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60" r:id="rId6"/>
    <p:sldId id="267" r:id="rId7"/>
    <p:sldId id="266" r:id="rId8"/>
    <p:sldId id="259" r:id="rId9"/>
    <p:sldId id="261" r:id="rId10"/>
    <p:sldId id="268" r:id="rId11"/>
    <p:sldId id="262" r:id="rId12"/>
    <p:sldId id="263" r:id="rId13"/>
    <p:sldId id="269" r:id="rId14"/>
    <p:sldId id="27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5E4654-9EED-4D51-B2CE-394D2CBF2DB2}" type="datetimeFigureOut">
              <a:rPr lang="en-US" smtClean="0"/>
              <a:t>8/13/2015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76B133B-52D8-4BF6-A00A-512595F9C3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E4654-9EED-4D51-B2CE-394D2CBF2DB2}"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E4654-9EED-4D51-B2CE-394D2CBF2DB2}"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E4654-9EED-4D51-B2CE-394D2CBF2DB2}"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5E4654-9EED-4D51-B2CE-394D2CBF2DB2}"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5E4654-9EED-4D51-B2CE-394D2CBF2DB2}"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5E4654-9EED-4D51-B2CE-394D2CBF2DB2}" type="datetimeFigureOut">
              <a:rPr lang="en-US" smtClean="0"/>
              <a:t>8/13/2015</a:t>
            </a:fld>
            <a:endParaRPr lang="en-US"/>
          </a:p>
        </p:txBody>
      </p:sp>
      <p:sp>
        <p:nvSpPr>
          <p:cNvPr id="27" name="Slide Number Placeholder 26"/>
          <p:cNvSpPr>
            <a:spLocks noGrp="1"/>
          </p:cNvSpPr>
          <p:nvPr>
            <p:ph type="sldNum" sz="quarter" idx="11"/>
          </p:nvPr>
        </p:nvSpPr>
        <p:spPr/>
        <p:txBody>
          <a:bodyPr rtlCol="0"/>
          <a:lstStyle/>
          <a:p>
            <a:fld id="{876B133B-52D8-4BF6-A00A-512595F9C36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5E4654-9EED-4D51-B2CE-394D2CBF2DB2}" type="datetimeFigureOut">
              <a:rPr lang="en-US" smtClean="0"/>
              <a:t>8/13/2015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76B133B-52D8-4BF6-A00A-512595F9C3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E4654-9EED-4D51-B2CE-394D2CBF2DB2}" type="datetimeFigureOut">
              <a:rPr lang="en-US" smtClean="0"/>
              <a:t>8/13/2015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5E4654-9EED-4D51-B2CE-394D2CBF2DB2}"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5E4654-9EED-4D51-B2CE-394D2CBF2DB2}"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B133B-52D8-4BF6-A00A-512595F9C3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5E4654-9EED-4D51-B2CE-394D2CBF2DB2}" type="datetimeFigureOut">
              <a:rPr lang="en-US" smtClean="0"/>
              <a:t>8/13/2015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76B133B-52D8-4BF6-A00A-512595F9C3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lstStyle/>
          <a:p>
            <a:r>
              <a:rPr lang="en-US" dirty="0" smtClean="0"/>
              <a:t>The Real Deal on Captives</a:t>
            </a:r>
            <a:endParaRPr lang="en-US" dirty="0"/>
          </a:p>
        </p:txBody>
      </p:sp>
      <p:sp>
        <p:nvSpPr>
          <p:cNvPr id="3" name="Subtitle 2"/>
          <p:cNvSpPr>
            <a:spLocks noGrp="1"/>
          </p:cNvSpPr>
          <p:nvPr>
            <p:ph type="subTitle" idx="1"/>
          </p:nvPr>
        </p:nvSpPr>
        <p:spPr/>
        <p:txBody>
          <a:bodyPr/>
          <a:lstStyle/>
          <a:p>
            <a:r>
              <a:rPr lang="en-US" dirty="0" smtClean="0"/>
              <a:t>Superintendent Joe Torti, III</a:t>
            </a:r>
            <a:r>
              <a:rPr lang="en-US" dirty="0"/>
              <a:t> </a:t>
            </a:r>
            <a:r>
              <a:rPr lang="en-US" dirty="0" smtClean="0"/>
              <a:t>(RI)</a:t>
            </a:r>
          </a:p>
        </p:txBody>
      </p:sp>
    </p:spTree>
    <p:extLst>
      <p:ext uri="{BB962C8B-B14F-4D97-AF65-F5344CB8AC3E}">
        <p14:creationId xmlns:p14="http://schemas.microsoft.com/office/powerpoint/2010/main" val="1898864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066800"/>
          </a:xfrm>
        </p:spPr>
        <p:txBody>
          <a:bodyPr>
            <a:normAutofit fontScale="90000"/>
          </a:bodyPr>
          <a:lstStyle/>
          <a:p>
            <a:r>
              <a:rPr lang="en-US" dirty="0" smtClean="0"/>
              <a:t>Additional Point on Solvency with XXX/AXXX Captive Transactions</a:t>
            </a: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2161678350"/>
              </p:ext>
            </p:extLst>
          </p:nvPr>
        </p:nvGraphicFramePr>
        <p:xfrm>
          <a:off x="1752600" y="2133600"/>
          <a:ext cx="5730164" cy="3226296"/>
        </p:xfrm>
        <a:graphic>
          <a:graphicData uri="http://schemas.openxmlformats.org/drawingml/2006/table">
            <a:tbl>
              <a:tblPr firstRow="1" bandRow="1">
                <a:tableStyleId>{5C22544A-7EE6-4342-B048-85BDC9FD1C3A}</a:tableStyleId>
              </a:tblPr>
              <a:tblGrid>
                <a:gridCol w="2050911"/>
                <a:gridCol w="1245895"/>
                <a:gridCol w="1120500"/>
                <a:gridCol w="1312858"/>
              </a:tblGrid>
              <a:tr h="609600">
                <a:tc>
                  <a:txBody>
                    <a:bodyPr/>
                    <a:lstStyle/>
                    <a:p>
                      <a:pPr algn="ctr"/>
                      <a:endParaRPr lang="en-US" sz="800" dirty="0" smtClean="0"/>
                    </a:p>
                  </a:txBody>
                  <a:tcPr/>
                </a:tc>
                <a:tc>
                  <a:txBody>
                    <a:bodyPr/>
                    <a:lstStyle/>
                    <a:p>
                      <a:pPr algn="ctr"/>
                      <a:r>
                        <a:rPr lang="en-US" sz="1400" dirty="0" smtClean="0">
                          <a:solidFill>
                            <a:schemeClr val="tx1"/>
                          </a:solidFill>
                        </a:rPr>
                        <a:t>Ceding Insurer w/o</a:t>
                      </a:r>
                      <a:r>
                        <a:rPr lang="en-US" sz="1400" baseline="0" dirty="0" smtClean="0">
                          <a:solidFill>
                            <a:schemeClr val="tx1"/>
                          </a:solidFill>
                        </a:rPr>
                        <a:t> Captive</a:t>
                      </a:r>
                      <a:endParaRPr lang="en-US" sz="1400" dirty="0">
                        <a:solidFill>
                          <a:schemeClr val="tx1"/>
                        </a:solidFill>
                      </a:endParaRPr>
                    </a:p>
                  </a:txBody>
                  <a:tcPr/>
                </a:tc>
                <a:tc>
                  <a:txBody>
                    <a:bodyPr/>
                    <a:lstStyle/>
                    <a:p>
                      <a:pPr algn="ctr"/>
                      <a:r>
                        <a:rPr lang="en-US" sz="1400" dirty="0" smtClean="0">
                          <a:solidFill>
                            <a:schemeClr val="tx1"/>
                          </a:solidFill>
                        </a:rPr>
                        <a:t>Ceding Insurer w/ Captive</a:t>
                      </a:r>
                      <a:endParaRPr lang="en-US" sz="1400" dirty="0">
                        <a:solidFill>
                          <a:schemeClr val="tx1"/>
                        </a:solidFill>
                      </a:endParaRPr>
                    </a:p>
                  </a:txBody>
                  <a:tcPr/>
                </a:tc>
                <a:tc>
                  <a:txBody>
                    <a:bodyPr/>
                    <a:lstStyle/>
                    <a:p>
                      <a:pPr algn="ctr"/>
                      <a:r>
                        <a:rPr lang="en-US" sz="1400" dirty="0" smtClean="0">
                          <a:solidFill>
                            <a:schemeClr val="tx1"/>
                          </a:solidFill>
                        </a:rPr>
                        <a:t>∆ to Formulaic Reserve for Ceding Insurer</a:t>
                      </a:r>
                    </a:p>
                  </a:txBody>
                  <a:tcPr/>
                </a:tc>
              </a:tr>
              <a:tr h="368614">
                <a:tc>
                  <a:txBody>
                    <a:bodyPr/>
                    <a:lstStyle/>
                    <a:p>
                      <a:r>
                        <a:rPr lang="en-US" sz="1400" dirty="0" smtClean="0"/>
                        <a:t>Admitted Assets</a:t>
                      </a:r>
                      <a:endParaRPr lang="en-US" sz="1400" dirty="0"/>
                    </a:p>
                  </a:txBody>
                  <a:tcPr/>
                </a:tc>
                <a:tc>
                  <a:txBody>
                    <a:bodyPr/>
                    <a:lstStyle/>
                    <a:p>
                      <a:pPr algn="ctr"/>
                      <a:r>
                        <a:rPr lang="en-US" sz="1200" dirty="0" smtClean="0"/>
                        <a:t>$ 100</a:t>
                      </a:r>
                      <a:endParaRPr lang="en-US" sz="1200" dirty="0">
                        <a:solidFill>
                          <a:srgbClr val="FF0000"/>
                        </a:solidFill>
                      </a:endParaRPr>
                    </a:p>
                  </a:txBody>
                  <a:tcPr/>
                </a:tc>
                <a:tc>
                  <a:txBody>
                    <a:bodyPr/>
                    <a:lstStyle/>
                    <a:p>
                      <a:pPr algn="ctr"/>
                      <a:r>
                        <a:rPr lang="en-US" sz="1200" dirty="0" smtClean="0">
                          <a:solidFill>
                            <a:schemeClr val="tx1"/>
                          </a:solidFill>
                        </a:rPr>
                        <a:t>$ 100</a:t>
                      </a:r>
                      <a:r>
                        <a:rPr lang="en-US" sz="1200" baseline="0" dirty="0" smtClean="0">
                          <a:solidFill>
                            <a:schemeClr val="tx1"/>
                          </a:solidFill>
                        </a:rPr>
                        <a:t> </a:t>
                      </a:r>
                      <a:r>
                        <a:rPr lang="en-US" sz="1200" baseline="0" dirty="0" smtClean="0">
                          <a:solidFill>
                            <a:srgbClr val="FF0000"/>
                          </a:solidFill>
                        </a:rPr>
                        <a:t>- $60</a:t>
                      </a:r>
                    </a:p>
                    <a:p>
                      <a:pPr algn="ctr"/>
                      <a:r>
                        <a:rPr lang="en-US" sz="1200" baseline="0" dirty="0" smtClean="0">
                          <a:solidFill>
                            <a:schemeClr val="tx1"/>
                          </a:solidFill>
                        </a:rPr>
                        <a:t>= $40</a:t>
                      </a:r>
                      <a:endParaRPr lang="en-US" sz="1200" dirty="0">
                        <a:solidFill>
                          <a:schemeClr val="tx1"/>
                        </a:solidFill>
                      </a:endParaRPr>
                    </a:p>
                  </a:txBody>
                  <a:tcPr/>
                </a:tc>
                <a:tc>
                  <a:txBody>
                    <a:bodyPr/>
                    <a:lstStyle/>
                    <a:p>
                      <a:pPr algn="ctr"/>
                      <a:r>
                        <a:rPr lang="en-US" sz="1200" dirty="0" smtClean="0"/>
                        <a:t>$ 100</a:t>
                      </a:r>
                      <a:endParaRPr lang="en-US" sz="1200" dirty="0"/>
                    </a:p>
                  </a:txBody>
                  <a:tcPr/>
                </a:tc>
              </a:tr>
              <a:tr h="317748">
                <a:tc>
                  <a:txBody>
                    <a:bodyPr/>
                    <a:lstStyle/>
                    <a:p>
                      <a:r>
                        <a:rPr lang="en-US" sz="1400" dirty="0" smtClean="0"/>
                        <a:t>Non-admitted</a:t>
                      </a:r>
                      <a:r>
                        <a:rPr lang="en-US" sz="1400" baseline="0" dirty="0" smtClean="0"/>
                        <a:t> “Assets”</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r>
              <a:tr h="368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Formulaic Reserve</a:t>
                      </a:r>
                    </a:p>
                  </a:txBody>
                  <a:tcPr/>
                </a:tc>
                <a:tc>
                  <a:txBody>
                    <a:bodyPr/>
                    <a:lstStyle/>
                    <a:p>
                      <a:pPr algn="ctr"/>
                      <a:r>
                        <a:rPr lang="en-US" sz="1200" dirty="0" smtClean="0"/>
                        <a:t>$ 100</a:t>
                      </a:r>
                      <a:endParaRPr lang="en-US" sz="1200" dirty="0">
                        <a:solidFill>
                          <a:srgbClr val="00B050"/>
                        </a:solidFill>
                      </a:endParaRPr>
                    </a:p>
                  </a:txBody>
                  <a:tcPr/>
                </a:tc>
                <a:tc>
                  <a:txBody>
                    <a:bodyPr/>
                    <a:lstStyle/>
                    <a:p>
                      <a:pPr algn="ctr"/>
                      <a:r>
                        <a:rPr lang="en-US" sz="1200" dirty="0" smtClean="0">
                          <a:solidFill>
                            <a:schemeClr val="tx1"/>
                          </a:solidFill>
                        </a:rPr>
                        <a:t>$100 </a:t>
                      </a:r>
                      <a:r>
                        <a:rPr lang="en-US" sz="1200" dirty="0" smtClean="0">
                          <a:solidFill>
                            <a:srgbClr val="FF0000"/>
                          </a:solidFill>
                        </a:rPr>
                        <a:t>- $100</a:t>
                      </a:r>
                    </a:p>
                    <a:p>
                      <a:pPr algn="ctr"/>
                      <a:r>
                        <a:rPr lang="en-US" sz="1200" dirty="0" smtClean="0">
                          <a:solidFill>
                            <a:schemeClr val="tx1"/>
                          </a:solidFill>
                        </a:rPr>
                        <a:t>= $0</a:t>
                      </a:r>
                      <a:endParaRPr lang="en-US" sz="1200" dirty="0">
                        <a:solidFill>
                          <a:schemeClr val="tx1"/>
                        </a:solidFill>
                      </a:endParaRPr>
                    </a:p>
                  </a:txBody>
                  <a:tcPr/>
                </a:tc>
                <a:tc>
                  <a:txBody>
                    <a:bodyPr/>
                    <a:lstStyle/>
                    <a:p>
                      <a:pPr algn="ctr"/>
                      <a:endParaRPr lang="en-US" sz="1400" dirty="0"/>
                    </a:p>
                  </a:txBody>
                  <a:tcPr/>
                </a:tc>
              </a:tr>
              <a:tr h="304800">
                <a:tc>
                  <a:txBody>
                    <a:bodyPr/>
                    <a:lstStyle/>
                    <a:p>
                      <a:r>
                        <a:rPr lang="en-US" sz="1400" dirty="0" smtClean="0"/>
                        <a:t>  Conservative  “Economic”</a:t>
                      </a:r>
                      <a:r>
                        <a:rPr lang="en-US" sz="1400" baseline="0" dirty="0" smtClean="0"/>
                        <a:t> Reserve</a:t>
                      </a:r>
                    </a:p>
                  </a:txBody>
                  <a:tcPr/>
                </a:tc>
                <a:tc>
                  <a:txBody>
                    <a:bodyPr/>
                    <a:lstStyle/>
                    <a:p>
                      <a:pPr algn="ctr"/>
                      <a:endParaRPr lang="en-US" sz="1400" dirty="0"/>
                    </a:p>
                  </a:txBody>
                  <a:tcPr/>
                </a:tc>
                <a:tc>
                  <a:txBody>
                    <a:bodyPr/>
                    <a:lstStyle/>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60</a:t>
                      </a:r>
                    </a:p>
                  </a:txBody>
                  <a:tcPr/>
                </a:tc>
              </a:tr>
              <a:tr h="317748">
                <a:tc>
                  <a:txBody>
                    <a:bodyPr/>
                    <a:lstStyle/>
                    <a:p>
                      <a:r>
                        <a:rPr lang="en-US" sz="1400" dirty="0" smtClean="0"/>
                        <a:t>Surplus</a:t>
                      </a:r>
                      <a:endParaRPr lang="en-US" sz="1400" dirty="0"/>
                    </a:p>
                  </a:txBody>
                  <a:tcPr/>
                </a:tc>
                <a:tc>
                  <a:txBody>
                    <a:bodyPr/>
                    <a:lstStyle/>
                    <a:p>
                      <a:pPr algn="ctr"/>
                      <a:r>
                        <a:rPr lang="en-US" sz="1400" dirty="0" smtClean="0">
                          <a:solidFill>
                            <a:srgbClr val="FF0000"/>
                          </a:solidFill>
                        </a:rPr>
                        <a:t>$0</a:t>
                      </a:r>
                      <a:endParaRPr lang="en-US" sz="1400" dirty="0">
                        <a:solidFill>
                          <a:srgbClr val="FF0000"/>
                        </a:solidFill>
                      </a:endParaRPr>
                    </a:p>
                  </a:txBody>
                  <a:tcPr/>
                </a:tc>
                <a:tc>
                  <a:txBody>
                    <a:bodyPr/>
                    <a:lstStyle/>
                    <a:p>
                      <a:pPr algn="ctr"/>
                      <a:r>
                        <a:rPr lang="en-US" sz="1400" dirty="0" smtClean="0">
                          <a:solidFill>
                            <a:srgbClr val="00B050"/>
                          </a:solidFill>
                        </a:rPr>
                        <a:t> $40</a:t>
                      </a:r>
                      <a:endParaRPr lang="en-US" sz="1400" dirty="0">
                        <a:solidFill>
                          <a:srgbClr val="00B050"/>
                        </a:solidFill>
                      </a:endParaRPr>
                    </a:p>
                  </a:txBody>
                  <a:tcPr/>
                </a:tc>
                <a:tc>
                  <a:txBody>
                    <a:bodyPr/>
                    <a:lstStyle/>
                    <a:p>
                      <a:pPr algn="ctr"/>
                      <a:r>
                        <a:rPr lang="en-US" sz="1200" dirty="0" smtClean="0"/>
                        <a:t>$  </a:t>
                      </a:r>
                      <a:r>
                        <a:rPr lang="en-US" sz="1200" dirty="0" smtClean="0">
                          <a:solidFill>
                            <a:srgbClr val="00B050"/>
                          </a:solidFill>
                        </a:rPr>
                        <a:t>40</a:t>
                      </a:r>
                      <a:endParaRPr lang="en-US" sz="1200" dirty="0">
                        <a:solidFill>
                          <a:srgbClr val="00B050"/>
                        </a:solidFill>
                      </a:endParaRPr>
                    </a:p>
                  </a:txBody>
                  <a:tcPr/>
                </a:tc>
              </a:tr>
            </a:tbl>
          </a:graphicData>
        </a:graphic>
      </p:graphicFrame>
    </p:spTree>
    <p:extLst>
      <p:ext uri="{BB962C8B-B14F-4D97-AF65-F5344CB8AC3E}">
        <p14:creationId xmlns:p14="http://schemas.microsoft.com/office/powerpoint/2010/main" val="48376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Consistency and Transparency</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r>
              <a:rPr lang="en-US" sz="3600" dirty="0" smtClean="0"/>
              <a:t>Thus, NAIC response is to tackle the problems of concerning regulatory arbitrage</a:t>
            </a:r>
          </a:p>
          <a:p>
            <a:pPr lvl="1"/>
            <a:r>
              <a:rPr lang="en-US" sz="3200" dirty="0" smtClean="0"/>
              <a:t>Lack of consistency with similar products/ transactions</a:t>
            </a:r>
          </a:p>
          <a:p>
            <a:pPr marL="457200" lvl="1" indent="0">
              <a:buNone/>
            </a:pPr>
            <a:r>
              <a:rPr lang="en-US" sz="3200" dirty="0" smtClean="0"/>
              <a:t>And</a:t>
            </a:r>
          </a:p>
          <a:p>
            <a:pPr lvl="1"/>
            <a:r>
              <a:rPr lang="en-US" sz="3200" dirty="0" smtClean="0"/>
              <a:t>Lack of transparency</a:t>
            </a:r>
          </a:p>
        </p:txBody>
      </p:sp>
    </p:spTree>
    <p:extLst>
      <p:ext uri="{BB962C8B-B14F-4D97-AF65-F5344CB8AC3E}">
        <p14:creationId xmlns:p14="http://schemas.microsoft.com/office/powerpoint/2010/main" val="172140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1/1/2015 and Beyond</a:t>
            </a:r>
            <a:endParaRPr lang="en-US" dirty="0"/>
          </a:p>
        </p:txBody>
      </p:sp>
      <p:sp>
        <p:nvSpPr>
          <p:cNvPr id="3" name="Content Placeholder 2"/>
          <p:cNvSpPr>
            <a:spLocks noGrp="1"/>
          </p:cNvSpPr>
          <p:nvPr>
            <p:ph idx="1"/>
          </p:nvPr>
        </p:nvSpPr>
        <p:spPr>
          <a:xfrm>
            <a:off x="457200" y="1981200"/>
            <a:ext cx="8229600" cy="4593336"/>
          </a:xfrm>
        </p:spPr>
        <p:txBody>
          <a:bodyPr>
            <a:normAutofit/>
          </a:bodyPr>
          <a:lstStyle/>
          <a:p>
            <a:r>
              <a:rPr lang="en-US" dirty="0" smtClean="0"/>
              <a:t>AG 48 requires Qualified Actuarial Opinion if new transactions do not meet its provisions</a:t>
            </a:r>
          </a:p>
          <a:p>
            <a:r>
              <a:rPr lang="en-US" dirty="0" smtClean="0"/>
              <a:t>Prior transactions not covered</a:t>
            </a:r>
          </a:p>
          <a:p>
            <a:pPr lvl="1"/>
            <a:r>
              <a:rPr lang="en-US" dirty="0" smtClean="0"/>
              <a:t>But are covered by consistent analysis procedures and transparency requirements for the ceding insurer</a:t>
            </a:r>
          </a:p>
          <a:p>
            <a:pPr lvl="1"/>
            <a:r>
              <a:rPr lang="en-US" dirty="0" smtClean="0"/>
              <a:t>Not a solvency concern if actuarial and financial analysis do not identify concerns; just not consistent in the transaction structure</a:t>
            </a:r>
          </a:p>
          <a:p>
            <a:pPr marL="0" indent="0">
              <a:buNone/>
            </a:pPr>
            <a:endParaRPr lang="en-US" dirty="0"/>
          </a:p>
        </p:txBody>
      </p:sp>
    </p:spTree>
    <p:extLst>
      <p:ext uri="{BB962C8B-B14F-4D97-AF65-F5344CB8AC3E}">
        <p14:creationId xmlns:p14="http://schemas.microsoft.com/office/powerpoint/2010/main" val="2469246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r>
              <a:rPr lang="en-US" sz="3000" dirty="0" smtClean="0"/>
              <a:t>VARIABLE ANNUITY AND </a:t>
            </a:r>
            <a:r>
              <a:rPr lang="en-US" sz="3000" dirty="0" smtClean="0"/>
              <a:t/>
            </a:r>
            <a:br>
              <a:rPr lang="en-US" sz="3000" dirty="0" smtClean="0"/>
            </a:br>
            <a:r>
              <a:rPr lang="en-US" sz="3000" dirty="0" smtClean="0"/>
              <a:t>LTC </a:t>
            </a:r>
            <a:r>
              <a:rPr lang="en-US" sz="3000" dirty="0" smtClean="0"/>
              <a:t>CAPTIVE TRANSACTIONS</a:t>
            </a:r>
            <a:endParaRPr lang="en-US" sz="3000" dirty="0"/>
          </a:p>
        </p:txBody>
      </p:sp>
      <p:sp>
        <p:nvSpPr>
          <p:cNvPr id="3" name="Content Placeholder 2"/>
          <p:cNvSpPr>
            <a:spLocks noGrp="1"/>
          </p:cNvSpPr>
          <p:nvPr>
            <p:ph idx="1"/>
          </p:nvPr>
        </p:nvSpPr>
        <p:spPr>
          <a:xfrm>
            <a:off x="304800" y="1295400"/>
            <a:ext cx="8534400" cy="5334000"/>
          </a:xfrm>
        </p:spPr>
        <p:txBody>
          <a:bodyPr>
            <a:noAutofit/>
          </a:bodyPr>
          <a:lstStyle/>
          <a:p>
            <a:r>
              <a:rPr lang="en-US" sz="2200" dirty="0" smtClean="0"/>
              <a:t>Financial Condition (E) Committee will consider any appropriate modifications to solvency framework</a:t>
            </a:r>
          </a:p>
          <a:p>
            <a:pPr lvl="1"/>
            <a:r>
              <a:rPr lang="en-US" sz="2000" dirty="0" smtClean="0"/>
              <a:t>After studying the reasons for and nature of the transactions</a:t>
            </a:r>
          </a:p>
          <a:p>
            <a:r>
              <a:rPr lang="en-US" sz="2200" dirty="0" smtClean="0"/>
              <a:t>Financial Regulation Standards and Accreditation (F) Committee has adopted revisions to multi-state definition for XXX/AXXX, variable annuity and LTC captives</a:t>
            </a:r>
          </a:p>
          <a:p>
            <a:pPr lvl="1"/>
            <a:r>
              <a:rPr lang="en-US" sz="2000" dirty="0" smtClean="0"/>
              <a:t>Captives assuming business that was written in more than one state by the ceding insurer would be included in the Accreditation standards as multi-state Insurers</a:t>
            </a:r>
          </a:p>
          <a:p>
            <a:pPr lvl="2"/>
            <a:r>
              <a:rPr lang="en-US" sz="1600" dirty="0" smtClean="0"/>
              <a:t>XXX/AXXX captive cessions meeting the NAIC Framework result in the captive being deemed in compliance with Accreditation requirements</a:t>
            </a:r>
          </a:p>
          <a:p>
            <a:pPr lvl="1"/>
            <a:r>
              <a:rPr lang="en-US" sz="2000" dirty="0" smtClean="0"/>
              <a:t>Regulators will need to decide on retroactivity for any regulatory change</a:t>
            </a:r>
          </a:p>
          <a:p>
            <a:pPr lvl="2"/>
            <a:r>
              <a:rPr lang="en-US" sz="1600" dirty="0" smtClean="0"/>
              <a:t>Variable annuities do not have the contractual language issues of older life insurance policies, but it might be difficult to address without having bifurcated approaches to allow time to unwind existing hedges against statutory </a:t>
            </a:r>
            <a:r>
              <a:rPr lang="en-US" sz="1600" dirty="0" smtClean="0"/>
              <a:t>require-</a:t>
            </a:r>
            <a:r>
              <a:rPr lang="en-US" sz="1600" dirty="0" err="1" smtClean="0"/>
              <a:t>ments</a:t>
            </a:r>
            <a:r>
              <a:rPr lang="en-US" sz="1600" dirty="0" smtClean="0"/>
              <a:t> </a:t>
            </a:r>
            <a:r>
              <a:rPr lang="en-US" sz="1600" dirty="0" smtClean="0"/>
              <a:t>as opposed to the more preferred economic risk management hedges</a:t>
            </a:r>
          </a:p>
          <a:p>
            <a:pPr lvl="2"/>
            <a:endParaRPr lang="en-US" sz="1050" dirty="0"/>
          </a:p>
        </p:txBody>
      </p:sp>
    </p:spTree>
    <p:extLst>
      <p:ext uri="{BB962C8B-B14F-4D97-AF65-F5344CB8AC3E}">
        <p14:creationId xmlns:p14="http://schemas.microsoft.com/office/powerpoint/2010/main" val="1171643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066800"/>
          </a:xfrm>
        </p:spPr>
        <p:txBody>
          <a:bodyPr/>
          <a:lstStyle/>
          <a:p>
            <a:r>
              <a:rPr lang="en-US" dirty="0" smtClean="0"/>
              <a:t>Systemic/Stability Concerns – Pt. 2</a:t>
            </a:r>
            <a:endParaRPr lang="en-US" dirty="0"/>
          </a:p>
        </p:txBody>
      </p:sp>
      <p:sp>
        <p:nvSpPr>
          <p:cNvPr id="3" name="Content Placeholder 2"/>
          <p:cNvSpPr>
            <a:spLocks noGrp="1"/>
          </p:cNvSpPr>
          <p:nvPr>
            <p:ph idx="1"/>
          </p:nvPr>
        </p:nvSpPr>
        <p:spPr>
          <a:xfrm>
            <a:off x="457200" y="1905000"/>
            <a:ext cx="8229600" cy="4669536"/>
          </a:xfrm>
        </p:spPr>
        <p:txBody>
          <a:bodyPr>
            <a:normAutofit fontScale="92500"/>
          </a:bodyPr>
          <a:lstStyle/>
          <a:p>
            <a:r>
              <a:rPr lang="en-US" dirty="0" smtClean="0"/>
              <a:t>SIFI designation was designed to identify non-banks including insurers with potential to “threaten” US financial stability</a:t>
            </a:r>
          </a:p>
          <a:p>
            <a:r>
              <a:rPr lang="en-US" dirty="0" smtClean="0"/>
              <a:t>FSOC believes utilization of captive reinsurers can potentially increase concerns for a SIFI</a:t>
            </a:r>
          </a:p>
          <a:p>
            <a:pPr lvl="1"/>
            <a:r>
              <a:rPr lang="en-US" dirty="0" smtClean="0">
                <a:solidFill>
                  <a:srgbClr val="FF0000"/>
                </a:solidFill>
              </a:rPr>
              <a:t>We say risks must be assessed for each transaction; captive reinsurance is not always a stability issue </a:t>
            </a:r>
          </a:p>
          <a:p>
            <a:r>
              <a:rPr lang="en-US" dirty="0" smtClean="0"/>
              <a:t>Lack of consistency and transparency undermine confidence in the national system of state-based insurance regulation, causing these concerns</a:t>
            </a:r>
            <a:endParaRPr lang="en-US" dirty="0"/>
          </a:p>
        </p:txBody>
      </p:sp>
    </p:spTree>
    <p:extLst>
      <p:ext uri="{BB962C8B-B14F-4D97-AF65-F5344CB8AC3E}">
        <p14:creationId xmlns:p14="http://schemas.microsoft.com/office/powerpoint/2010/main" val="270789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dirty="0" smtClean="0"/>
              <a:t>Systemic/Stability Concerns – Pt. 1</a:t>
            </a:r>
            <a:endParaRPr lang="en-US" dirty="0"/>
          </a:p>
        </p:txBody>
      </p:sp>
      <p:sp>
        <p:nvSpPr>
          <p:cNvPr id="3" name="Content Placeholder 2"/>
          <p:cNvSpPr>
            <a:spLocks noGrp="1"/>
          </p:cNvSpPr>
          <p:nvPr>
            <p:ph idx="1"/>
          </p:nvPr>
        </p:nvSpPr>
        <p:spPr>
          <a:xfrm>
            <a:off x="457200" y="1981200"/>
            <a:ext cx="8229600" cy="4593336"/>
          </a:xfrm>
        </p:spPr>
        <p:txBody>
          <a:bodyPr>
            <a:normAutofit lnSpcReduction="10000"/>
          </a:bodyPr>
          <a:lstStyle/>
          <a:p>
            <a:r>
              <a:rPr lang="en-US" dirty="0" smtClean="0"/>
              <a:t>Federal agencies and the media have expressed potential systemic/stability concerns with captive transactions</a:t>
            </a:r>
          </a:p>
          <a:p>
            <a:pPr lvl="1"/>
            <a:r>
              <a:rPr lang="en-US" dirty="0" smtClean="0"/>
              <a:t>FSOC, FIO, Federal Reserve, OFR</a:t>
            </a:r>
          </a:p>
          <a:p>
            <a:r>
              <a:rPr lang="en-US" dirty="0" smtClean="0"/>
              <a:t>Initial Response: Do not paint with a broad brush! </a:t>
            </a:r>
            <a:r>
              <a:rPr lang="en-US" dirty="0"/>
              <a:t>The Differences Matter!</a:t>
            </a:r>
          </a:p>
          <a:p>
            <a:pPr lvl="1"/>
            <a:r>
              <a:rPr lang="en-US" dirty="0"/>
              <a:t>“Pure” Captives vs. Captive Reinsurance</a:t>
            </a:r>
          </a:p>
          <a:p>
            <a:pPr lvl="1"/>
            <a:r>
              <a:rPr lang="en-US" dirty="0"/>
              <a:t>XXX/AXXX vs. Variable Annuity vs. Long Term Care vs. </a:t>
            </a:r>
            <a:r>
              <a:rPr lang="en-US" dirty="0" smtClean="0"/>
              <a:t>??</a:t>
            </a:r>
          </a:p>
          <a:p>
            <a:pPr lvl="2"/>
            <a:r>
              <a:rPr lang="en-US" dirty="0" smtClean="0">
                <a:solidFill>
                  <a:srgbClr val="FF0000"/>
                </a:solidFill>
              </a:rPr>
              <a:t>Risks and concerns differ by type and even by transaction</a:t>
            </a:r>
            <a:endParaRPr lang="en-US" dirty="0">
              <a:solidFill>
                <a:srgbClr val="FF0000"/>
              </a:solidFill>
            </a:endParaRPr>
          </a:p>
          <a:p>
            <a:endParaRPr lang="en-US" dirty="0" smtClean="0"/>
          </a:p>
          <a:p>
            <a:pPr lvl="1"/>
            <a:endParaRPr lang="en-US" dirty="0"/>
          </a:p>
        </p:txBody>
      </p:sp>
    </p:spTree>
    <p:extLst>
      <p:ext uri="{BB962C8B-B14F-4D97-AF65-F5344CB8AC3E}">
        <p14:creationId xmlns:p14="http://schemas.microsoft.com/office/powerpoint/2010/main" val="131286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Consistent Solvency Framework</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r>
              <a:rPr lang="en-US" dirty="0" smtClean="0"/>
              <a:t>Insurance types and transactions differ much more widely than banking transactions</a:t>
            </a:r>
          </a:p>
          <a:p>
            <a:r>
              <a:rPr lang="en-US" dirty="0" smtClean="0"/>
              <a:t>NAIC Solvency Framework establishes a consistent baseline of accounting to enhance comparability and efficiency, yet allows flexibility through Permitted/Prescribed Accounting Practices </a:t>
            </a:r>
          </a:p>
          <a:p>
            <a:pPr lvl="1"/>
            <a:r>
              <a:rPr lang="en-US" dirty="0" smtClean="0"/>
              <a:t>Disclosure of impacts to Net Income and Surplus to retain comparability</a:t>
            </a:r>
            <a:endParaRPr lang="en-US" dirty="0"/>
          </a:p>
        </p:txBody>
      </p:sp>
    </p:spTree>
    <p:extLst>
      <p:ext uri="{BB962C8B-B14F-4D97-AF65-F5344CB8AC3E}">
        <p14:creationId xmlns:p14="http://schemas.microsoft.com/office/powerpoint/2010/main" val="101955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Regulatory Flexibility</a:t>
            </a:r>
            <a:endParaRPr lang="en-US" dirty="0"/>
          </a:p>
        </p:txBody>
      </p:sp>
      <p:sp>
        <p:nvSpPr>
          <p:cNvPr id="3" name="Content Placeholder 2"/>
          <p:cNvSpPr>
            <a:spLocks noGrp="1"/>
          </p:cNvSpPr>
          <p:nvPr>
            <p:ph idx="1"/>
          </p:nvPr>
        </p:nvSpPr>
        <p:spPr>
          <a:xfrm>
            <a:off x="457200" y="1828800"/>
            <a:ext cx="8229600" cy="4745736"/>
          </a:xfrm>
        </p:spPr>
        <p:txBody>
          <a:bodyPr>
            <a:normAutofit fontScale="92500"/>
          </a:bodyPr>
          <a:lstStyle/>
          <a:p>
            <a:r>
              <a:rPr lang="en-US" dirty="0" smtClean="0"/>
              <a:t>Regulation involves judgment</a:t>
            </a:r>
          </a:p>
          <a:p>
            <a:pPr lvl="1"/>
            <a:r>
              <a:rPr lang="en-US" dirty="0" smtClean="0"/>
              <a:t>More variety in insurance products requires more flexibility for the regulator; </a:t>
            </a:r>
          </a:p>
          <a:p>
            <a:pPr lvl="2"/>
            <a:r>
              <a:rPr lang="en-US" dirty="0" smtClean="0"/>
              <a:t>Tailoring the regulation to the specifics of the product/transaction to increase effectiveness</a:t>
            </a:r>
          </a:p>
          <a:p>
            <a:pPr lvl="1"/>
            <a:r>
              <a:rPr lang="en-US" dirty="0" smtClean="0"/>
              <a:t>NAIC Solvency Framework includes various checks and balances to discourage outlier judgments</a:t>
            </a:r>
          </a:p>
          <a:p>
            <a:pPr lvl="2"/>
            <a:r>
              <a:rPr lang="en-US" dirty="0" smtClean="0"/>
              <a:t>Information sharing with licensure states, e.g., permitted accounting practice requests</a:t>
            </a:r>
          </a:p>
          <a:p>
            <a:pPr lvl="2"/>
            <a:r>
              <a:rPr lang="en-US" dirty="0" smtClean="0"/>
              <a:t>Transparency via significant disclosures</a:t>
            </a:r>
          </a:p>
          <a:p>
            <a:pPr lvl="2"/>
            <a:r>
              <a:rPr lang="en-US" dirty="0" smtClean="0"/>
              <a:t>Financial Analysis Working Group review</a:t>
            </a:r>
          </a:p>
          <a:p>
            <a:pPr lvl="2"/>
            <a:r>
              <a:rPr lang="en-US" dirty="0" smtClean="0"/>
              <a:t>NAIC Accreditation program</a:t>
            </a:r>
            <a:endParaRPr lang="en-US" dirty="0"/>
          </a:p>
        </p:txBody>
      </p:sp>
    </p:spTree>
    <p:extLst>
      <p:ext uri="{BB962C8B-B14F-4D97-AF65-F5344CB8AC3E}">
        <p14:creationId xmlns:p14="http://schemas.microsoft.com/office/powerpoint/2010/main" val="333292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Flexibility vs. Arbitrage</a:t>
            </a:r>
            <a:endParaRPr lang="en-US" dirty="0"/>
          </a:p>
        </p:txBody>
      </p:sp>
      <p:sp>
        <p:nvSpPr>
          <p:cNvPr id="3" name="Content Placeholder 2"/>
          <p:cNvSpPr>
            <a:spLocks noGrp="1"/>
          </p:cNvSpPr>
          <p:nvPr>
            <p:ph idx="1"/>
          </p:nvPr>
        </p:nvSpPr>
        <p:spPr>
          <a:xfrm>
            <a:off x="457200" y="2057400"/>
            <a:ext cx="8229600" cy="4517136"/>
          </a:xfrm>
        </p:spPr>
        <p:txBody>
          <a:bodyPr>
            <a:normAutofit lnSpcReduction="10000"/>
          </a:bodyPr>
          <a:lstStyle/>
          <a:p>
            <a:r>
              <a:rPr lang="en-US" dirty="0" smtClean="0"/>
              <a:t>Such flexibility can turn into concerning regulatory arbitrage when two somewhat similar insurance risks, transactions, etc., are treated very differently</a:t>
            </a:r>
          </a:p>
          <a:p>
            <a:pPr lvl="1"/>
            <a:r>
              <a:rPr lang="en-US" dirty="0" err="1" smtClean="0"/>
              <a:t>Unlevel</a:t>
            </a:r>
            <a:r>
              <a:rPr lang="en-US" dirty="0" smtClean="0"/>
              <a:t> playing fields can occur</a:t>
            </a:r>
          </a:p>
          <a:p>
            <a:pPr lvl="1"/>
            <a:r>
              <a:rPr lang="en-US" dirty="0" smtClean="0"/>
              <a:t>Must assess if solvency protection is adequate</a:t>
            </a:r>
          </a:p>
          <a:p>
            <a:pPr lvl="1"/>
            <a:r>
              <a:rPr lang="en-US" dirty="0" smtClean="0"/>
              <a:t>If you add a lack of transparency on top of the </a:t>
            </a:r>
            <a:r>
              <a:rPr lang="en-US" dirty="0" err="1" smtClean="0"/>
              <a:t>unlevel</a:t>
            </a:r>
            <a:r>
              <a:rPr lang="en-US" dirty="0" smtClean="0"/>
              <a:t> playing field, it makes it more difficult for regulators and other market participants to</a:t>
            </a:r>
          </a:p>
          <a:p>
            <a:pPr lvl="2"/>
            <a:r>
              <a:rPr lang="en-US" dirty="0" smtClean="0"/>
              <a:t>Compare transactions/insurers/groups</a:t>
            </a:r>
          </a:p>
          <a:p>
            <a:pPr lvl="2"/>
            <a:r>
              <a:rPr lang="en-US" dirty="0" smtClean="0"/>
              <a:t>Assess industry dynamics</a:t>
            </a:r>
          </a:p>
        </p:txBody>
      </p:sp>
    </p:spTree>
    <p:extLst>
      <p:ext uri="{BB962C8B-B14F-4D97-AF65-F5344CB8AC3E}">
        <p14:creationId xmlns:p14="http://schemas.microsoft.com/office/powerpoint/2010/main" val="222617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r>
              <a:rPr lang="en-US" dirty="0" smtClean="0"/>
              <a:t>How Did this Captive Situation Occur?</a:t>
            </a:r>
            <a:endParaRPr lang="en-US" dirty="0"/>
          </a:p>
        </p:txBody>
      </p:sp>
      <p:sp>
        <p:nvSpPr>
          <p:cNvPr id="3" name="Content Placeholder 2"/>
          <p:cNvSpPr>
            <a:spLocks noGrp="1"/>
          </p:cNvSpPr>
          <p:nvPr>
            <p:ph idx="1"/>
          </p:nvPr>
        </p:nvSpPr>
        <p:spPr>
          <a:xfrm>
            <a:off x="381000" y="1447800"/>
            <a:ext cx="8458200" cy="5257800"/>
          </a:xfrm>
        </p:spPr>
        <p:txBody>
          <a:bodyPr>
            <a:normAutofit fontScale="77500" lnSpcReduction="20000"/>
          </a:bodyPr>
          <a:lstStyle/>
          <a:p>
            <a:r>
              <a:rPr lang="en-US" sz="3200" dirty="0" smtClean="0"/>
              <a:t>NAIC Accreditation baseline for multi-state insurers</a:t>
            </a:r>
          </a:p>
          <a:p>
            <a:pPr lvl="1"/>
            <a:r>
              <a:rPr lang="en-US" sz="3000" dirty="0" smtClean="0"/>
              <a:t>Baseline statutory accounting in NAIC </a:t>
            </a:r>
            <a:r>
              <a:rPr lang="en-US" sz="3000" i="1" dirty="0" smtClean="0"/>
              <a:t>Accounting Practices &amp; Procedures Manual</a:t>
            </a:r>
            <a:r>
              <a:rPr lang="en-US" sz="3000" dirty="0" smtClean="0"/>
              <a:t> – usually more conservative than GAAP</a:t>
            </a:r>
          </a:p>
          <a:p>
            <a:pPr lvl="2"/>
            <a:r>
              <a:rPr lang="en-US" sz="2800" dirty="0" smtClean="0"/>
              <a:t>Permitted/Prescribed differences are allowed but must disclose impact on Net Income and Capital &amp; Surplus in Note 1 of </a:t>
            </a:r>
            <a:r>
              <a:rPr lang="en-US" sz="2800" b="1" u="sng" dirty="0" smtClean="0"/>
              <a:t>public</a:t>
            </a:r>
            <a:r>
              <a:rPr lang="en-US" sz="2800" dirty="0" smtClean="0"/>
              <a:t> financial statements</a:t>
            </a:r>
          </a:p>
          <a:p>
            <a:pPr lvl="1"/>
            <a:r>
              <a:rPr lang="en-US" sz="3000" dirty="0" smtClean="0"/>
              <a:t>Capital Requirements – fixed $ and RBC</a:t>
            </a:r>
          </a:p>
          <a:p>
            <a:pPr lvl="1"/>
            <a:r>
              <a:rPr lang="en-US" sz="3000" dirty="0" smtClean="0"/>
              <a:t>Reinsurance Transactions </a:t>
            </a:r>
            <a:r>
              <a:rPr lang="en-US" sz="3000" dirty="0" smtClean="0"/>
              <a:t>Reviewed and/or Approved </a:t>
            </a:r>
            <a:r>
              <a:rPr lang="en-US" sz="3000" dirty="0" smtClean="0"/>
              <a:t>by Regulator; Collateral Requirements; Material Transactions, etc.</a:t>
            </a:r>
          </a:p>
          <a:p>
            <a:r>
              <a:rPr lang="en-US" sz="3200" dirty="0" smtClean="0"/>
              <a:t>Captives were historically used by </a:t>
            </a:r>
            <a:r>
              <a:rPr lang="en-US" sz="3200" dirty="0" smtClean="0"/>
              <a:t>corporations &amp; non-profit </a:t>
            </a:r>
            <a:r>
              <a:rPr lang="en-US" sz="3200" dirty="0" smtClean="0"/>
              <a:t>organizations to self-insurer risks (pure captive)</a:t>
            </a:r>
          </a:p>
          <a:p>
            <a:r>
              <a:rPr lang="en-US" sz="3200" dirty="0" smtClean="0"/>
              <a:t>Captives were excluded from NAIC Accreditation using the traditional “pure” captive concept</a:t>
            </a:r>
          </a:p>
          <a:p>
            <a:pPr lvl="1"/>
            <a:r>
              <a:rPr lang="en-US" sz="3000" dirty="0" smtClean="0"/>
              <a:t>Developed outside of NAIC process since self-insurance</a:t>
            </a:r>
            <a:endParaRPr lang="en-US" sz="3000" dirty="0"/>
          </a:p>
        </p:txBody>
      </p:sp>
    </p:spTree>
    <p:extLst>
      <p:ext uri="{BB962C8B-B14F-4D97-AF65-F5344CB8AC3E}">
        <p14:creationId xmlns:p14="http://schemas.microsoft.com/office/powerpoint/2010/main" val="4103891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NAIC Priority </a:t>
            </a:r>
            <a:endParaRPr lang="en-US" dirty="0"/>
          </a:p>
        </p:txBody>
      </p:sp>
      <p:sp>
        <p:nvSpPr>
          <p:cNvPr id="3" name="Content Placeholder 2"/>
          <p:cNvSpPr>
            <a:spLocks noGrp="1"/>
          </p:cNvSpPr>
          <p:nvPr>
            <p:ph idx="1"/>
          </p:nvPr>
        </p:nvSpPr>
        <p:spPr>
          <a:xfrm>
            <a:off x="457200" y="1828800"/>
            <a:ext cx="8229600" cy="4745736"/>
          </a:xfrm>
        </p:spPr>
        <p:txBody>
          <a:bodyPr>
            <a:normAutofit fontScale="92500" lnSpcReduction="10000"/>
          </a:bodyPr>
          <a:lstStyle/>
          <a:p>
            <a:r>
              <a:rPr lang="en-US" dirty="0" smtClean="0"/>
              <a:t>Life insurers more recently began to use captives to reinsure third party risks—so called captive reinsurance transactions</a:t>
            </a:r>
          </a:p>
          <a:p>
            <a:r>
              <a:rPr lang="en-US" dirty="0" smtClean="0"/>
              <a:t>NAIC priority of reviewing captive reinsurance:</a:t>
            </a:r>
          </a:p>
          <a:p>
            <a:pPr lvl="1"/>
            <a:r>
              <a:rPr lang="en-US" dirty="0" smtClean="0"/>
              <a:t>XXX\AXXX Transactions (i.e., Term Life and Universal Life)</a:t>
            </a:r>
          </a:p>
          <a:p>
            <a:pPr lvl="1"/>
            <a:r>
              <a:rPr lang="en-US" dirty="0" smtClean="0"/>
              <a:t>Variable Annuities</a:t>
            </a:r>
          </a:p>
          <a:p>
            <a:pPr lvl="1"/>
            <a:r>
              <a:rPr lang="en-US" dirty="0" smtClean="0"/>
              <a:t>Long Term Care</a:t>
            </a:r>
          </a:p>
          <a:p>
            <a:pPr lvl="1"/>
            <a:r>
              <a:rPr lang="en-US" dirty="0" smtClean="0"/>
              <a:t>Other Business Types?</a:t>
            </a:r>
          </a:p>
          <a:p>
            <a:r>
              <a:rPr lang="en-US" dirty="0" smtClean="0"/>
              <a:t>Risks differ based upon policy type; depends upon the nature of the potential regulatory arbitrage</a:t>
            </a:r>
          </a:p>
          <a:p>
            <a:pPr lvl="1"/>
            <a:r>
              <a:rPr lang="en-US" dirty="0" smtClean="0"/>
              <a:t>Regulatory response will need to differ as well</a:t>
            </a:r>
          </a:p>
          <a:p>
            <a:endParaRPr lang="en-US" dirty="0"/>
          </a:p>
        </p:txBody>
      </p:sp>
    </p:spTree>
    <p:extLst>
      <p:ext uri="{BB962C8B-B14F-4D97-AF65-F5344CB8AC3E}">
        <p14:creationId xmlns:p14="http://schemas.microsoft.com/office/powerpoint/2010/main" val="1023046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XXX/AXXX Captive Reinsurance</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r>
              <a:rPr lang="en-US" dirty="0" smtClean="0"/>
              <a:t>Similar issue – redundant (excess) reserves</a:t>
            </a:r>
          </a:p>
          <a:p>
            <a:r>
              <a:rPr lang="en-US" dirty="0" smtClean="0"/>
              <a:t>Similar structure in arbitrage solutions</a:t>
            </a:r>
          </a:p>
          <a:p>
            <a:pPr lvl="1"/>
            <a:r>
              <a:rPr lang="en-US" dirty="0" smtClean="0"/>
              <a:t>Economic reserve level supported by normal, high quality assets (admitted assets)</a:t>
            </a:r>
          </a:p>
          <a:p>
            <a:pPr lvl="1"/>
            <a:r>
              <a:rPr lang="en-US" dirty="0" smtClean="0"/>
              <a:t>Remainder of formulaic reserve supported by other security (e.g., </a:t>
            </a:r>
            <a:r>
              <a:rPr lang="en-US" dirty="0" err="1" smtClean="0"/>
              <a:t>LoCs</a:t>
            </a:r>
            <a:r>
              <a:rPr lang="en-US" dirty="0" smtClean="0"/>
              <a:t>, Parental Guarantees)</a:t>
            </a:r>
          </a:p>
          <a:p>
            <a:r>
              <a:rPr lang="en-US" dirty="0" smtClean="0"/>
              <a:t>Details differed by state with no correspond-</a:t>
            </a:r>
            <a:r>
              <a:rPr lang="en-US" dirty="0" err="1" smtClean="0"/>
              <a:t>ing</a:t>
            </a:r>
            <a:r>
              <a:rPr lang="en-US" dirty="0" smtClean="0"/>
              <a:t> differences in product designs, transaction structures = potential for concerning arbitrage</a:t>
            </a:r>
            <a:endParaRPr lang="en-US" dirty="0"/>
          </a:p>
        </p:txBody>
      </p:sp>
    </p:spTree>
    <p:extLst>
      <p:ext uri="{BB962C8B-B14F-4D97-AF65-F5344CB8AC3E}">
        <p14:creationId xmlns:p14="http://schemas.microsoft.com/office/powerpoint/2010/main" val="1622046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Regulatory Review</a:t>
            </a:r>
            <a:endParaRPr lang="en-US" dirty="0"/>
          </a:p>
        </p:txBody>
      </p:sp>
      <p:sp>
        <p:nvSpPr>
          <p:cNvPr id="3" name="Content Placeholder 2"/>
          <p:cNvSpPr>
            <a:spLocks noGrp="1"/>
          </p:cNvSpPr>
          <p:nvPr>
            <p:ph idx="1"/>
          </p:nvPr>
        </p:nvSpPr>
        <p:spPr>
          <a:xfrm>
            <a:off x="457200" y="1676400"/>
            <a:ext cx="8229600" cy="4648200"/>
          </a:xfrm>
        </p:spPr>
        <p:txBody>
          <a:bodyPr>
            <a:normAutofit lnSpcReduction="10000"/>
          </a:bodyPr>
          <a:lstStyle/>
          <a:p>
            <a:r>
              <a:rPr lang="en-US" dirty="0" smtClean="0"/>
              <a:t>XXX/AXXX captive reinsurance transactions reviewed/approved by state of domicile of the ceding insurer as well as the captive reinsurer</a:t>
            </a:r>
          </a:p>
          <a:p>
            <a:pPr lvl="1"/>
            <a:r>
              <a:rPr lang="en-US" dirty="0" smtClean="0"/>
              <a:t>Solvency assessment was performed</a:t>
            </a:r>
          </a:p>
          <a:p>
            <a:pPr lvl="1"/>
            <a:r>
              <a:rPr lang="en-US" dirty="0" smtClean="0"/>
              <a:t>If the regulatory actuary agreed the economic reserve was an adequate reserve, including an appropriate level of conservatism, then no solvency concern</a:t>
            </a:r>
          </a:p>
          <a:p>
            <a:r>
              <a:rPr lang="en-US" dirty="0" smtClean="0"/>
              <a:t>NAIC established consistent analysis procedures for </a:t>
            </a:r>
            <a:r>
              <a:rPr lang="en-US" u="sng" dirty="0" smtClean="0"/>
              <a:t>all</a:t>
            </a:r>
            <a:r>
              <a:rPr lang="en-US" dirty="0" smtClean="0"/>
              <a:t> XXX/AXXX captive transactions – Accreditation Requirement</a:t>
            </a:r>
            <a:endParaRPr lang="en-US" dirty="0"/>
          </a:p>
        </p:txBody>
      </p:sp>
    </p:spTree>
    <p:extLst>
      <p:ext uri="{BB962C8B-B14F-4D97-AF65-F5344CB8AC3E}">
        <p14:creationId xmlns:p14="http://schemas.microsoft.com/office/powerpoint/2010/main" val="2582766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860</TotalTime>
  <Words>955</Words>
  <Application>Microsoft Office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The Real Deal on Captives</vt:lpstr>
      <vt:lpstr>Systemic/Stability Concerns – Pt. 1</vt:lpstr>
      <vt:lpstr>Consistent Solvency Framework</vt:lpstr>
      <vt:lpstr>Regulatory Flexibility</vt:lpstr>
      <vt:lpstr>Flexibility vs. Arbitrage</vt:lpstr>
      <vt:lpstr>How Did this Captive Situation Occur?</vt:lpstr>
      <vt:lpstr>NAIC Priority </vt:lpstr>
      <vt:lpstr>XXX/AXXX Captive Reinsurance</vt:lpstr>
      <vt:lpstr>Regulatory Review</vt:lpstr>
      <vt:lpstr>Additional Point on Solvency with XXX/AXXX Captive Transactions</vt:lpstr>
      <vt:lpstr>Consistency and Transparency</vt:lpstr>
      <vt:lpstr>1/1/2015 and Beyond</vt:lpstr>
      <vt:lpstr>VARIABLE ANNUITY AND  LTC CAPTIVE TRANSACTIONS</vt:lpstr>
      <vt:lpstr>Systemic/Stability Concerns – Pt. 2</vt:lpstr>
    </vt:vector>
  </TitlesOfParts>
  <Company>NAIC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Sells, Todd</dc:creator>
  <cp:lastModifiedBy>Sells, Todd</cp:lastModifiedBy>
  <cp:revision>46</cp:revision>
  <cp:lastPrinted>2015-06-17T17:01:50Z</cp:lastPrinted>
  <dcterms:created xsi:type="dcterms:W3CDTF">2015-06-17T16:19:34Z</dcterms:created>
  <dcterms:modified xsi:type="dcterms:W3CDTF">2015-08-13T18:30:40Z</dcterms:modified>
</cp:coreProperties>
</file>