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  <p:sldMasterId id="2147483666" r:id="rId2"/>
  </p:sldMasterIdLst>
  <p:notesMasterIdLst>
    <p:notesMasterId r:id="rId8"/>
  </p:notesMasterIdLst>
  <p:sldIdLst>
    <p:sldId id="263" r:id="rId3"/>
    <p:sldId id="258" r:id="rId4"/>
    <p:sldId id="264" r:id="rId5"/>
    <p:sldId id="265" r:id="rId6"/>
    <p:sldId id="266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AEBB"/>
    <a:srgbClr val="3CAEBB"/>
    <a:srgbClr val="3CA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712" autoAdjust="0"/>
  </p:normalViewPr>
  <p:slideViewPr>
    <p:cSldViewPr snapToGrid="0" showGuides="1">
      <p:cViewPr varScale="1">
        <p:scale>
          <a:sx n="55" d="100"/>
          <a:sy n="55" d="100"/>
        </p:scale>
        <p:origin x="96" y="480"/>
      </p:cViewPr>
      <p:guideLst>
        <p:guide orient="horz" pos="2160"/>
        <p:guide pos="3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B094B-12D9-4083-A915-6F115DFAFAD8}" type="datetimeFigureOut">
              <a:rPr lang="en-US" smtClean="0"/>
              <a:t>7/15/2021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EFFCA-6186-4CA5-9526-933833A835E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347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85BB-928B-49D9-B4DB-B0FDFB5349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1631" y="859536"/>
            <a:ext cx="9424737" cy="1106344"/>
          </a:xfrm>
        </p:spPr>
        <p:txBody>
          <a:bodyPr>
            <a:normAutofit/>
          </a:bodyPr>
          <a:lstStyle>
            <a:lvl1pPr>
              <a:defRPr sz="3600" b="1" i="0">
                <a:solidFill>
                  <a:schemeClr val="tx1"/>
                </a:solidFill>
                <a:latin typeface="HelveticaNeueLT Pro 65 Md" panose="020B0604020202020204" pitchFamily="34" charset="0"/>
                <a:ea typeface="HelveticaNeueLT Pro 65 Md" panose="020B0604020202020204" pitchFamily="34" charset="0"/>
                <a:cs typeface="HelveticaNeueLT Pro 65 Md" panose="020B0604020202020204" pitchFamily="34" charset="0"/>
              </a:defRPr>
            </a:lvl1pPr>
          </a:lstStyle>
          <a:p>
            <a:r>
              <a:rPr lang="en-US" dirty="0"/>
              <a:t>Headers Should Be One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56F28-B18C-4E06-A676-8E9E4755F0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908" y="1988329"/>
            <a:ext cx="10363201" cy="3861486"/>
          </a:xfrm>
        </p:spPr>
        <p:txBody>
          <a:bodyPr/>
          <a:lstStyle>
            <a:lvl1pPr marL="228600" indent="-228600">
              <a:spcBef>
                <a:spcPts val="2000"/>
              </a:spcBef>
              <a:buClrTx/>
              <a:buSzPct val="75000"/>
              <a:buFont typeface="Wingdings" panose="05000000000000000000" pitchFamily="2" charset="2"/>
              <a:buChar char="§"/>
              <a:defRPr b="0" i="0">
                <a:latin typeface="HelveticaNeueLT Pro 45 Lt" panose="020B0403020202020204" pitchFamily="34" charset="0"/>
                <a:ea typeface="HelveticaNeueLT Pro 45 Lt" panose="020B0403020202020204" pitchFamily="34" charset="0"/>
              </a:defRPr>
            </a:lvl1pPr>
            <a:lvl2pPr marL="800100" marR="0" indent="-34290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Char char="•"/>
              <a:tabLst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Information presented in a PPT should be short and concise</a:t>
            </a:r>
          </a:p>
          <a:p>
            <a:pPr lvl="0"/>
            <a:r>
              <a:rPr lang="en-US" dirty="0"/>
              <a:t>Text does not need to be written in full sentences</a:t>
            </a:r>
          </a:p>
          <a:p>
            <a:pPr lvl="1"/>
            <a:r>
              <a:rPr lang="en-US" dirty="0"/>
              <a:t>Use sub-bullets to expand/support the main bullet</a:t>
            </a:r>
          </a:p>
          <a:p>
            <a:pPr lvl="1"/>
            <a:r>
              <a:rPr lang="en-US" dirty="0"/>
              <a:t>Use consistent phrase structure within your bulleted lists</a:t>
            </a:r>
          </a:p>
          <a:p>
            <a:pPr lvl="0"/>
            <a:r>
              <a:rPr lang="en-US" dirty="0"/>
              <a:t>Sufficient white space helps your readers process the information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BD3E4-04A8-43B2-A425-842221D5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58ABB7BF-999B-4E07-8252-626B404BE8F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9BBE38-6CC2-4F6A-8C92-32820C1E2B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347323"/>
            <a:ext cx="12190476" cy="4190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03982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792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4687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Para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B85BB-928B-49D9-B4DB-B0FDFB5349C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1631" y="859536"/>
            <a:ext cx="9424737" cy="1106344"/>
          </a:xfrm>
        </p:spPr>
        <p:txBody>
          <a:bodyPr>
            <a:normAutofit/>
          </a:bodyPr>
          <a:lstStyle>
            <a:lvl1pPr>
              <a:defRPr sz="4000" b="1" i="0">
                <a:solidFill>
                  <a:schemeClr val="tx1"/>
                </a:solidFill>
                <a:latin typeface="HelveticaNeueLT Pro 65 Md" panose="020B0604020202020204" pitchFamily="34" charset="0"/>
                <a:ea typeface="HelveticaNeueLT Pro 65 Md" panose="020B0604020202020204" pitchFamily="34" charset="0"/>
                <a:cs typeface="HelveticaNeueLT Pro 65 Md" panose="020B0604020202020204" pitchFamily="34" charset="0"/>
              </a:defRPr>
            </a:lvl1pPr>
          </a:lstStyle>
          <a:p>
            <a:r>
              <a:rPr lang="en-US" dirty="0"/>
              <a:t>Type Your Header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A56F28-B18C-4E06-A676-8E9E4755F05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1631" y="1964882"/>
            <a:ext cx="10363201" cy="4060780"/>
          </a:xfrm>
        </p:spPr>
        <p:txBody>
          <a:bodyPr/>
          <a:lstStyle>
            <a:lvl1pPr marL="0" indent="0">
              <a:buClrTx/>
              <a:buSzPct val="75000"/>
              <a:buFont typeface="Wingdings" panose="05000000000000000000" pitchFamily="2" charset="2"/>
              <a:buNone/>
              <a:defRPr b="0" i="0">
                <a:latin typeface="HelveticaNeueLT Pro 45 Lt" panose="020B0403020202020204" pitchFamily="34" charset="0"/>
                <a:ea typeface="HelveticaNeueLT Pro 45 Lt" panose="020B0403020202020204" pitchFamily="34" charset="0"/>
              </a:defRPr>
            </a:lvl1pPr>
            <a:lvl2pPr marL="800100" marR="0" indent="-3429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§"/>
              <a:tabLst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You can also use paragraph form when creating a presentation. Just make sure your paragraphs are short and concise.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If needed, create two presentations – one for the presenter, and one with all the details to include as a leave behind.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BBD3E4-04A8-43B2-A425-842221D5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58ABB7BF-999B-4E07-8252-626B404BE8FD}" type="slidenum">
              <a:rPr lang="en-US" smtClean="0"/>
              <a:pPr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132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15071-FE2A-43A7-B5D1-244E63858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b="1" i="0">
                <a:solidFill>
                  <a:schemeClr val="tx1"/>
                </a:solidFill>
                <a:latin typeface="Helvetica 65 Medium" panose="020B0500000000000000" pitchFamily="34" charset="0"/>
                <a:ea typeface="Helvetica 65 Medium" panose="020B0500000000000000" pitchFamily="34" charset="0"/>
                <a:cs typeface="Helvetica 65 Medium" panose="020B0500000000000000" pitchFamily="34" charset="0"/>
              </a:defRPr>
            </a:lvl1pPr>
          </a:lstStyle>
          <a:p>
            <a:r>
              <a:rPr lang="en-US" dirty="0"/>
              <a:t>Use Two Columns When Appropriate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CFF16F-09BB-40FC-98AA-061FB93ACDC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62707" y="2160998"/>
            <a:ext cx="4517704" cy="4017064"/>
          </a:xfrm>
        </p:spPr>
        <p:txBody>
          <a:bodyPr/>
          <a:lstStyle>
            <a:lvl1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Columns add a level of visual interest</a:t>
            </a:r>
          </a:p>
          <a:p>
            <a:pPr lvl="1"/>
            <a:r>
              <a:rPr lang="en-US" dirty="0"/>
              <a:t>Sub-bullets</a:t>
            </a:r>
          </a:p>
          <a:p>
            <a:pPr lvl="2"/>
            <a:r>
              <a:rPr lang="en-US" dirty="0"/>
              <a:t>Third level if necessary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2B3BB-8E9D-431F-9B96-01A8272909F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40297" y="2160998"/>
            <a:ext cx="4517704" cy="4017064"/>
          </a:xfrm>
        </p:spPr>
        <p:txBody>
          <a:bodyPr/>
          <a:lstStyle>
            <a:lvl1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1pPr>
            <a:lvl2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2pPr>
            <a:lvl3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3pPr>
            <a:lvl4pPr marL="1371600" indent="0">
              <a:buNone/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4pPr>
            <a:lvl5pPr>
              <a:defRPr b="0" i="0">
                <a:latin typeface="Helvetica Neue Light" panose="02000403000000020004" pitchFamily="2" charset="0"/>
                <a:ea typeface="Helvetica Neue Light" panose="02000403000000020004" pitchFamily="2" charset="0"/>
              </a:defRPr>
            </a:lvl5pPr>
          </a:lstStyle>
          <a:p>
            <a:pPr lvl="0"/>
            <a:r>
              <a:rPr lang="en-US" dirty="0"/>
              <a:t>Columns are also helpful when making comparisons</a:t>
            </a:r>
          </a:p>
          <a:p>
            <a:pPr lvl="1"/>
            <a:r>
              <a:rPr lang="en-US" dirty="0"/>
              <a:t>Sub-bullets</a:t>
            </a:r>
          </a:p>
          <a:p>
            <a:pPr lvl="2"/>
            <a:r>
              <a:rPr lang="en-US" dirty="0"/>
              <a:t>Third level if necessary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3A061-F07A-4099-8B68-01394615C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t>‹#›</a:t>
            </a:fld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58914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BB238-0A57-45A1-8E72-08A379DDB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69975E0-0BE6-4A88-B947-D922CB6F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14" y="422276"/>
            <a:ext cx="10515600" cy="2852737"/>
          </a:xfrm>
        </p:spPr>
        <p:txBody>
          <a:bodyPr anchor="b">
            <a:normAutofit/>
          </a:bodyPr>
          <a:lstStyle>
            <a:lvl1pPr algn="ctr">
              <a:defRPr sz="5000" b="1" i="0">
                <a:solidFill>
                  <a:schemeClr val="tx1"/>
                </a:solidFill>
                <a:latin typeface="HelveticaNeueLT Pro 65 Md" panose="020B0604020202020204" pitchFamily="34" charset="0"/>
                <a:ea typeface="HelveticaNeueLT Pro 65 Md" panose="020B0604020202020204" pitchFamily="34" charset="0"/>
                <a:cs typeface="HelveticaNeueLT Pro 65 Md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CC64234-B354-4C85-A367-5EEBEA2F7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1114" y="3275013"/>
            <a:ext cx="10515600" cy="2645727"/>
          </a:xfrm>
        </p:spPr>
        <p:txBody>
          <a:bodyPr>
            <a:normAutofit/>
          </a:bodyPr>
          <a:lstStyle>
            <a:lvl1pPr marL="0" indent="0" algn="ctr">
              <a:buNone/>
              <a:defRPr sz="3200" b="0" i="0">
                <a:solidFill>
                  <a:schemeClr val="tx1"/>
                </a:solidFill>
                <a:latin typeface="HelveticaNeueLT Pro 45 Lt" panose="020B0403020202020204" pitchFamily="34" charset="0"/>
                <a:ea typeface="HelveticaNeueLT Pro 45 Lt" panose="020B0403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010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C77128-45BC-4E0A-8F2D-BDE04B9D37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67754" y="1049217"/>
            <a:ext cx="5908430" cy="53750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E4262-A720-4B36-A467-8639CD0FC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FA0D3A6-61A5-4594-9624-B52AC122F1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0050" y="1019904"/>
            <a:ext cx="4624126" cy="698360"/>
          </a:xfrm>
        </p:spPr>
        <p:txBody>
          <a:bodyPr anchor="t">
            <a:normAutofit/>
          </a:bodyPr>
          <a:lstStyle>
            <a:lvl1pPr>
              <a:defRPr sz="3200" b="1" i="0">
                <a:solidFill>
                  <a:schemeClr val="tx1"/>
                </a:solidFill>
                <a:latin typeface="+mj-lt"/>
                <a:ea typeface="Helvetica 65 Medium" panose="020B0500000000000000" pitchFamily="34" charset="0"/>
                <a:cs typeface="Helvetica 65 Medium" panose="020B0500000000000000" pitchFamily="34" charset="0"/>
              </a:defRPr>
            </a:lvl1pPr>
          </a:lstStyle>
          <a:p>
            <a:r>
              <a:rPr lang="en-US" dirty="0"/>
              <a:t>Want to Add a Photo?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AA84DBD-8037-4DD2-B4AE-56A544DF63D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00050" y="1808700"/>
            <a:ext cx="4624126" cy="4582799"/>
          </a:xfrm>
        </p:spPr>
        <p:txBody>
          <a:bodyPr>
            <a:normAutofit/>
          </a:bodyPr>
          <a:lstStyle>
            <a:lvl1pPr marL="0" indent="0">
              <a:buNone/>
              <a:defRPr sz="2000" b="0" i="0">
                <a:latin typeface="HelveticaNeueLT Pro 45 Lt" panose="020B0403020202020204" pitchFamily="34" charset="0"/>
                <a:ea typeface="HelveticaNeueLT Pro 45 Lt" panose="020B0403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It’s easy, just click the icon on the right. </a:t>
            </a:r>
          </a:p>
          <a:p>
            <a:pPr lvl="0"/>
            <a:r>
              <a:rPr lang="en-US" dirty="0"/>
              <a:t>When using a photo, it’s even more important to limit the amount of accompanying text on the page</a:t>
            </a:r>
          </a:p>
        </p:txBody>
      </p:sp>
    </p:spTree>
    <p:extLst>
      <p:ext uri="{BB962C8B-B14F-4D97-AF65-F5344CB8AC3E}">
        <p14:creationId xmlns:p14="http://schemas.microsoft.com/office/powerpoint/2010/main" val="4272408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A491C4FE-9715-4F3B-957E-3A39E1600203}"/>
              </a:ext>
            </a:extLst>
          </p:cNvPr>
          <p:cNvSpPr txBox="1">
            <a:spLocks/>
          </p:cNvSpPr>
          <p:nvPr userDrawn="1"/>
        </p:nvSpPr>
        <p:spPr>
          <a:xfrm>
            <a:off x="9134729" y="6468994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245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2664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760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2751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6473ED-158A-4BD9-A860-E2D06B92D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70" y="892330"/>
            <a:ext cx="9424737" cy="1106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66ABD-5F42-4783-B34E-183CF0719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570" y="2152451"/>
            <a:ext cx="10363201" cy="4529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BCA133-1058-4ABA-B439-2B27BC2DD5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82329" y="6316594"/>
            <a:ext cx="3017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BB7BF-999B-4E07-8252-626B404BE8FD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D4605A-EFDB-4BF9-AD0F-CDC6180A4EF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" y="347323"/>
            <a:ext cx="12190476" cy="419048"/>
          </a:xfrm>
          <a:prstGeom prst="rect">
            <a:avLst/>
          </a:prstGeom>
        </p:spPr>
      </p:pic>
    </p:spTree>
    <p:custDataLst>
      <p:tags r:id="rId8"/>
    </p:custDataLst>
    <p:extLst>
      <p:ext uri="{BB962C8B-B14F-4D97-AF65-F5344CB8AC3E}">
        <p14:creationId xmlns:p14="http://schemas.microsoft.com/office/powerpoint/2010/main" val="2370459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8" r:id="rId2"/>
    <p:sldLayoutId id="2147483652" r:id="rId3"/>
    <p:sldLayoutId id="2147483654" r:id="rId4"/>
    <p:sldLayoutId id="2147483657" r:id="rId5"/>
    <p:sldLayoutId id="2147483655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HelveticaNeueLT Pro 65 Md" panose="020B0604020202020204" pitchFamily="34" charset="0"/>
          <a:ea typeface="HelveticaNeueLT Pro 65 Md" panose="020B0604020202020204" pitchFamily="34" charset="0"/>
          <a:cs typeface="HelveticaNeueLT Pro 65 Md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Wingdings" panose="05000000000000000000" pitchFamily="2" charset="2"/>
        <a:buChar char="§"/>
        <a:defRPr sz="2800" b="0" i="0" kern="1200">
          <a:solidFill>
            <a:schemeClr val="tx1"/>
          </a:solidFill>
          <a:latin typeface="HelveticaNeueLT Pro 45 Lt" panose="020B0403020202020204" pitchFamily="34" charset="0"/>
          <a:ea typeface="HelveticaNeueLT Pro 45 Lt" panose="020B0403020202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70000"/>
        <a:buFont typeface="Wingdings" panose="05000000000000000000" pitchFamily="2" charset="2"/>
        <a:buChar char="§"/>
        <a:defRPr sz="2400" b="0" i="0" kern="1200">
          <a:solidFill>
            <a:schemeClr val="tx1"/>
          </a:solidFill>
          <a:latin typeface="HelveticaNeueLT Pro 45 Lt" panose="020B0403020202020204" pitchFamily="34" charset="0"/>
          <a:ea typeface="HelveticaNeueLT Pro 45 Lt" panose="020B0403020202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 typeface="Wingdings" panose="05000000000000000000" pitchFamily="2" charset="2"/>
        <a:buChar char="§"/>
        <a:defRPr sz="2400" b="0" i="0" kern="1200">
          <a:solidFill>
            <a:schemeClr val="tx1"/>
          </a:solidFill>
          <a:latin typeface="HelveticaNeueLT Pro 45 Lt" panose="020B0403020202020204" pitchFamily="34" charset="0"/>
          <a:ea typeface="HelveticaNeueLT Pro 45 Lt" panose="020B0403020202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50000"/>
        <a:buFont typeface="Wingdings" panose="05000000000000000000" pitchFamily="2" charset="2"/>
        <a:buChar char="§"/>
        <a:defRPr sz="2400" b="0" i="0" kern="1200">
          <a:solidFill>
            <a:schemeClr val="tx1"/>
          </a:solidFill>
          <a:latin typeface="HelveticaNeueLT Pro 45 Lt" panose="020B0403020202020204" pitchFamily="34" charset="0"/>
          <a:ea typeface="HelveticaNeueLT Pro 45 Lt" panose="020B0403020202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Wingdings" panose="05000000000000000000" pitchFamily="2" charset="2"/>
        <a:buChar char="§"/>
        <a:defRPr sz="2400" b="0" i="0" kern="1200">
          <a:solidFill>
            <a:schemeClr val="tx1"/>
          </a:solidFill>
          <a:latin typeface="HelveticaNeueLT Pro 45 Lt" panose="020B0403020202020204" pitchFamily="34" charset="0"/>
          <a:ea typeface="HelveticaNeueLT Pro 45 Lt" panose="020B0403020202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3100" y="2478021"/>
            <a:ext cx="10845800" cy="914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7/15/2021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2547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jangraeber@acli.com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6">
            <a:extLst>
              <a:ext uri="{FF2B5EF4-FFF2-40B4-BE49-F238E27FC236}">
                <a16:creationId xmlns:a16="http://schemas.microsoft.com/office/drawing/2014/main" id="{E6AB603E-F336-477A-99AC-6314632AD0F3}"/>
              </a:ext>
            </a:extLst>
          </p:cNvPr>
          <p:cNvSpPr/>
          <p:nvPr/>
        </p:nvSpPr>
        <p:spPr>
          <a:xfrm>
            <a:off x="0" y="-27649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6858000"/>
                </a:moveTo>
                <a:lnTo>
                  <a:pt x="12192000" y="6858000"/>
                </a:lnTo>
                <a:lnTo>
                  <a:pt x="12192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3AAEBB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3100" y="2478021"/>
            <a:ext cx="10845800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105" dirty="0"/>
              <a:t>Long-Term Care Marketplace</a:t>
            </a:r>
            <a:br>
              <a:rPr lang="en-US" spc="-105" dirty="0"/>
            </a:br>
            <a:endParaRPr spc="-90" dirty="0">
              <a:latin typeface="HelveticaNeueLT Pro 65 Md" panose="020B0604020202020204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8230" y="4324680"/>
            <a:ext cx="9284632" cy="18466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65 Md" panose="020B0604020202020204"/>
                <a:cs typeface="Arial"/>
              </a:rPr>
              <a:t>Jan M. Graeber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spc="-35" dirty="0">
                <a:solidFill>
                  <a:srgbClr val="FFFFFF"/>
                </a:solidFill>
                <a:latin typeface="HelveticaNeueLT Pro 65 Md" panose="020B0604020202020204"/>
                <a:cs typeface="Arial"/>
              </a:rPr>
              <a:t>Senior Actuary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-35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NeueLT Pro 65 Md" panose="020B0604020202020204"/>
                <a:cs typeface="Arial"/>
              </a:rPr>
              <a:t>ACLI</a:t>
            </a: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spc="-35" dirty="0">
                <a:solidFill>
                  <a:srgbClr val="FFFFFF"/>
                </a:solidFill>
                <a:latin typeface="HelveticaNeueLT Pro 65 Md" panose="020B0604020202020204"/>
                <a:cs typeface="Arial"/>
                <a:hlinkClick r:id="rId2"/>
              </a:rPr>
              <a:t>jangraeber@acli.com</a:t>
            </a:r>
            <a:endParaRPr lang="en-US" sz="2000" spc="-35" dirty="0">
              <a:solidFill>
                <a:srgbClr val="FFFFFF"/>
              </a:solidFill>
              <a:latin typeface="HelveticaNeueLT Pro 65 Md" panose="020B0604020202020204"/>
              <a:cs typeface="Arial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-35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NeueLT Pro 65 Md" panose="020B0604020202020204"/>
              <a:cs typeface="Arial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spc="-35" dirty="0">
                <a:solidFill>
                  <a:srgbClr val="FFFFFF"/>
                </a:solidFill>
                <a:latin typeface="HelveticaNeueLT Pro 65 Md" panose="020B0604020202020204"/>
                <a:cs typeface="Arial"/>
              </a:rPr>
              <a:t>July 15, 2021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NeueLT Pro 65 Md" panose="020B0604020202020204"/>
              <a:cs typeface="Arial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EFC5483-377F-4537-8528-84043F441A8A}"/>
              </a:ext>
            </a:extLst>
          </p:cNvPr>
          <p:cNvGrpSpPr/>
          <p:nvPr/>
        </p:nvGrpSpPr>
        <p:grpSpPr>
          <a:xfrm>
            <a:off x="0" y="457200"/>
            <a:ext cx="11355070" cy="838200"/>
            <a:chOff x="0" y="457200"/>
            <a:chExt cx="11355070" cy="838200"/>
          </a:xfrm>
        </p:grpSpPr>
        <p:sp>
          <p:nvSpPr>
            <p:cNvPr id="5" name="object 5"/>
            <p:cNvSpPr/>
            <p:nvPr/>
          </p:nvSpPr>
          <p:spPr>
            <a:xfrm>
              <a:off x="0" y="457200"/>
              <a:ext cx="11355070" cy="838200"/>
            </a:xfrm>
            <a:custGeom>
              <a:avLst/>
              <a:gdLst/>
              <a:ahLst/>
              <a:cxnLst/>
              <a:rect l="l" t="t" r="r" b="b"/>
              <a:pathLst>
                <a:path w="11355070" h="838200">
                  <a:moveTo>
                    <a:pt x="11354777" y="0"/>
                  </a:moveTo>
                  <a:lnTo>
                    <a:pt x="0" y="0"/>
                  </a:lnTo>
                  <a:lnTo>
                    <a:pt x="0" y="838200"/>
                  </a:lnTo>
                  <a:lnTo>
                    <a:pt x="10869269" y="838200"/>
                  </a:lnTo>
                  <a:lnTo>
                    <a:pt x="11354777" y="0"/>
                  </a:lnTo>
                  <a:close/>
                </a:path>
              </a:pathLst>
            </a:custGeom>
            <a:solidFill>
              <a:srgbClr val="4E545E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pic>
          <p:nvPicPr>
            <p:cNvPr id="15" name="Picture 14" descr="A picture containing drawing&#10;&#10;Description automatically generated">
              <a:extLst>
                <a:ext uri="{FF2B5EF4-FFF2-40B4-BE49-F238E27FC236}">
                  <a16:creationId xmlns:a16="http://schemas.microsoft.com/office/drawing/2014/main" id="{05F90C71-B217-4C71-9F47-30E600B42F9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8230" y="586154"/>
              <a:ext cx="1532786" cy="63038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A46A-27D3-4AA3-BC4D-55A6027C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31" y="857159"/>
            <a:ext cx="9424737" cy="1106344"/>
          </a:xfrm>
        </p:spPr>
        <p:txBody>
          <a:bodyPr>
            <a:noAutofit/>
          </a:bodyPr>
          <a:lstStyle/>
          <a:p>
            <a:r>
              <a:rPr lang="en-US" b="1" dirty="0"/>
              <a:t>State of the Long-Term Care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9B0DF-F8B4-424B-AA7F-FAD0675C4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6604"/>
            <a:ext cx="10363201" cy="4529704"/>
          </a:xfrm>
        </p:spPr>
        <p:txBody>
          <a:bodyPr>
            <a:normAutofit/>
          </a:bodyPr>
          <a:lstStyle/>
          <a:p>
            <a:pPr lvl="0">
              <a:spcBef>
                <a:spcPts val="2400"/>
              </a:spcBef>
            </a:pPr>
            <a:r>
              <a:rPr lang="en-US" dirty="0"/>
              <a:t>More than half of Americans turning 65 today will need some type of long-term care (LTC). More than 20% will likely need care for five or more years. 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10,000 Americans turning 65 every day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Median cost of over $100,000 for a one-year stay in a private nursing home room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Boston College Center for Retirement Research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Tremendous variation in the duration and intensity of care</a:t>
            </a:r>
          </a:p>
          <a:p>
            <a:pPr lvl="0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B928A-2A11-4B90-B571-A8A748A9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05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A46A-27D3-4AA3-BC4D-55A6027C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31" y="857159"/>
            <a:ext cx="9424737" cy="1106344"/>
          </a:xfrm>
        </p:spPr>
        <p:txBody>
          <a:bodyPr>
            <a:noAutofit/>
          </a:bodyPr>
          <a:lstStyle/>
          <a:p>
            <a:r>
              <a:rPr lang="en-US" b="1" dirty="0"/>
              <a:t>Private </a:t>
            </a:r>
            <a:r>
              <a:rPr lang="en-US" dirty="0"/>
              <a:t>Long-Term Care Market: Misconceptions vs. Reality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9B0DF-F8B4-424B-AA7F-FAD0675C4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6604"/>
            <a:ext cx="10363201" cy="4529704"/>
          </a:xfrm>
        </p:spPr>
        <p:txBody>
          <a:bodyPr>
            <a:normAutofit fontScale="92500"/>
          </a:bodyPr>
          <a:lstStyle/>
          <a:p>
            <a:pPr lvl="0">
              <a:spcBef>
                <a:spcPts val="2400"/>
              </a:spcBef>
            </a:pPr>
            <a:r>
              <a:rPr lang="en-US" dirty="0"/>
              <a:t>Misconception that the private long-term care insurance market has collapsed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Reality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Millions of Americans are covered by private LTC insurance today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ACLI members paid out nearly $12 billion in LTC insurance claims in 2019 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Consumers find private LTC coverage to be invaluable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Growing Hybrid Long-Term Care Market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Growing Interest in State and Federal Long-Term Care Initiatives and Programs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B928A-2A11-4B90-B571-A8A748A9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628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A46A-27D3-4AA3-BC4D-55A6027C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31" y="857159"/>
            <a:ext cx="9424737" cy="1106344"/>
          </a:xfrm>
        </p:spPr>
        <p:txBody>
          <a:bodyPr>
            <a:noAutofit/>
          </a:bodyPr>
          <a:lstStyle/>
          <a:p>
            <a:r>
              <a:rPr lang="en-US" b="1" dirty="0"/>
              <a:t>State and Federal Long-Term Care </a:t>
            </a:r>
            <a:r>
              <a:rPr lang="en-US" dirty="0"/>
              <a:t>Initiatives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9B0DF-F8B4-424B-AA7F-FAD0675C4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6604"/>
            <a:ext cx="10363201" cy="4529704"/>
          </a:xfrm>
        </p:spPr>
        <p:txBody>
          <a:bodyPr>
            <a:normAutofit/>
          </a:bodyPr>
          <a:lstStyle/>
          <a:p>
            <a:pPr lvl="0">
              <a:spcBef>
                <a:spcPts val="2400"/>
              </a:spcBef>
            </a:pPr>
            <a:r>
              <a:rPr lang="en-US" dirty="0"/>
              <a:t>Examples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Washington Cares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California Study</a:t>
            </a:r>
          </a:p>
          <a:p>
            <a:pPr lvl="1">
              <a:spcBef>
                <a:spcPts val="2400"/>
              </a:spcBef>
            </a:pPr>
            <a:r>
              <a:rPr lang="en-US" dirty="0"/>
              <a:t>WISH Act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Pct val="75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NeueLT Pro 45 Lt" panose="020B0403020202020204" pitchFamily="34" charset="0"/>
                <a:cs typeface="+mn-cs"/>
              </a:rPr>
              <a:t>Create Opportunities for Public/Private Partnerships</a:t>
            </a:r>
          </a:p>
          <a:p>
            <a:pPr marL="0" lvl="0" indent="0">
              <a:spcBef>
                <a:spcPts val="2400"/>
              </a:spcBef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B928A-2A11-4B90-B571-A8A748A9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78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2A46A-27D3-4AA3-BC4D-55A6027C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631" y="857159"/>
            <a:ext cx="9424737" cy="1106344"/>
          </a:xfrm>
        </p:spPr>
        <p:txBody>
          <a:bodyPr>
            <a:noAutofit/>
          </a:bodyPr>
          <a:lstStyle/>
          <a:p>
            <a:r>
              <a:rPr lang="en-US" b="1" dirty="0"/>
              <a:t>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F9B0DF-F8B4-424B-AA7F-FAD0675C4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76604"/>
            <a:ext cx="10363201" cy="4529704"/>
          </a:xfrm>
        </p:spPr>
        <p:txBody>
          <a:bodyPr>
            <a:normAutofit/>
          </a:bodyPr>
          <a:lstStyle/>
          <a:p>
            <a:pPr lvl="0">
              <a:spcBef>
                <a:spcPts val="2400"/>
              </a:spcBef>
            </a:pPr>
            <a:r>
              <a:rPr lang="en-US" dirty="0"/>
              <a:t>Nonduplication of Benefit Provisions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Inflation Protection Requirements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Flexibility in Pricing and Benefit Structure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Ability to Provide a Cash Value in Stand-Alone Long-Term Care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Opportunities to Age-in-Place</a:t>
            </a:r>
          </a:p>
          <a:p>
            <a:pPr lvl="0">
              <a:spcBef>
                <a:spcPts val="2400"/>
              </a:spcBef>
            </a:pPr>
            <a:r>
              <a:rPr lang="en-US" dirty="0"/>
              <a:t>Consumer “Protections”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B928A-2A11-4B90-B571-A8A748A9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BB7BF-999B-4E07-8252-626B404BE8F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21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8"/>
  <p:tag name="ARTICULATE_PROJECT_OPEN" val="0"/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ACLI Custom Colors">
      <a:dk1>
        <a:sysClr val="windowText" lastClr="000000"/>
      </a:dk1>
      <a:lt1>
        <a:sysClr val="window" lastClr="FFFFFF"/>
      </a:lt1>
      <a:dk2>
        <a:srgbClr val="414141"/>
      </a:dk2>
      <a:lt2>
        <a:srgbClr val="C9C9C9"/>
      </a:lt2>
      <a:accent1>
        <a:srgbClr val="00A5E5"/>
      </a:accent1>
      <a:accent2>
        <a:srgbClr val="85BD45"/>
      </a:accent2>
      <a:accent3>
        <a:srgbClr val="3AAFBC"/>
      </a:accent3>
      <a:accent4>
        <a:srgbClr val="006D69"/>
      </a:accent4>
      <a:accent5>
        <a:srgbClr val="006896"/>
      </a:accent5>
      <a:accent6>
        <a:srgbClr val="FFFFFF"/>
      </a:accent6>
      <a:hlink>
        <a:srgbClr val="006896"/>
      </a:hlink>
      <a:folHlink>
        <a:srgbClr val="6F3B55"/>
      </a:folHlink>
    </a:clrScheme>
    <a:fontScheme name="ACLI_Corporate">
      <a:majorFont>
        <a:latin typeface="Helvetica Neue Med"/>
        <a:ea typeface=""/>
        <a:cs typeface=""/>
      </a:majorFont>
      <a:minorFont>
        <a:latin typeface="HelveticaNeueLT St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058D6F0-EF00-4F34-AA5B-8FE1B30B3666}" vid="{280C0D44-1492-46D9-BA00-202E84662F6A}"/>
    </a:ext>
  </a:extLst>
</a:theme>
</file>

<file path=ppt/theme/theme2.xml><?xml version="1.0" encoding="utf-8"?>
<a:theme xmlns:a="http://schemas.openxmlformats.org/drawingml/2006/main" name="2_Office Theme">
  <a:themeElements>
    <a:clrScheme name="ACLI Custom Colors">
      <a:dk1>
        <a:sysClr val="windowText" lastClr="000000"/>
      </a:dk1>
      <a:lt1>
        <a:sysClr val="window" lastClr="FFFFFF"/>
      </a:lt1>
      <a:dk2>
        <a:srgbClr val="414141"/>
      </a:dk2>
      <a:lt2>
        <a:srgbClr val="FFFFFF"/>
      </a:lt2>
      <a:accent1>
        <a:srgbClr val="00A5E5"/>
      </a:accent1>
      <a:accent2>
        <a:srgbClr val="85BD45"/>
      </a:accent2>
      <a:accent3>
        <a:srgbClr val="3AAFBC"/>
      </a:accent3>
      <a:accent4>
        <a:srgbClr val="006D69"/>
      </a:accent4>
      <a:accent5>
        <a:srgbClr val="006896"/>
      </a:accent5>
      <a:accent6>
        <a:srgbClr val="27BCFF"/>
      </a:accent6>
      <a:hlink>
        <a:srgbClr val="FFFFFF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0058D6F0-EF00-4F34-AA5B-8FE1B30B3666}" vid="{25EEC248-EC01-4F26-A969-D48B2BD2D0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Presentation Template</Template>
  <TotalTime>43</TotalTime>
  <Words>218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6" baseType="lpstr">
      <vt:lpstr>Arial</vt:lpstr>
      <vt:lpstr>Calibri</vt:lpstr>
      <vt:lpstr>Helvetica 65 Medium</vt:lpstr>
      <vt:lpstr>Helvetica Neue Light</vt:lpstr>
      <vt:lpstr>Helvetica Neue Med</vt:lpstr>
      <vt:lpstr>HelveticaNeueLT Pro 45 Lt</vt:lpstr>
      <vt:lpstr>HelveticaNeueLT Pro 65 Md</vt:lpstr>
      <vt:lpstr>HelveticaNeueLT Std</vt:lpstr>
      <vt:lpstr>Wingdings</vt:lpstr>
      <vt:lpstr>Office Theme</vt:lpstr>
      <vt:lpstr>2_Office Theme</vt:lpstr>
      <vt:lpstr>Long-Term Care Marketplace </vt:lpstr>
      <vt:lpstr>State of the Long-Term Care Market</vt:lpstr>
      <vt:lpstr>Private Long-Term Care Market: Misconceptions vs. Reality</vt:lpstr>
      <vt:lpstr>State and Federal Long-Term Care Initiatives</vt:lpstr>
      <vt:lpstr>Opportunities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Jan Graeber</dc:creator>
  <cp:lastModifiedBy>Jan Graeber</cp:lastModifiedBy>
  <cp:revision>6</cp:revision>
  <dcterms:created xsi:type="dcterms:W3CDTF">2021-07-15T11:07:49Z</dcterms:created>
  <dcterms:modified xsi:type="dcterms:W3CDTF">2021-07-15T11:51:04Z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113D50EF-4447-4563-9059-68882E2DB2CE</vt:lpwstr>
  </property>
  <property fmtid="{D5CDD505-2E9C-101B-9397-08002B2CF9AE}" pid="3" name="ArticulatePath">
    <vt:lpwstr>Presentation1</vt:lpwstr>
  </property>
</Properties>
</file>