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71" r:id="rId4"/>
    <p:sldId id="258" r:id="rId5"/>
    <p:sldId id="259" r:id="rId6"/>
    <p:sldId id="278" r:id="rId7"/>
    <p:sldId id="279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149245-ADD8-A668-3A21-96FB41D7BED1}" name="Dean L. Cameron" initials="DC" userId="S::dcameron@ics.idaho.gov::f557ec56-547a-40d6-a639-c52b9ddb239e" providerId="AD"/>
  <p188:author id="{CD675F62-EB9B-F7D2-1680-4E2C7C655D3F}" name="Randy Pipal" initials="RP" userId="S::rpipal@ics.idaho.gov::2d5188e5-161f-4e11-b413-c0906700cdaa" providerId="AD"/>
  <p188:author id="{73C9646F-6E59-7F0D-E0A7-46BAD2666872}" name="Julie Robinson" initials="JR" userId="S::julie.robinson@doi.idaho.gov::a757fd4c-aeeb-45e2-b9eb-a958c2e1987b" providerId="AD"/>
  <p188:author id="{E8AB8C8B-4821-5FE7-841D-C9724DAE7A58}" name="Weston Trexler" initials="WT" userId="S::wtrexler@doi.idaho.gov::b55e0407-ce78-45b2-b32e-cfa5aaca5957" providerId="AD"/>
  <p188:author id="{DD0982CF-CAD8-30F8-0BE5-2344581479FA}" name="Shannon Hohl" initials="SH" userId="S::shohl@doi.idaho.gov::dbd9f99e-e498-4ea1-92bf-8bb94a30af9e" providerId="AD"/>
  <p188:author id="{801114EE-0C69-BA7C-1214-8755F979DFF6}" name="Julie Robinson" initials="JR" userId="S::Julie.Robinson@doi.idaho.gov::a757fd4c-aeeb-45e2-b9eb-a958c2e198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662C"/>
    <a:srgbClr val="C25F28"/>
    <a:srgbClr val="AC5524"/>
    <a:srgbClr val="86421C"/>
    <a:srgbClr val="E38662"/>
    <a:srgbClr val="125675"/>
    <a:srgbClr val="0A2E3E"/>
    <a:srgbClr val="40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C3761-FE3D-4836-BF7C-B29EE8CAE059}" v="28" dt="2025-12-01T18:22:37.452"/>
    <p1510:client id="{59F5403F-6FE7-9AA0-1DAD-3387A29DAF4B}" v="2" dt="2025-12-01T18:20:05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1E025-9AF0-475B-A24F-C9E7BA4C27B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4CBFAC3-D22C-48A6-843E-5A1F9029F51C}">
      <dgm:prSet/>
      <dgm:spPr>
        <a:solidFill>
          <a:srgbClr val="0A2E3E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/>
            <a:t>Some Medicare Advantage plans are withdrawing from counties or completely leaving the Idaho market</a:t>
          </a:r>
        </a:p>
      </dgm:t>
    </dgm:pt>
    <dgm:pt modelId="{E89B2B54-F8A2-4826-9619-6519F882230E}" type="parTrans" cxnId="{32CCB63E-10E4-497B-8E56-EC200FEBD773}">
      <dgm:prSet/>
      <dgm:spPr/>
      <dgm:t>
        <a:bodyPr/>
        <a:lstStyle/>
        <a:p>
          <a:endParaRPr lang="en-US"/>
        </a:p>
      </dgm:t>
    </dgm:pt>
    <dgm:pt modelId="{3ECB5EFB-DCA8-4289-9275-F255A844E21C}" type="sibTrans" cxnId="{32CCB63E-10E4-497B-8E56-EC200FEBD773}">
      <dgm:prSet/>
      <dgm:spPr/>
      <dgm:t>
        <a:bodyPr/>
        <a:lstStyle/>
        <a:p>
          <a:endParaRPr lang="en-US"/>
        </a:p>
      </dgm:t>
    </dgm:pt>
    <dgm:pt modelId="{0D8EBE74-B6A1-44BA-AE24-FEDF04F79076}">
      <dgm:prSet/>
      <dgm:spPr>
        <a:solidFill>
          <a:srgbClr val="125675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/>
            <a:t>Remaining plans are concerned about absorbing additional risk and have taken actions to limit enrollment</a:t>
          </a:r>
        </a:p>
      </dgm:t>
    </dgm:pt>
    <dgm:pt modelId="{0FA5DEE6-0214-40B5-9EAF-8035EB45CA54}" type="parTrans" cxnId="{7A721E79-753B-4E41-AE36-E435B6474FF6}">
      <dgm:prSet/>
      <dgm:spPr/>
      <dgm:t>
        <a:bodyPr/>
        <a:lstStyle/>
        <a:p>
          <a:endParaRPr lang="en-US"/>
        </a:p>
      </dgm:t>
    </dgm:pt>
    <dgm:pt modelId="{015F9455-E13B-4943-BAAD-D309140C8600}" type="sibTrans" cxnId="{7A721E79-753B-4E41-AE36-E435B6474FF6}">
      <dgm:prSet/>
      <dgm:spPr/>
      <dgm:t>
        <a:bodyPr/>
        <a:lstStyle/>
        <a:p>
          <a:endParaRPr lang="en-US"/>
        </a:p>
      </dgm:t>
    </dgm:pt>
    <dgm:pt modelId="{13BFD6B8-F7E4-4D4C-9BEF-1F2DF1A31B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Some plans have removed access to applications from agent portals</a:t>
          </a:r>
        </a:p>
      </dgm:t>
    </dgm:pt>
    <dgm:pt modelId="{7B27169D-149D-4A9F-9AC3-CF1C9BA4E7C8}" type="parTrans" cxnId="{71C8198D-9787-4589-972D-2405710AB064}">
      <dgm:prSet/>
      <dgm:spPr/>
      <dgm:t>
        <a:bodyPr/>
        <a:lstStyle/>
        <a:p>
          <a:endParaRPr lang="en-US"/>
        </a:p>
      </dgm:t>
    </dgm:pt>
    <dgm:pt modelId="{69214CC0-0C6B-4CCF-9BD6-E2930EE0FA99}" type="sibTrans" cxnId="{71C8198D-9787-4589-972D-2405710AB064}">
      <dgm:prSet/>
      <dgm:spPr/>
      <dgm:t>
        <a:bodyPr/>
        <a:lstStyle/>
        <a:p>
          <a:endParaRPr lang="en-US"/>
        </a:p>
      </dgm:t>
    </dgm:pt>
    <dgm:pt modelId="{DA97480A-EA7C-4AD8-9668-FC730D9F89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Some plans have ceased paying commissions mid-year and near or after start of open enrollment – including making last-minute amendments to agent contracts</a:t>
          </a:r>
          <a:endParaRPr lang="en-US" dirty="0"/>
        </a:p>
      </dgm:t>
    </dgm:pt>
    <dgm:pt modelId="{3A57387C-8A73-47B6-85FF-17B90D3053BC}" type="parTrans" cxnId="{A09A84FD-6C6D-4C8C-AFF9-B914F279899F}">
      <dgm:prSet/>
      <dgm:spPr/>
      <dgm:t>
        <a:bodyPr/>
        <a:lstStyle/>
        <a:p>
          <a:endParaRPr lang="en-US"/>
        </a:p>
      </dgm:t>
    </dgm:pt>
    <dgm:pt modelId="{B4143121-08A3-4820-BF53-2B2EC52479F5}" type="sibTrans" cxnId="{A09A84FD-6C6D-4C8C-AFF9-B914F279899F}">
      <dgm:prSet/>
      <dgm:spPr/>
      <dgm:t>
        <a:bodyPr/>
        <a:lstStyle/>
        <a:p>
          <a:endParaRPr lang="en-US"/>
        </a:p>
      </dgm:t>
    </dgm:pt>
    <dgm:pt modelId="{6321089C-F00B-43E8-847C-14A1195932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Some plans were denying access to paper applications</a:t>
          </a:r>
        </a:p>
      </dgm:t>
    </dgm:pt>
    <dgm:pt modelId="{4969F400-4815-45CF-8B1B-807149A6141D}" type="parTrans" cxnId="{DCDEF994-3B09-407A-A2FE-90343BFA5AA9}">
      <dgm:prSet/>
      <dgm:spPr/>
      <dgm:t>
        <a:bodyPr/>
        <a:lstStyle/>
        <a:p>
          <a:endParaRPr lang="en-US"/>
        </a:p>
      </dgm:t>
    </dgm:pt>
    <dgm:pt modelId="{45786B4E-3257-4B02-976A-81AE9B586F8C}" type="sibTrans" cxnId="{DCDEF994-3B09-407A-A2FE-90343BFA5AA9}">
      <dgm:prSet/>
      <dgm:spPr/>
      <dgm:t>
        <a:bodyPr/>
        <a:lstStyle/>
        <a:p>
          <a:endParaRPr lang="en-US"/>
        </a:p>
      </dgm:t>
    </dgm:pt>
    <dgm:pt modelId="{72DB2D31-7B29-425A-B860-7F459727A44C}" type="pres">
      <dgm:prSet presAssocID="{1311E025-9AF0-475B-A24F-C9E7BA4C27BB}" presName="linear" presStyleCnt="0">
        <dgm:presLayoutVars>
          <dgm:animLvl val="lvl"/>
          <dgm:resizeHandles val="exact"/>
        </dgm:presLayoutVars>
      </dgm:prSet>
      <dgm:spPr/>
    </dgm:pt>
    <dgm:pt modelId="{E6EC6032-6D9B-46B3-87F3-D7884A40BC40}" type="pres">
      <dgm:prSet presAssocID="{34CBFAC3-D22C-48A6-843E-5A1F9029F5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C0E8A29-EC86-4074-B475-EFB6F13D65EE}" type="pres">
      <dgm:prSet presAssocID="{3ECB5EFB-DCA8-4289-9275-F255A844E21C}" presName="spacer" presStyleCnt="0"/>
      <dgm:spPr/>
    </dgm:pt>
    <dgm:pt modelId="{CB66F736-D4FC-4B47-8B8B-B76259BA6024}" type="pres">
      <dgm:prSet presAssocID="{0D8EBE74-B6A1-44BA-AE24-FEDF04F7907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731BBEC-8B53-4240-97BD-E528F7055CE7}" type="pres">
      <dgm:prSet presAssocID="{0D8EBE74-B6A1-44BA-AE24-FEDF04F7907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7512929-6DDD-4AEA-834D-DFBE7B535D15}" type="presOf" srcId="{13BFD6B8-F7E4-4D4C-9BEF-1F2DF1A31B31}" destId="{8731BBEC-8B53-4240-97BD-E528F7055CE7}" srcOrd="0" destOrd="0" presId="urn:microsoft.com/office/officeart/2005/8/layout/vList2"/>
    <dgm:cxn modelId="{E863AF39-C399-48D7-A0A9-7A38F4F26FC2}" type="presOf" srcId="{DA97480A-EA7C-4AD8-9668-FC730D9F89F8}" destId="{8731BBEC-8B53-4240-97BD-E528F7055CE7}" srcOrd="0" destOrd="2" presId="urn:microsoft.com/office/officeart/2005/8/layout/vList2"/>
    <dgm:cxn modelId="{32CCB63E-10E4-497B-8E56-EC200FEBD773}" srcId="{1311E025-9AF0-475B-A24F-C9E7BA4C27BB}" destId="{34CBFAC3-D22C-48A6-843E-5A1F9029F51C}" srcOrd="0" destOrd="0" parTransId="{E89B2B54-F8A2-4826-9619-6519F882230E}" sibTransId="{3ECB5EFB-DCA8-4289-9275-F255A844E21C}"/>
    <dgm:cxn modelId="{EEAEE55F-2582-4749-89C0-22F60B43B2ED}" type="presOf" srcId="{1311E025-9AF0-475B-A24F-C9E7BA4C27BB}" destId="{72DB2D31-7B29-425A-B860-7F459727A44C}" srcOrd="0" destOrd="0" presId="urn:microsoft.com/office/officeart/2005/8/layout/vList2"/>
    <dgm:cxn modelId="{FEEB1750-E9E5-4C52-AAD5-0411165784C8}" type="presOf" srcId="{34CBFAC3-D22C-48A6-843E-5A1F9029F51C}" destId="{E6EC6032-6D9B-46B3-87F3-D7884A40BC40}" srcOrd="0" destOrd="0" presId="urn:microsoft.com/office/officeart/2005/8/layout/vList2"/>
    <dgm:cxn modelId="{7A721E79-753B-4E41-AE36-E435B6474FF6}" srcId="{1311E025-9AF0-475B-A24F-C9E7BA4C27BB}" destId="{0D8EBE74-B6A1-44BA-AE24-FEDF04F79076}" srcOrd="1" destOrd="0" parTransId="{0FA5DEE6-0214-40B5-9EAF-8035EB45CA54}" sibTransId="{015F9455-E13B-4943-BAAD-D309140C8600}"/>
    <dgm:cxn modelId="{00B16084-45DA-474C-95B9-2D922040B89C}" type="presOf" srcId="{6321089C-F00B-43E8-847C-14A11959327B}" destId="{8731BBEC-8B53-4240-97BD-E528F7055CE7}" srcOrd="0" destOrd="1" presId="urn:microsoft.com/office/officeart/2005/8/layout/vList2"/>
    <dgm:cxn modelId="{71C8198D-9787-4589-972D-2405710AB064}" srcId="{0D8EBE74-B6A1-44BA-AE24-FEDF04F79076}" destId="{13BFD6B8-F7E4-4D4C-9BEF-1F2DF1A31B31}" srcOrd="0" destOrd="0" parTransId="{7B27169D-149D-4A9F-9AC3-CF1C9BA4E7C8}" sibTransId="{69214CC0-0C6B-4CCF-9BD6-E2930EE0FA99}"/>
    <dgm:cxn modelId="{DCDEF994-3B09-407A-A2FE-90343BFA5AA9}" srcId="{0D8EBE74-B6A1-44BA-AE24-FEDF04F79076}" destId="{6321089C-F00B-43E8-847C-14A11959327B}" srcOrd="1" destOrd="0" parTransId="{4969F400-4815-45CF-8B1B-807149A6141D}" sibTransId="{45786B4E-3257-4B02-976A-81AE9B586F8C}"/>
    <dgm:cxn modelId="{C921F3D2-B251-4945-BE7B-B0C245BE7D4A}" type="presOf" srcId="{0D8EBE74-B6A1-44BA-AE24-FEDF04F79076}" destId="{CB66F736-D4FC-4B47-8B8B-B76259BA6024}" srcOrd="0" destOrd="0" presId="urn:microsoft.com/office/officeart/2005/8/layout/vList2"/>
    <dgm:cxn modelId="{A09A84FD-6C6D-4C8C-AFF9-B914F279899F}" srcId="{0D8EBE74-B6A1-44BA-AE24-FEDF04F79076}" destId="{DA97480A-EA7C-4AD8-9668-FC730D9F89F8}" srcOrd="2" destOrd="0" parTransId="{3A57387C-8A73-47B6-85FF-17B90D3053BC}" sibTransId="{B4143121-08A3-4820-BF53-2B2EC52479F5}"/>
    <dgm:cxn modelId="{58430B94-B2EA-4879-8039-669F4C94C17E}" type="presParOf" srcId="{72DB2D31-7B29-425A-B860-7F459727A44C}" destId="{E6EC6032-6D9B-46B3-87F3-D7884A40BC40}" srcOrd="0" destOrd="0" presId="urn:microsoft.com/office/officeart/2005/8/layout/vList2"/>
    <dgm:cxn modelId="{ACA4555E-6F20-4C2E-B017-DD2FEE75F1F8}" type="presParOf" srcId="{72DB2D31-7B29-425A-B860-7F459727A44C}" destId="{7C0E8A29-EC86-4074-B475-EFB6F13D65EE}" srcOrd="1" destOrd="0" presId="urn:microsoft.com/office/officeart/2005/8/layout/vList2"/>
    <dgm:cxn modelId="{5B112A48-4DAA-4192-A404-E628CBE9A755}" type="presParOf" srcId="{72DB2D31-7B29-425A-B860-7F459727A44C}" destId="{CB66F736-D4FC-4B47-8B8B-B76259BA6024}" srcOrd="2" destOrd="0" presId="urn:microsoft.com/office/officeart/2005/8/layout/vList2"/>
    <dgm:cxn modelId="{6823FE2F-7CC7-4735-B223-0E7AACF83AC9}" type="presParOf" srcId="{72DB2D31-7B29-425A-B860-7F459727A44C}" destId="{8731BBEC-8B53-4240-97BD-E528F7055CE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86E75-7142-40C4-B158-41DFEC64A69C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DE29BF9-E98D-49CE-A6B1-DD165EBAB7FE}">
      <dgm:prSet/>
      <dgm:spPr>
        <a:solidFill>
          <a:srgbClr val="86421C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/>
            <a:t>Confusion and chaos in the market about which plans are available and how to enroll in them</a:t>
          </a:r>
        </a:p>
      </dgm:t>
    </dgm:pt>
    <dgm:pt modelId="{49241897-7F43-481B-9681-2536C66C6BDF}" type="parTrans" cxnId="{6F57BE01-0DCF-4D80-9626-DF7EAEBF87B6}">
      <dgm:prSet/>
      <dgm:spPr/>
      <dgm:t>
        <a:bodyPr/>
        <a:lstStyle/>
        <a:p>
          <a:endParaRPr lang="en-US"/>
        </a:p>
      </dgm:t>
    </dgm:pt>
    <dgm:pt modelId="{EEF8DA52-DE12-4C1A-A7F2-CDC2B1E11DC9}" type="sibTrans" cxnId="{6F57BE01-0DCF-4D80-9626-DF7EAEBF87B6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403AB43E-FA83-403B-AF17-4376DDB38FD8}">
      <dgm:prSet/>
      <dgm:spPr>
        <a:solidFill>
          <a:srgbClr val="AC5524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Agents conflicted about enrolling members in plans if they can’t be listed as agent of record and aren’t receiving commissions</a:t>
          </a:r>
        </a:p>
      </dgm:t>
    </dgm:pt>
    <dgm:pt modelId="{68B3DE9F-C57A-47E3-9EE8-20B138D6591C}" type="parTrans" cxnId="{C8C60932-17E0-4A1F-8B70-43AE8C7CE1EF}">
      <dgm:prSet/>
      <dgm:spPr/>
      <dgm:t>
        <a:bodyPr/>
        <a:lstStyle/>
        <a:p>
          <a:endParaRPr lang="en-US"/>
        </a:p>
      </dgm:t>
    </dgm:pt>
    <dgm:pt modelId="{3317B77E-82C4-40D4-8976-6D810ED742E0}" type="sibTrans" cxnId="{C8C60932-17E0-4A1F-8B70-43AE8C7CE1E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ECB2C23-8351-4820-8652-984ACADC676B}">
      <dgm:prSet/>
      <dgm:spPr>
        <a:solidFill>
          <a:srgbClr val="D3662C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Potential for bad actors to take advantage of the confusion</a:t>
          </a:r>
        </a:p>
      </dgm:t>
    </dgm:pt>
    <dgm:pt modelId="{6A6160D6-465C-4795-8A63-32FE05354BC2}" type="parTrans" cxnId="{EE03AFBF-7792-4338-8460-A02727D7BBD3}">
      <dgm:prSet/>
      <dgm:spPr/>
      <dgm:t>
        <a:bodyPr/>
        <a:lstStyle/>
        <a:p>
          <a:endParaRPr lang="en-US"/>
        </a:p>
      </dgm:t>
    </dgm:pt>
    <dgm:pt modelId="{4D1F587A-47F9-486F-AE63-581C39E61E29}" type="sibTrans" cxnId="{EE03AFBF-7792-4338-8460-A02727D7BBD3}">
      <dgm:prSet phldrT="03" phldr="0"/>
      <dgm:spPr>
        <a:solidFill>
          <a:schemeClr val="accent1"/>
        </a:solidFill>
      </dgm:spPr>
      <dgm:t>
        <a:bodyPr/>
        <a:lstStyle/>
        <a:p>
          <a:r>
            <a:rPr lang="en-US" dirty="0"/>
            <a:t>03</a:t>
          </a:r>
        </a:p>
      </dgm:t>
    </dgm:pt>
    <dgm:pt modelId="{BF28D448-37EE-460E-A55F-3594650346E0}" type="pres">
      <dgm:prSet presAssocID="{51286E75-7142-40C4-B158-41DFEC64A69C}" presName="Name0" presStyleCnt="0">
        <dgm:presLayoutVars>
          <dgm:animLvl val="lvl"/>
          <dgm:resizeHandles val="exact"/>
        </dgm:presLayoutVars>
      </dgm:prSet>
      <dgm:spPr/>
    </dgm:pt>
    <dgm:pt modelId="{A29F5888-F74F-4CA3-8627-0CC6A5949847}" type="pres">
      <dgm:prSet presAssocID="{EDE29BF9-E98D-49CE-A6B1-DD165EBAB7FE}" presName="compositeNode" presStyleCnt="0">
        <dgm:presLayoutVars>
          <dgm:bulletEnabled val="1"/>
        </dgm:presLayoutVars>
      </dgm:prSet>
      <dgm:spPr/>
    </dgm:pt>
    <dgm:pt modelId="{AE02EDE3-CC1C-4536-9698-E981E02F9240}" type="pres">
      <dgm:prSet presAssocID="{EDE29BF9-E98D-49CE-A6B1-DD165EBAB7FE}" presName="bgRect" presStyleLbl="alignNode1" presStyleIdx="0" presStyleCnt="3"/>
      <dgm:spPr/>
    </dgm:pt>
    <dgm:pt modelId="{CBF0375C-32F3-41DA-8748-795A23F879EE}" type="pres">
      <dgm:prSet presAssocID="{EEF8DA52-DE12-4C1A-A7F2-CDC2B1E11DC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F9786F6-E700-4858-BE05-CED7D7ACEC9B}" type="pres">
      <dgm:prSet presAssocID="{EDE29BF9-E98D-49CE-A6B1-DD165EBAB7FE}" presName="nodeRect" presStyleLbl="alignNode1" presStyleIdx="0" presStyleCnt="3">
        <dgm:presLayoutVars>
          <dgm:bulletEnabled val="1"/>
        </dgm:presLayoutVars>
      </dgm:prSet>
      <dgm:spPr/>
    </dgm:pt>
    <dgm:pt modelId="{979884BB-BC1B-48DE-9503-532148B27357}" type="pres">
      <dgm:prSet presAssocID="{EEF8DA52-DE12-4C1A-A7F2-CDC2B1E11DC9}" presName="sibTrans" presStyleCnt="0"/>
      <dgm:spPr/>
    </dgm:pt>
    <dgm:pt modelId="{C56E8956-0E31-4BFB-A987-6ED0100D005F}" type="pres">
      <dgm:prSet presAssocID="{403AB43E-FA83-403B-AF17-4376DDB38FD8}" presName="compositeNode" presStyleCnt="0">
        <dgm:presLayoutVars>
          <dgm:bulletEnabled val="1"/>
        </dgm:presLayoutVars>
      </dgm:prSet>
      <dgm:spPr/>
    </dgm:pt>
    <dgm:pt modelId="{39643F5F-D1F2-4C1C-94E7-3DD50D61ECE2}" type="pres">
      <dgm:prSet presAssocID="{403AB43E-FA83-403B-AF17-4376DDB38FD8}" presName="bgRect" presStyleLbl="alignNode1" presStyleIdx="1" presStyleCnt="3"/>
      <dgm:spPr/>
    </dgm:pt>
    <dgm:pt modelId="{C6ECB5D6-DAAD-400A-9C80-4B3F72C18B2A}" type="pres">
      <dgm:prSet presAssocID="{3317B77E-82C4-40D4-8976-6D810ED742E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22D1452A-1A0D-4D1B-96B7-AE39F8A6FCC1}" type="pres">
      <dgm:prSet presAssocID="{403AB43E-FA83-403B-AF17-4376DDB38FD8}" presName="nodeRect" presStyleLbl="alignNode1" presStyleIdx="1" presStyleCnt="3">
        <dgm:presLayoutVars>
          <dgm:bulletEnabled val="1"/>
        </dgm:presLayoutVars>
      </dgm:prSet>
      <dgm:spPr/>
    </dgm:pt>
    <dgm:pt modelId="{C529084D-6680-4599-A0A7-1CEDCC3BBCC7}" type="pres">
      <dgm:prSet presAssocID="{3317B77E-82C4-40D4-8976-6D810ED742E0}" presName="sibTrans" presStyleCnt="0"/>
      <dgm:spPr/>
    </dgm:pt>
    <dgm:pt modelId="{ED374AA8-C85E-4016-9A6D-DBEEC224DCA5}" type="pres">
      <dgm:prSet presAssocID="{FECB2C23-8351-4820-8652-984ACADC676B}" presName="compositeNode" presStyleCnt="0">
        <dgm:presLayoutVars>
          <dgm:bulletEnabled val="1"/>
        </dgm:presLayoutVars>
      </dgm:prSet>
      <dgm:spPr/>
    </dgm:pt>
    <dgm:pt modelId="{59B73293-3149-496F-8C1D-BF7BF0098515}" type="pres">
      <dgm:prSet presAssocID="{FECB2C23-8351-4820-8652-984ACADC676B}" presName="bgRect" presStyleLbl="alignNode1" presStyleIdx="2" presStyleCnt="3"/>
      <dgm:spPr/>
    </dgm:pt>
    <dgm:pt modelId="{45999F9B-6BF3-44D5-B176-DABD936996D8}" type="pres">
      <dgm:prSet presAssocID="{4D1F587A-47F9-486F-AE63-581C39E61E29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31EE7DF-5548-4805-BDBC-882C34E3B734}" type="pres">
      <dgm:prSet presAssocID="{FECB2C23-8351-4820-8652-984ACADC676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F57BE01-0DCF-4D80-9626-DF7EAEBF87B6}" srcId="{51286E75-7142-40C4-B158-41DFEC64A69C}" destId="{EDE29BF9-E98D-49CE-A6B1-DD165EBAB7FE}" srcOrd="0" destOrd="0" parTransId="{49241897-7F43-481B-9681-2536C66C6BDF}" sibTransId="{EEF8DA52-DE12-4C1A-A7F2-CDC2B1E11DC9}"/>
    <dgm:cxn modelId="{C8C60932-17E0-4A1F-8B70-43AE8C7CE1EF}" srcId="{51286E75-7142-40C4-B158-41DFEC64A69C}" destId="{403AB43E-FA83-403B-AF17-4376DDB38FD8}" srcOrd="1" destOrd="0" parTransId="{68B3DE9F-C57A-47E3-9EE8-20B138D6591C}" sibTransId="{3317B77E-82C4-40D4-8976-6D810ED742E0}"/>
    <dgm:cxn modelId="{BB17D135-85D1-4D56-A0A5-C1FC53A1CC70}" type="presOf" srcId="{EDE29BF9-E98D-49CE-A6B1-DD165EBAB7FE}" destId="{AE02EDE3-CC1C-4536-9698-E981E02F9240}" srcOrd="0" destOrd="0" presId="urn:microsoft.com/office/officeart/2016/7/layout/LinearBlockProcessNumbered"/>
    <dgm:cxn modelId="{9F033A37-ACBA-4FE6-BC32-4A2ED48AAD9B}" type="presOf" srcId="{403AB43E-FA83-403B-AF17-4376DDB38FD8}" destId="{22D1452A-1A0D-4D1B-96B7-AE39F8A6FCC1}" srcOrd="1" destOrd="0" presId="urn:microsoft.com/office/officeart/2016/7/layout/LinearBlockProcessNumbered"/>
    <dgm:cxn modelId="{E0D7036E-ECE0-4DB6-8951-998507D00698}" type="presOf" srcId="{3317B77E-82C4-40D4-8976-6D810ED742E0}" destId="{C6ECB5D6-DAAD-400A-9C80-4B3F72C18B2A}" srcOrd="0" destOrd="0" presId="urn:microsoft.com/office/officeart/2016/7/layout/LinearBlockProcessNumbered"/>
    <dgm:cxn modelId="{59B44673-94AD-47ED-AFE4-2CFF387CC62D}" type="presOf" srcId="{EEF8DA52-DE12-4C1A-A7F2-CDC2B1E11DC9}" destId="{CBF0375C-32F3-41DA-8748-795A23F879EE}" srcOrd="0" destOrd="0" presId="urn:microsoft.com/office/officeart/2016/7/layout/LinearBlockProcessNumbered"/>
    <dgm:cxn modelId="{3C65CC98-5ACD-429C-A662-32DCB3EEEB34}" type="presOf" srcId="{4D1F587A-47F9-486F-AE63-581C39E61E29}" destId="{45999F9B-6BF3-44D5-B176-DABD936996D8}" srcOrd="0" destOrd="0" presId="urn:microsoft.com/office/officeart/2016/7/layout/LinearBlockProcessNumbered"/>
    <dgm:cxn modelId="{FEF281AB-1B17-41ED-86D6-79D51C1C6202}" type="presOf" srcId="{FECB2C23-8351-4820-8652-984ACADC676B}" destId="{E31EE7DF-5548-4805-BDBC-882C34E3B734}" srcOrd="1" destOrd="0" presId="urn:microsoft.com/office/officeart/2016/7/layout/LinearBlockProcessNumbered"/>
    <dgm:cxn modelId="{0DDCEDAE-F9C7-4E86-A725-2E412434ACD4}" type="presOf" srcId="{51286E75-7142-40C4-B158-41DFEC64A69C}" destId="{BF28D448-37EE-460E-A55F-3594650346E0}" srcOrd="0" destOrd="0" presId="urn:microsoft.com/office/officeart/2016/7/layout/LinearBlockProcessNumbered"/>
    <dgm:cxn modelId="{EE03AFBF-7792-4338-8460-A02727D7BBD3}" srcId="{51286E75-7142-40C4-B158-41DFEC64A69C}" destId="{FECB2C23-8351-4820-8652-984ACADC676B}" srcOrd="2" destOrd="0" parTransId="{6A6160D6-465C-4795-8A63-32FE05354BC2}" sibTransId="{4D1F587A-47F9-486F-AE63-581C39E61E29}"/>
    <dgm:cxn modelId="{D723CFDE-1E1C-43C7-8D72-AD4E91162DA4}" type="presOf" srcId="{FECB2C23-8351-4820-8652-984ACADC676B}" destId="{59B73293-3149-496F-8C1D-BF7BF0098515}" srcOrd="0" destOrd="0" presId="urn:microsoft.com/office/officeart/2016/7/layout/LinearBlockProcessNumbered"/>
    <dgm:cxn modelId="{9A77B8EB-F473-4915-8978-12ABCD333D5F}" type="presOf" srcId="{403AB43E-FA83-403B-AF17-4376DDB38FD8}" destId="{39643F5F-D1F2-4C1C-94E7-3DD50D61ECE2}" srcOrd="0" destOrd="0" presId="urn:microsoft.com/office/officeart/2016/7/layout/LinearBlockProcessNumbered"/>
    <dgm:cxn modelId="{74FC4EF1-F138-499A-8F94-C247A88B8CB8}" type="presOf" srcId="{EDE29BF9-E98D-49CE-A6B1-DD165EBAB7FE}" destId="{BF9786F6-E700-4858-BE05-CED7D7ACEC9B}" srcOrd="1" destOrd="0" presId="urn:microsoft.com/office/officeart/2016/7/layout/LinearBlockProcessNumbered"/>
    <dgm:cxn modelId="{396F7068-AD7A-463F-A388-72259CD3157F}" type="presParOf" srcId="{BF28D448-37EE-460E-A55F-3594650346E0}" destId="{A29F5888-F74F-4CA3-8627-0CC6A5949847}" srcOrd="0" destOrd="0" presId="urn:microsoft.com/office/officeart/2016/7/layout/LinearBlockProcessNumbered"/>
    <dgm:cxn modelId="{55FD188C-4751-477C-B73D-104D0EFACF8D}" type="presParOf" srcId="{A29F5888-F74F-4CA3-8627-0CC6A5949847}" destId="{AE02EDE3-CC1C-4536-9698-E981E02F9240}" srcOrd="0" destOrd="0" presId="urn:microsoft.com/office/officeart/2016/7/layout/LinearBlockProcessNumbered"/>
    <dgm:cxn modelId="{B3AACCB1-925A-4574-BBA6-EC788785EA98}" type="presParOf" srcId="{A29F5888-F74F-4CA3-8627-0CC6A5949847}" destId="{CBF0375C-32F3-41DA-8748-795A23F879EE}" srcOrd="1" destOrd="0" presId="urn:microsoft.com/office/officeart/2016/7/layout/LinearBlockProcessNumbered"/>
    <dgm:cxn modelId="{B9D6D480-B17B-4F84-B79C-43C7E39F2DE8}" type="presParOf" srcId="{A29F5888-F74F-4CA3-8627-0CC6A5949847}" destId="{BF9786F6-E700-4858-BE05-CED7D7ACEC9B}" srcOrd="2" destOrd="0" presId="urn:microsoft.com/office/officeart/2016/7/layout/LinearBlockProcessNumbered"/>
    <dgm:cxn modelId="{684EF7DF-7C7F-444E-98AC-F1A13D8FA277}" type="presParOf" srcId="{BF28D448-37EE-460E-A55F-3594650346E0}" destId="{979884BB-BC1B-48DE-9503-532148B27357}" srcOrd="1" destOrd="0" presId="urn:microsoft.com/office/officeart/2016/7/layout/LinearBlockProcessNumbered"/>
    <dgm:cxn modelId="{03BF8293-E01A-4E22-BB91-5A959DFAD13A}" type="presParOf" srcId="{BF28D448-37EE-460E-A55F-3594650346E0}" destId="{C56E8956-0E31-4BFB-A987-6ED0100D005F}" srcOrd="2" destOrd="0" presId="urn:microsoft.com/office/officeart/2016/7/layout/LinearBlockProcessNumbered"/>
    <dgm:cxn modelId="{56C00921-E8A9-4442-8DFD-511EC88B8B46}" type="presParOf" srcId="{C56E8956-0E31-4BFB-A987-6ED0100D005F}" destId="{39643F5F-D1F2-4C1C-94E7-3DD50D61ECE2}" srcOrd="0" destOrd="0" presId="urn:microsoft.com/office/officeart/2016/7/layout/LinearBlockProcessNumbered"/>
    <dgm:cxn modelId="{C5049CDB-632E-4FF7-983F-BA6F99DECE28}" type="presParOf" srcId="{C56E8956-0E31-4BFB-A987-6ED0100D005F}" destId="{C6ECB5D6-DAAD-400A-9C80-4B3F72C18B2A}" srcOrd="1" destOrd="0" presId="urn:microsoft.com/office/officeart/2016/7/layout/LinearBlockProcessNumbered"/>
    <dgm:cxn modelId="{D6149364-3214-4699-ADE0-A876D4C3A490}" type="presParOf" srcId="{C56E8956-0E31-4BFB-A987-6ED0100D005F}" destId="{22D1452A-1A0D-4D1B-96B7-AE39F8A6FCC1}" srcOrd="2" destOrd="0" presId="urn:microsoft.com/office/officeart/2016/7/layout/LinearBlockProcessNumbered"/>
    <dgm:cxn modelId="{A0A2CD08-D646-4C31-A053-5BCF3C1E2B72}" type="presParOf" srcId="{BF28D448-37EE-460E-A55F-3594650346E0}" destId="{C529084D-6680-4599-A0A7-1CEDCC3BBCC7}" srcOrd="3" destOrd="0" presId="urn:microsoft.com/office/officeart/2016/7/layout/LinearBlockProcessNumbered"/>
    <dgm:cxn modelId="{DC707A5A-95BF-4DED-AA5A-04A0B87CEDAA}" type="presParOf" srcId="{BF28D448-37EE-460E-A55F-3594650346E0}" destId="{ED374AA8-C85E-4016-9A6D-DBEEC224DCA5}" srcOrd="4" destOrd="0" presId="urn:microsoft.com/office/officeart/2016/7/layout/LinearBlockProcessNumbered"/>
    <dgm:cxn modelId="{CAB8DFE3-E998-4D44-B63B-A8EEA38ED65B}" type="presParOf" srcId="{ED374AA8-C85E-4016-9A6D-DBEEC224DCA5}" destId="{59B73293-3149-496F-8C1D-BF7BF0098515}" srcOrd="0" destOrd="0" presId="urn:microsoft.com/office/officeart/2016/7/layout/LinearBlockProcessNumbered"/>
    <dgm:cxn modelId="{FE8649D6-F3AD-4AE7-AADC-10F0FE8031F5}" type="presParOf" srcId="{ED374AA8-C85E-4016-9A6D-DBEEC224DCA5}" destId="{45999F9B-6BF3-44D5-B176-DABD936996D8}" srcOrd="1" destOrd="0" presId="urn:microsoft.com/office/officeart/2016/7/layout/LinearBlockProcessNumbered"/>
    <dgm:cxn modelId="{9B074666-9AE2-47ED-BA7D-3F8F464F272A}" type="presParOf" srcId="{ED374AA8-C85E-4016-9A6D-DBEEC224DCA5}" destId="{E31EE7DF-5548-4805-BDBC-882C34E3B73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1DAF6A-AE45-46AD-8054-D1EBCB093545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CBD797B-AC08-4537-96FC-D2AED4A88853}">
      <dgm:prSet/>
      <dgm:spPr>
        <a:solidFill>
          <a:srgbClr val="86421C"/>
        </a:solidFill>
      </dgm:spPr>
      <dgm:t>
        <a:bodyPr/>
        <a:lstStyle/>
        <a:p>
          <a:r>
            <a:rPr lang="en-US"/>
            <a:t>Clarifies the Department’s perspective on unfair trade practices</a:t>
          </a:r>
        </a:p>
      </dgm:t>
    </dgm:pt>
    <dgm:pt modelId="{856CED31-FEA1-4BDF-86B2-C0CBBC455AA0}" type="parTrans" cxnId="{6258633D-7921-4452-8603-6041407A41DD}">
      <dgm:prSet/>
      <dgm:spPr/>
      <dgm:t>
        <a:bodyPr/>
        <a:lstStyle/>
        <a:p>
          <a:endParaRPr lang="en-US"/>
        </a:p>
      </dgm:t>
    </dgm:pt>
    <dgm:pt modelId="{08D1A36F-AA64-4009-B9B5-42F6E6579D78}" type="sibTrans" cxnId="{6258633D-7921-4452-8603-6041407A41DD}">
      <dgm:prSet/>
      <dgm:spPr/>
      <dgm:t>
        <a:bodyPr/>
        <a:lstStyle/>
        <a:p>
          <a:endParaRPr lang="en-US"/>
        </a:p>
      </dgm:t>
    </dgm:pt>
    <dgm:pt modelId="{8449BF56-6F63-4142-83B8-6343C5A5D14F}">
      <dgm:prSet/>
      <dgm:spPr>
        <a:solidFill>
          <a:srgbClr val="AC5524"/>
        </a:solidFill>
      </dgm:spPr>
      <dgm:t>
        <a:bodyPr/>
        <a:lstStyle/>
        <a:p>
          <a:r>
            <a:rPr lang="en-US"/>
            <a:t>Applies to all carriers and producers who offer any health insurance plans </a:t>
          </a:r>
        </a:p>
      </dgm:t>
    </dgm:pt>
    <dgm:pt modelId="{B5239A06-CFB4-4346-AA0E-2720D794F4CF}" type="parTrans" cxnId="{32D5C728-2ACB-4283-92D7-DD927364F415}">
      <dgm:prSet/>
      <dgm:spPr/>
      <dgm:t>
        <a:bodyPr/>
        <a:lstStyle/>
        <a:p>
          <a:endParaRPr lang="en-US"/>
        </a:p>
      </dgm:t>
    </dgm:pt>
    <dgm:pt modelId="{81B93990-BC1E-4E7E-9A61-E3FBCAC98C96}" type="sibTrans" cxnId="{32D5C728-2ACB-4283-92D7-DD927364F415}">
      <dgm:prSet/>
      <dgm:spPr/>
      <dgm:t>
        <a:bodyPr/>
        <a:lstStyle/>
        <a:p>
          <a:endParaRPr lang="en-US"/>
        </a:p>
      </dgm:t>
    </dgm:pt>
    <dgm:pt modelId="{417B2448-AA18-481E-8303-0D04702A4B8E}">
      <dgm:prSet/>
      <dgm:spPr>
        <a:solidFill>
          <a:srgbClr val="D3662C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To maintain fair competition in these markets, carriers must:</a:t>
          </a:r>
        </a:p>
      </dgm:t>
    </dgm:pt>
    <dgm:pt modelId="{A83D5CFB-3311-46E2-9FCA-ABE2201ACDB2}" type="parTrans" cxnId="{592F6278-3027-4CD3-A721-D27DEBBF31D4}">
      <dgm:prSet/>
      <dgm:spPr/>
      <dgm:t>
        <a:bodyPr/>
        <a:lstStyle/>
        <a:p>
          <a:endParaRPr lang="en-US"/>
        </a:p>
      </dgm:t>
    </dgm:pt>
    <dgm:pt modelId="{6435CA6F-4507-40B1-B993-05B37A11A409}" type="sibTrans" cxnId="{592F6278-3027-4CD3-A721-D27DEBBF31D4}">
      <dgm:prSet/>
      <dgm:spPr/>
      <dgm:t>
        <a:bodyPr/>
        <a:lstStyle/>
        <a:p>
          <a:endParaRPr lang="en-US"/>
        </a:p>
      </dgm:t>
    </dgm:pt>
    <dgm:pt modelId="{2FB25251-A4E0-497A-8060-CB810F25C8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Make available and easily accessible applications for enrollment in all forms, including printed, online, and through appointed agents;</a:t>
          </a:r>
        </a:p>
      </dgm:t>
    </dgm:pt>
    <dgm:pt modelId="{B5D2BE5C-604A-4EE7-9837-B85E6748E6D2}" type="parTrans" cxnId="{CF276884-9AC8-4853-A08A-E50D3149C48F}">
      <dgm:prSet/>
      <dgm:spPr/>
      <dgm:t>
        <a:bodyPr/>
        <a:lstStyle/>
        <a:p>
          <a:endParaRPr lang="en-US"/>
        </a:p>
      </dgm:t>
    </dgm:pt>
    <dgm:pt modelId="{AAB1D686-448E-4535-9127-1078AE490686}" type="sibTrans" cxnId="{CF276884-9AC8-4853-A08A-E50D3149C48F}">
      <dgm:prSet/>
      <dgm:spPr/>
      <dgm:t>
        <a:bodyPr/>
        <a:lstStyle/>
        <a:p>
          <a:endParaRPr lang="en-US"/>
        </a:p>
      </dgm:t>
    </dgm:pt>
    <dgm:pt modelId="{27FE7998-D6A1-4565-8425-2ABC7B1F07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engage in convincing or suggesting their products not be sold, marketed or otherwise discouraging enrollment;</a:t>
          </a:r>
        </a:p>
      </dgm:t>
    </dgm:pt>
    <dgm:pt modelId="{24F93925-5229-47CE-A653-42998136E022}" type="parTrans" cxnId="{F336FC73-35B6-4A98-B280-C3AE789234EA}">
      <dgm:prSet/>
      <dgm:spPr/>
      <dgm:t>
        <a:bodyPr/>
        <a:lstStyle/>
        <a:p>
          <a:endParaRPr lang="en-US"/>
        </a:p>
      </dgm:t>
    </dgm:pt>
    <dgm:pt modelId="{0E2AACC0-F7A9-4D1F-9725-16CEF983BF0F}" type="sibTrans" cxnId="{F336FC73-35B6-4A98-B280-C3AE789234EA}">
      <dgm:prSet/>
      <dgm:spPr/>
      <dgm:t>
        <a:bodyPr/>
        <a:lstStyle/>
        <a:p>
          <a:endParaRPr lang="en-US"/>
        </a:p>
      </dgm:t>
    </dgm:pt>
    <dgm:pt modelId="{72B7B4F2-60F4-42FB-A314-DE8C0D8DEF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change compensation or commissions mid-year;</a:t>
          </a:r>
        </a:p>
      </dgm:t>
    </dgm:pt>
    <dgm:pt modelId="{B452A089-B77D-45C5-B508-9D526633A6AC}" type="parTrans" cxnId="{ACE03846-FB6C-46B5-BDB7-34F864A29441}">
      <dgm:prSet/>
      <dgm:spPr/>
      <dgm:t>
        <a:bodyPr/>
        <a:lstStyle/>
        <a:p>
          <a:endParaRPr lang="en-US"/>
        </a:p>
      </dgm:t>
    </dgm:pt>
    <dgm:pt modelId="{622C6150-7D9C-4A28-8BE5-B96A5CFF05DE}" type="sibTrans" cxnId="{ACE03846-FB6C-46B5-BDB7-34F864A29441}">
      <dgm:prSet/>
      <dgm:spPr/>
      <dgm:t>
        <a:bodyPr/>
        <a:lstStyle/>
        <a:p>
          <a:endParaRPr lang="en-US"/>
        </a:p>
      </dgm:t>
    </dgm:pt>
    <dgm:pt modelId="{BF6C5B76-EDBC-4BD4-9A76-C8DCB461B2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compensation or commissions if the product they filed had built compensation into its rate development.</a:t>
          </a:r>
        </a:p>
      </dgm:t>
    </dgm:pt>
    <dgm:pt modelId="{71C6B96F-590A-4108-9DC7-7479C0606E20}" type="parTrans" cxnId="{BC116EBE-09FC-4241-9A3A-447123240F62}">
      <dgm:prSet/>
      <dgm:spPr/>
      <dgm:t>
        <a:bodyPr/>
        <a:lstStyle/>
        <a:p>
          <a:endParaRPr lang="en-US"/>
        </a:p>
      </dgm:t>
    </dgm:pt>
    <dgm:pt modelId="{D2717941-E9EA-447F-9C13-9BB498D866C0}" type="sibTrans" cxnId="{BC116EBE-09FC-4241-9A3A-447123240F62}">
      <dgm:prSet/>
      <dgm:spPr/>
      <dgm:t>
        <a:bodyPr/>
        <a:lstStyle/>
        <a:p>
          <a:endParaRPr lang="en-US"/>
        </a:p>
      </dgm:t>
    </dgm:pt>
    <dgm:pt modelId="{D360A86B-B63D-4475-B79A-B6E6A949B4BD}" type="pres">
      <dgm:prSet presAssocID="{531DAF6A-AE45-46AD-8054-D1EBCB093545}" presName="linear" presStyleCnt="0">
        <dgm:presLayoutVars>
          <dgm:animLvl val="lvl"/>
          <dgm:resizeHandles val="exact"/>
        </dgm:presLayoutVars>
      </dgm:prSet>
      <dgm:spPr/>
    </dgm:pt>
    <dgm:pt modelId="{7E0F297D-3AB8-4740-B27E-6A49A2EF40C9}" type="pres">
      <dgm:prSet presAssocID="{ECBD797B-AC08-4537-96FC-D2AED4A888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4193E4-87DA-4462-9A0E-8AF0A78F6E70}" type="pres">
      <dgm:prSet presAssocID="{08D1A36F-AA64-4009-B9B5-42F6E6579D78}" presName="spacer" presStyleCnt="0"/>
      <dgm:spPr/>
    </dgm:pt>
    <dgm:pt modelId="{7C4F2702-3D16-4A50-9A02-E4EA5B90FC6B}" type="pres">
      <dgm:prSet presAssocID="{8449BF56-6F63-4142-83B8-6343C5A5D1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6C313B-3A2C-4F3A-AB72-24A3B30B0FA2}" type="pres">
      <dgm:prSet presAssocID="{81B93990-BC1E-4E7E-9A61-E3FBCAC98C96}" presName="spacer" presStyleCnt="0"/>
      <dgm:spPr/>
    </dgm:pt>
    <dgm:pt modelId="{EAC671CF-D43E-48E6-AA55-04BC567142BD}" type="pres">
      <dgm:prSet presAssocID="{417B2448-AA18-481E-8303-0D04702A4B8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1DF551-F8AD-4ADE-905D-88F196F96E97}" type="pres">
      <dgm:prSet presAssocID="{417B2448-AA18-481E-8303-0D04702A4B8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A2020B-A23F-4604-A58D-BDF88D75B1CE}" type="presOf" srcId="{417B2448-AA18-481E-8303-0D04702A4B8E}" destId="{EAC671CF-D43E-48E6-AA55-04BC567142BD}" srcOrd="0" destOrd="0" presId="urn:microsoft.com/office/officeart/2005/8/layout/vList2"/>
    <dgm:cxn modelId="{5C5E361C-4FD4-45F6-B177-0B53D856419D}" type="presOf" srcId="{72B7B4F2-60F4-42FB-A314-DE8C0D8DEF35}" destId="{EA1DF551-F8AD-4ADE-905D-88F196F96E97}" srcOrd="0" destOrd="2" presId="urn:microsoft.com/office/officeart/2005/8/layout/vList2"/>
    <dgm:cxn modelId="{52545C23-ECDD-486E-9D3F-818DA809FFE9}" type="presOf" srcId="{2FB25251-A4E0-497A-8060-CB810F25C8AC}" destId="{EA1DF551-F8AD-4ADE-905D-88F196F96E97}" srcOrd="0" destOrd="0" presId="urn:microsoft.com/office/officeart/2005/8/layout/vList2"/>
    <dgm:cxn modelId="{32D5C728-2ACB-4283-92D7-DD927364F415}" srcId="{531DAF6A-AE45-46AD-8054-D1EBCB093545}" destId="{8449BF56-6F63-4142-83B8-6343C5A5D14F}" srcOrd="1" destOrd="0" parTransId="{B5239A06-CFB4-4346-AA0E-2720D794F4CF}" sibTransId="{81B93990-BC1E-4E7E-9A61-E3FBCAC98C96}"/>
    <dgm:cxn modelId="{E033742E-D1C1-4DF2-AC9D-262BB7F80694}" type="presOf" srcId="{27FE7998-D6A1-4565-8425-2ABC7B1F075E}" destId="{EA1DF551-F8AD-4ADE-905D-88F196F96E97}" srcOrd="0" destOrd="1" presId="urn:microsoft.com/office/officeart/2005/8/layout/vList2"/>
    <dgm:cxn modelId="{6258633D-7921-4452-8603-6041407A41DD}" srcId="{531DAF6A-AE45-46AD-8054-D1EBCB093545}" destId="{ECBD797B-AC08-4537-96FC-D2AED4A88853}" srcOrd="0" destOrd="0" parTransId="{856CED31-FEA1-4BDF-86B2-C0CBBC455AA0}" sibTransId="{08D1A36F-AA64-4009-B9B5-42F6E6579D78}"/>
    <dgm:cxn modelId="{ACE03846-FB6C-46B5-BDB7-34F864A29441}" srcId="{417B2448-AA18-481E-8303-0D04702A4B8E}" destId="{72B7B4F2-60F4-42FB-A314-DE8C0D8DEF35}" srcOrd="2" destOrd="0" parTransId="{B452A089-B77D-45C5-B508-9D526633A6AC}" sibTransId="{622C6150-7D9C-4A28-8BE5-B96A5CFF05DE}"/>
    <dgm:cxn modelId="{94D9886E-2245-4AEA-9942-30661EBB7133}" type="presOf" srcId="{ECBD797B-AC08-4537-96FC-D2AED4A88853}" destId="{7E0F297D-3AB8-4740-B27E-6A49A2EF40C9}" srcOrd="0" destOrd="0" presId="urn:microsoft.com/office/officeart/2005/8/layout/vList2"/>
    <dgm:cxn modelId="{7FEEA36E-41B5-424F-8B7D-C9E714B22931}" type="presOf" srcId="{BF6C5B76-EDBC-4BD4-9A76-C8DCB461B263}" destId="{EA1DF551-F8AD-4ADE-905D-88F196F96E97}" srcOrd="0" destOrd="3" presId="urn:microsoft.com/office/officeart/2005/8/layout/vList2"/>
    <dgm:cxn modelId="{F336FC73-35B6-4A98-B280-C3AE789234EA}" srcId="{417B2448-AA18-481E-8303-0D04702A4B8E}" destId="{27FE7998-D6A1-4565-8425-2ABC7B1F075E}" srcOrd="1" destOrd="0" parTransId="{24F93925-5229-47CE-A653-42998136E022}" sibTransId="{0E2AACC0-F7A9-4D1F-9725-16CEF983BF0F}"/>
    <dgm:cxn modelId="{592F6278-3027-4CD3-A721-D27DEBBF31D4}" srcId="{531DAF6A-AE45-46AD-8054-D1EBCB093545}" destId="{417B2448-AA18-481E-8303-0D04702A4B8E}" srcOrd="2" destOrd="0" parTransId="{A83D5CFB-3311-46E2-9FCA-ABE2201ACDB2}" sibTransId="{6435CA6F-4507-40B1-B993-05B37A11A409}"/>
    <dgm:cxn modelId="{CF276884-9AC8-4853-A08A-E50D3149C48F}" srcId="{417B2448-AA18-481E-8303-0D04702A4B8E}" destId="{2FB25251-A4E0-497A-8060-CB810F25C8AC}" srcOrd="0" destOrd="0" parTransId="{B5D2BE5C-604A-4EE7-9837-B85E6748E6D2}" sibTransId="{AAB1D686-448E-4535-9127-1078AE490686}"/>
    <dgm:cxn modelId="{2C2460BE-29D6-4085-BAED-A4A354642164}" type="presOf" srcId="{8449BF56-6F63-4142-83B8-6343C5A5D14F}" destId="{7C4F2702-3D16-4A50-9A02-E4EA5B90FC6B}" srcOrd="0" destOrd="0" presId="urn:microsoft.com/office/officeart/2005/8/layout/vList2"/>
    <dgm:cxn modelId="{BC116EBE-09FC-4241-9A3A-447123240F62}" srcId="{417B2448-AA18-481E-8303-0D04702A4B8E}" destId="{BF6C5B76-EDBC-4BD4-9A76-C8DCB461B263}" srcOrd="3" destOrd="0" parTransId="{71C6B96F-590A-4108-9DC7-7479C0606E20}" sibTransId="{D2717941-E9EA-447F-9C13-9BB498D866C0}"/>
    <dgm:cxn modelId="{DFE432EA-E80C-4305-AD9F-A67A7BAF493B}" type="presOf" srcId="{531DAF6A-AE45-46AD-8054-D1EBCB093545}" destId="{D360A86B-B63D-4475-B79A-B6E6A949B4BD}" srcOrd="0" destOrd="0" presId="urn:microsoft.com/office/officeart/2005/8/layout/vList2"/>
    <dgm:cxn modelId="{3EF43372-1CF4-4804-B5A6-39956373845B}" type="presParOf" srcId="{D360A86B-B63D-4475-B79A-B6E6A949B4BD}" destId="{7E0F297D-3AB8-4740-B27E-6A49A2EF40C9}" srcOrd="0" destOrd="0" presId="urn:microsoft.com/office/officeart/2005/8/layout/vList2"/>
    <dgm:cxn modelId="{FBB9ED77-2367-44A0-B4E8-B45206AD1AD2}" type="presParOf" srcId="{D360A86B-B63D-4475-B79A-B6E6A949B4BD}" destId="{444193E4-87DA-4462-9A0E-8AF0A78F6E70}" srcOrd="1" destOrd="0" presId="urn:microsoft.com/office/officeart/2005/8/layout/vList2"/>
    <dgm:cxn modelId="{E1C3CB31-999C-4BC0-9DCC-E5CE383293D5}" type="presParOf" srcId="{D360A86B-B63D-4475-B79A-B6E6A949B4BD}" destId="{7C4F2702-3D16-4A50-9A02-E4EA5B90FC6B}" srcOrd="2" destOrd="0" presId="urn:microsoft.com/office/officeart/2005/8/layout/vList2"/>
    <dgm:cxn modelId="{D0B6BA0A-008C-4ED8-85B8-DC2CB316950E}" type="presParOf" srcId="{D360A86B-B63D-4475-B79A-B6E6A949B4BD}" destId="{A26C313B-3A2C-4F3A-AB72-24A3B30B0FA2}" srcOrd="3" destOrd="0" presId="urn:microsoft.com/office/officeart/2005/8/layout/vList2"/>
    <dgm:cxn modelId="{090D31F0-C919-43CF-AAD9-A6BCF0813C69}" type="presParOf" srcId="{D360A86B-B63D-4475-B79A-B6E6A949B4BD}" destId="{EAC671CF-D43E-48E6-AA55-04BC567142BD}" srcOrd="4" destOrd="0" presId="urn:microsoft.com/office/officeart/2005/8/layout/vList2"/>
    <dgm:cxn modelId="{CA37FDBA-E4AB-485D-B26B-597354C5FD1F}" type="presParOf" srcId="{D360A86B-B63D-4475-B79A-B6E6A949B4BD}" destId="{EA1DF551-F8AD-4ADE-905D-88F196F96E9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7C19A-25C9-4A51-B0D0-168695CC38F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68D7647-A15B-4773-A355-BFD1CBF38274}">
      <dgm:prSet/>
      <dgm:spPr>
        <a:solidFill>
          <a:srgbClr val="0A2E3E"/>
        </a:solidFill>
      </dgm:spPr>
      <dgm:t>
        <a:bodyPr/>
        <a:lstStyle/>
        <a:p>
          <a:r>
            <a:rPr lang="en-US"/>
            <a:t>Necessary due to timing with Medicare Open Enrollment, plan discontinuations and potential harm to Idahoans’ access to coverage</a:t>
          </a:r>
        </a:p>
      </dgm:t>
    </dgm:pt>
    <dgm:pt modelId="{A2F1D395-6067-4B0F-AAF5-0845834DB88C}" type="parTrans" cxnId="{15EA68C1-C8DE-4E63-9195-1BD2B28CFAA2}">
      <dgm:prSet/>
      <dgm:spPr/>
      <dgm:t>
        <a:bodyPr/>
        <a:lstStyle/>
        <a:p>
          <a:endParaRPr lang="en-US"/>
        </a:p>
      </dgm:t>
    </dgm:pt>
    <dgm:pt modelId="{B3DBF9DD-0497-4BEA-A189-1E4856F11F18}" type="sibTrans" cxnId="{15EA68C1-C8DE-4E63-9195-1BD2B28CFAA2}">
      <dgm:prSet/>
      <dgm:spPr/>
      <dgm:t>
        <a:bodyPr/>
        <a:lstStyle/>
        <a:p>
          <a:endParaRPr lang="en-US"/>
        </a:p>
      </dgm:t>
    </dgm:pt>
    <dgm:pt modelId="{907CE46C-F3E5-4472-BB40-03DDE4ED7FCA}">
      <dgm:prSet/>
      <dgm:spPr>
        <a:solidFill>
          <a:srgbClr val="125675"/>
        </a:solidFill>
      </dgm:spPr>
      <dgm:t>
        <a:bodyPr/>
        <a:lstStyle/>
        <a:p>
          <a:r>
            <a:rPr lang="en-US"/>
            <a:t>C&amp;Ds instruct plans to:</a:t>
          </a:r>
        </a:p>
      </dgm:t>
    </dgm:pt>
    <dgm:pt modelId="{CBACE4FF-5038-4373-90EA-EC24D538E63B}" type="parTrans" cxnId="{2D7CBE1C-9C1A-4AB3-AF90-2332E842D521}">
      <dgm:prSet/>
      <dgm:spPr/>
      <dgm:t>
        <a:bodyPr/>
        <a:lstStyle/>
        <a:p>
          <a:endParaRPr lang="en-US"/>
        </a:p>
      </dgm:t>
    </dgm:pt>
    <dgm:pt modelId="{7CEB2732-FADE-4C93-8FC9-17A7D5F76AD0}" type="sibTrans" cxnId="{2D7CBE1C-9C1A-4AB3-AF90-2332E842D521}">
      <dgm:prSet/>
      <dgm:spPr/>
      <dgm:t>
        <a:bodyPr/>
        <a:lstStyle/>
        <a:p>
          <a:endParaRPr lang="en-US"/>
        </a:p>
      </dgm:t>
    </dgm:pt>
    <dgm:pt modelId="{36A82C0B-B133-4C7B-B781-3C80876F93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Stop making changes to agent contracts given timing with open enrollment</a:t>
          </a:r>
        </a:p>
      </dgm:t>
    </dgm:pt>
    <dgm:pt modelId="{0F9D0035-180D-4E21-9B4A-D9C445E9AF1F}" type="parTrans" cxnId="{C6BE2F8A-EBCA-488C-8FDE-59EED0F57519}">
      <dgm:prSet/>
      <dgm:spPr/>
      <dgm:t>
        <a:bodyPr/>
        <a:lstStyle/>
        <a:p>
          <a:endParaRPr lang="en-US"/>
        </a:p>
      </dgm:t>
    </dgm:pt>
    <dgm:pt modelId="{6FF16488-72D5-4A7D-8C81-C3ECB7BCFA83}" type="sibTrans" cxnId="{C6BE2F8A-EBCA-488C-8FDE-59EED0F57519}">
      <dgm:prSet/>
      <dgm:spPr/>
      <dgm:t>
        <a:bodyPr/>
        <a:lstStyle/>
        <a:p>
          <a:endParaRPr lang="en-US"/>
        </a:p>
      </dgm:t>
    </dgm:pt>
    <dgm:pt modelId="{C9ADD888-B09D-4E8E-B46B-298A748CD5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Stop removing access and creating barriers to enrollment</a:t>
          </a:r>
        </a:p>
      </dgm:t>
    </dgm:pt>
    <dgm:pt modelId="{00B19600-F9FF-489C-BA8F-D26932AA778F}" type="parTrans" cxnId="{F8B65E56-73D2-4AEF-A388-F0C845E190F3}">
      <dgm:prSet/>
      <dgm:spPr/>
      <dgm:t>
        <a:bodyPr/>
        <a:lstStyle/>
        <a:p>
          <a:endParaRPr lang="en-US"/>
        </a:p>
      </dgm:t>
    </dgm:pt>
    <dgm:pt modelId="{38201D0A-C58E-41D9-A1C0-DB506FB417CB}" type="sibTrans" cxnId="{F8B65E56-73D2-4AEF-A388-F0C845E190F3}">
      <dgm:prSet/>
      <dgm:spPr/>
      <dgm:t>
        <a:bodyPr/>
        <a:lstStyle/>
        <a:p>
          <a:endParaRPr lang="en-US"/>
        </a:p>
      </dgm:t>
    </dgm:pt>
    <dgm:pt modelId="{325C146B-2472-4191-BEBD-89AE19748C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Stop engaging in any other practices that harm the market and </a:t>
          </a:r>
          <a:r>
            <a:rPr lang="en-US" dirty="0">
              <a:solidFill>
                <a:schemeClr val="tx1"/>
              </a:solidFill>
            </a:rPr>
            <a:t>Idahoans</a:t>
          </a:r>
        </a:p>
      </dgm:t>
    </dgm:pt>
    <dgm:pt modelId="{915F1A67-C5B0-4AA2-A96B-F257780E3B5E}" type="parTrans" cxnId="{1B5F2845-F9EF-4224-A9A4-43363F994F65}">
      <dgm:prSet/>
      <dgm:spPr/>
      <dgm:t>
        <a:bodyPr/>
        <a:lstStyle/>
        <a:p>
          <a:endParaRPr lang="en-US"/>
        </a:p>
      </dgm:t>
    </dgm:pt>
    <dgm:pt modelId="{782DADD8-C33D-4551-9DE6-E48EFC098A9C}" type="sibTrans" cxnId="{1B5F2845-F9EF-4224-A9A4-43363F994F65}">
      <dgm:prSet/>
      <dgm:spPr/>
      <dgm:t>
        <a:bodyPr/>
        <a:lstStyle/>
        <a:p>
          <a:endParaRPr lang="en-US"/>
        </a:p>
      </dgm:t>
    </dgm:pt>
    <dgm:pt modelId="{18032940-E51E-4686-A66A-EA3270277358}">
      <dgm:prSet/>
      <dgm:spPr>
        <a:solidFill>
          <a:srgbClr val="4080A9"/>
        </a:solidFill>
      </dgm:spPr>
      <dgm:t>
        <a:bodyPr/>
        <a:lstStyle/>
        <a:p>
          <a:r>
            <a:rPr lang="en-US"/>
            <a:t>Idaho DOI continues to receive referrals and complaints related to multiple companies – investigations are ongoing</a:t>
          </a:r>
        </a:p>
      </dgm:t>
    </dgm:pt>
    <dgm:pt modelId="{AB903BCB-13DB-4441-B0FC-4E769D7FFEBD}" type="parTrans" cxnId="{237EEA9A-D9BF-4617-8324-3EC830D54661}">
      <dgm:prSet/>
      <dgm:spPr/>
      <dgm:t>
        <a:bodyPr/>
        <a:lstStyle/>
        <a:p>
          <a:endParaRPr lang="en-US"/>
        </a:p>
      </dgm:t>
    </dgm:pt>
    <dgm:pt modelId="{92048471-3C07-4858-B287-2F3CCC7A1F1A}" type="sibTrans" cxnId="{237EEA9A-D9BF-4617-8324-3EC830D54661}">
      <dgm:prSet/>
      <dgm:spPr/>
      <dgm:t>
        <a:bodyPr/>
        <a:lstStyle/>
        <a:p>
          <a:endParaRPr lang="en-US"/>
        </a:p>
      </dgm:t>
    </dgm:pt>
    <dgm:pt modelId="{52386CB3-CA48-4EE7-A7E4-A3B8AD167F06}" type="pres">
      <dgm:prSet presAssocID="{28B7C19A-25C9-4A51-B0D0-168695CC38F7}" presName="linear" presStyleCnt="0">
        <dgm:presLayoutVars>
          <dgm:animLvl val="lvl"/>
          <dgm:resizeHandles val="exact"/>
        </dgm:presLayoutVars>
      </dgm:prSet>
      <dgm:spPr/>
    </dgm:pt>
    <dgm:pt modelId="{449D5538-FB94-424E-B432-501242A48E09}" type="pres">
      <dgm:prSet presAssocID="{368D7647-A15B-4773-A355-BFD1CBF382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711BC0-9603-4825-A211-0ACBCA9320DC}" type="pres">
      <dgm:prSet presAssocID="{B3DBF9DD-0497-4BEA-A189-1E4856F11F18}" presName="spacer" presStyleCnt="0"/>
      <dgm:spPr/>
    </dgm:pt>
    <dgm:pt modelId="{50FDE6A6-E3FD-427D-8A1A-3C3864644723}" type="pres">
      <dgm:prSet presAssocID="{907CE46C-F3E5-4472-BB40-03DDE4ED7F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747846-E196-4188-BAA2-ED45D5DDD53D}" type="pres">
      <dgm:prSet presAssocID="{907CE46C-F3E5-4472-BB40-03DDE4ED7FCA}" presName="childText" presStyleLbl="revTx" presStyleIdx="0" presStyleCnt="1">
        <dgm:presLayoutVars>
          <dgm:bulletEnabled val="1"/>
        </dgm:presLayoutVars>
      </dgm:prSet>
      <dgm:spPr/>
    </dgm:pt>
    <dgm:pt modelId="{90D54C07-C5C0-4D61-969C-CFCCC2930C44}" type="pres">
      <dgm:prSet presAssocID="{18032940-E51E-4686-A66A-EA32702773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209C401-B9A2-49E2-B9A0-8683043A0937}" type="presOf" srcId="{325C146B-2472-4191-BEBD-89AE19748C32}" destId="{B2747846-E196-4188-BAA2-ED45D5DDD53D}" srcOrd="0" destOrd="2" presId="urn:microsoft.com/office/officeart/2005/8/layout/vList2"/>
    <dgm:cxn modelId="{2D7CBE1C-9C1A-4AB3-AF90-2332E842D521}" srcId="{28B7C19A-25C9-4A51-B0D0-168695CC38F7}" destId="{907CE46C-F3E5-4472-BB40-03DDE4ED7FCA}" srcOrd="1" destOrd="0" parTransId="{CBACE4FF-5038-4373-90EA-EC24D538E63B}" sibTransId="{7CEB2732-FADE-4C93-8FC9-17A7D5F76AD0}"/>
    <dgm:cxn modelId="{1B5F2845-F9EF-4224-A9A4-43363F994F65}" srcId="{907CE46C-F3E5-4472-BB40-03DDE4ED7FCA}" destId="{325C146B-2472-4191-BEBD-89AE19748C32}" srcOrd="2" destOrd="0" parTransId="{915F1A67-C5B0-4AA2-A96B-F257780E3B5E}" sibTransId="{782DADD8-C33D-4551-9DE6-E48EFC098A9C}"/>
    <dgm:cxn modelId="{71D34772-45F1-48F3-A064-602D4B2266F3}" type="presOf" srcId="{18032940-E51E-4686-A66A-EA3270277358}" destId="{90D54C07-C5C0-4D61-969C-CFCCC2930C44}" srcOrd="0" destOrd="0" presId="urn:microsoft.com/office/officeart/2005/8/layout/vList2"/>
    <dgm:cxn modelId="{16272073-64F8-4EA0-9C8A-28E6FCD56229}" type="presOf" srcId="{28B7C19A-25C9-4A51-B0D0-168695CC38F7}" destId="{52386CB3-CA48-4EE7-A7E4-A3B8AD167F06}" srcOrd="0" destOrd="0" presId="urn:microsoft.com/office/officeart/2005/8/layout/vList2"/>
    <dgm:cxn modelId="{309D6553-E7A9-423B-951D-22DFE02F3EAB}" type="presOf" srcId="{907CE46C-F3E5-4472-BB40-03DDE4ED7FCA}" destId="{50FDE6A6-E3FD-427D-8A1A-3C3864644723}" srcOrd="0" destOrd="0" presId="urn:microsoft.com/office/officeart/2005/8/layout/vList2"/>
    <dgm:cxn modelId="{F8B65E56-73D2-4AEF-A388-F0C845E190F3}" srcId="{907CE46C-F3E5-4472-BB40-03DDE4ED7FCA}" destId="{C9ADD888-B09D-4E8E-B46B-298A748CD537}" srcOrd="1" destOrd="0" parTransId="{00B19600-F9FF-489C-BA8F-D26932AA778F}" sibTransId="{38201D0A-C58E-41D9-A1C0-DB506FB417CB}"/>
    <dgm:cxn modelId="{825A2A7A-D612-4A2A-89C8-D3129C4DF7BD}" type="presOf" srcId="{368D7647-A15B-4773-A355-BFD1CBF38274}" destId="{449D5538-FB94-424E-B432-501242A48E09}" srcOrd="0" destOrd="0" presId="urn:microsoft.com/office/officeart/2005/8/layout/vList2"/>
    <dgm:cxn modelId="{C6BE2F8A-EBCA-488C-8FDE-59EED0F57519}" srcId="{907CE46C-F3E5-4472-BB40-03DDE4ED7FCA}" destId="{36A82C0B-B133-4C7B-B781-3C80876F9398}" srcOrd="0" destOrd="0" parTransId="{0F9D0035-180D-4E21-9B4A-D9C445E9AF1F}" sibTransId="{6FF16488-72D5-4A7D-8C81-C3ECB7BCFA83}"/>
    <dgm:cxn modelId="{237EEA9A-D9BF-4617-8324-3EC830D54661}" srcId="{28B7C19A-25C9-4A51-B0D0-168695CC38F7}" destId="{18032940-E51E-4686-A66A-EA3270277358}" srcOrd="2" destOrd="0" parTransId="{AB903BCB-13DB-4441-B0FC-4E769D7FFEBD}" sibTransId="{92048471-3C07-4858-B287-2F3CCC7A1F1A}"/>
    <dgm:cxn modelId="{15EA68C1-C8DE-4E63-9195-1BD2B28CFAA2}" srcId="{28B7C19A-25C9-4A51-B0D0-168695CC38F7}" destId="{368D7647-A15B-4773-A355-BFD1CBF38274}" srcOrd="0" destOrd="0" parTransId="{A2F1D395-6067-4B0F-AAF5-0845834DB88C}" sibTransId="{B3DBF9DD-0497-4BEA-A189-1E4856F11F18}"/>
    <dgm:cxn modelId="{BF5945F2-8333-4C1F-8997-3063D2869329}" type="presOf" srcId="{C9ADD888-B09D-4E8E-B46B-298A748CD537}" destId="{B2747846-E196-4188-BAA2-ED45D5DDD53D}" srcOrd="0" destOrd="1" presId="urn:microsoft.com/office/officeart/2005/8/layout/vList2"/>
    <dgm:cxn modelId="{57F454F2-C89A-45EF-A1BE-E8F7EB95ECE3}" type="presOf" srcId="{36A82C0B-B133-4C7B-B781-3C80876F9398}" destId="{B2747846-E196-4188-BAA2-ED45D5DDD53D}" srcOrd="0" destOrd="0" presId="urn:microsoft.com/office/officeart/2005/8/layout/vList2"/>
    <dgm:cxn modelId="{07B9246B-BC47-4F7F-87AD-319E5F5F3FAC}" type="presParOf" srcId="{52386CB3-CA48-4EE7-A7E4-A3B8AD167F06}" destId="{449D5538-FB94-424E-B432-501242A48E09}" srcOrd="0" destOrd="0" presId="urn:microsoft.com/office/officeart/2005/8/layout/vList2"/>
    <dgm:cxn modelId="{B412F5F2-746D-4E32-8D05-262E912282F1}" type="presParOf" srcId="{52386CB3-CA48-4EE7-A7E4-A3B8AD167F06}" destId="{1F711BC0-9603-4825-A211-0ACBCA9320DC}" srcOrd="1" destOrd="0" presId="urn:microsoft.com/office/officeart/2005/8/layout/vList2"/>
    <dgm:cxn modelId="{C9C6A0FD-6611-449E-B117-6FC8862CD81B}" type="presParOf" srcId="{52386CB3-CA48-4EE7-A7E4-A3B8AD167F06}" destId="{50FDE6A6-E3FD-427D-8A1A-3C3864644723}" srcOrd="2" destOrd="0" presId="urn:microsoft.com/office/officeart/2005/8/layout/vList2"/>
    <dgm:cxn modelId="{A67E62B0-8914-42AD-93D9-CFAB43CBE513}" type="presParOf" srcId="{52386CB3-CA48-4EE7-A7E4-A3B8AD167F06}" destId="{B2747846-E196-4188-BAA2-ED45D5DDD53D}" srcOrd="3" destOrd="0" presId="urn:microsoft.com/office/officeart/2005/8/layout/vList2"/>
    <dgm:cxn modelId="{F0D6E656-9A5B-4CF1-9CC5-AA5DB0D11A72}" type="presParOf" srcId="{52386CB3-CA48-4EE7-A7E4-A3B8AD167F06}" destId="{90D54C07-C5C0-4D61-969C-CFCCC2930C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A65E64-B429-497C-9323-D8BE68C44737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C9BA40A-C3F2-4577-B118-51120AD6F5C7}">
      <dgm:prSet/>
      <dgm:spPr>
        <a:solidFill>
          <a:srgbClr val="86421C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Authority</a:t>
          </a:r>
        </a:p>
      </dgm:t>
    </dgm:pt>
    <dgm:pt modelId="{147262F5-A10D-4909-92BC-32FDBDC94360}" type="parTrans" cxnId="{8B4EAD47-E7A6-4E22-A668-A5EB3496152D}">
      <dgm:prSet/>
      <dgm:spPr/>
      <dgm:t>
        <a:bodyPr/>
        <a:lstStyle/>
        <a:p>
          <a:endParaRPr lang="en-US"/>
        </a:p>
      </dgm:t>
    </dgm:pt>
    <dgm:pt modelId="{C2AAFBC3-58EC-4DF8-A611-4CC9B8A52155}" type="sibTrans" cxnId="{8B4EAD47-E7A6-4E22-A668-A5EB3496152D}">
      <dgm:prSet/>
      <dgm:spPr/>
      <dgm:t>
        <a:bodyPr/>
        <a:lstStyle/>
        <a:p>
          <a:endParaRPr lang="en-US"/>
        </a:p>
      </dgm:t>
    </dgm:pt>
    <dgm:pt modelId="{60D0A930-6536-4248-9E16-B580A7CF76C2}">
      <dgm:prSet/>
      <dgm:spPr>
        <a:solidFill>
          <a:srgbClr val="AC5524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Enforceability</a:t>
          </a:r>
        </a:p>
      </dgm:t>
    </dgm:pt>
    <dgm:pt modelId="{015A456B-85E3-4058-8241-97DE9785ECFA}" type="parTrans" cxnId="{849FA656-FF2F-4AF6-B06B-84DC64F6D800}">
      <dgm:prSet/>
      <dgm:spPr/>
      <dgm:t>
        <a:bodyPr/>
        <a:lstStyle/>
        <a:p>
          <a:endParaRPr lang="en-US"/>
        </a:p>
      </dgm:t>
    </dgm:pt>
    <dgm:pt modelId="{3FB06CF8-5201-478B-B133-8A65BB607B5B}" type="sibTrans" cxnId="{849FA656-FF2F-4AF6-B06B-84DC64F6D800}">
      <dgm:prSet/>
      <dgm:spPr/>
      <dgm:t>
        <a:bodyPr/>
        <a:lstStyle/>
        <a:p>
          <a:endParaRPr lang="en-US"/>
        </a:p>
      </dgm:t>
    </dgm:pt>
    <dgm:pt modelId="{BF36E670-58ED-4333-B456-B724239CF85E}">
      <dgm:prSet/>
      <dgm:spPr>
        <a:solidFill>
          <a:srgbClr val="C25F28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Market Disruption</a:t>
          </a:r>
        </a:p>
      </dgm:t>
    </dgm:pt>
    <dgm:pt modelId="{2F1B1754-3647-43B4-BAC0-7EA429A6F77E}" type="parTrans" cxnId="{08FD2600-2463-47B2-B5D4-A4802C15034D}">
      <dgm:prSet/>
      <dgm:spPr/>
      <dgm:t>
        <a:bodyPr/>
        <a:lstStyle/>
        <a:p>
          <a:endParaRPr lang="en-US"/>
        </a:p>
      </dgm:t>
    </dgm:pt>
    <dgm:pt modelId="{5BE521EB-FC00-4095-A1D9-E7F0063B2FE3}" type="sibTrans" cxnId="{08FD2600-2463-47B2-B5D4-A4802C15034D}">
      <dgm:prSet/>
      <dgm:spPr/>
      <dgm:t>
        <a:bodyPr/>
        <a:lstStyle/>
        <a:p>
          <a:endParaRPr lang="en-US"/>
        </a:p>
      </dgm:t>
    </dgm:pt>
    <dgm:pt modelId="{603901E9-D916-4407-BD27-D142A70E9FD6}">
      <dgm:prSet/>
      <dgm:spPr>
        <a:solidFill>
          <a:srgbClr val="D3662C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Future Market Impacts</a:t>
          </a:r>
        </a:p>
      </dgm:t>
    </dgm:pt>
    <dgm:pt modelId="{48AD8233-E109-4E4E-AF31-E0FB844A76C4}" type="parTrans" cxnId="{3B868D96-A63D-48C0-B948-E051D993DE7F}">
      <dgm:prSet/>
      <dgm:spPr/>
      <dgm:t>
        <a:bodyPr/>
        <a:lstStyle/>
        <a:p>
          <a:endParaRPr lang="en-US"/>
        </a:p>
      </dgm:t>
    </dgm:pt>
    <dgm:pt modelId="{80CD4A5A-1B5A-4466-BD52-FC44A08DE803}" type="sibTrans" cxnId="{3B868D96-A63D-48C0-B948-E051D993DE7F}">
      <dgm:prSet/>
      <dgm:spPr/>
      <dgm:t>
        <a:bodyPr/>
        <a:lstStyle/>
        <a:p>
          <a:endParaRPr lang="en-US"/>
        </a:p>
      </dgm:t>
    </dgm:pt>
    <dgm:pt modelId="{4E1C31A5-BE6B-4752-B70F-4969A418F118}" type="pres">
      <dgm:prSet presAssocID="{41A65E64-B429-497C-9323-D8BE68C44737}" presName="linear" presStyleCnt="0">
        <dgm:presLayoutVars>
          <dgm:animLvl val="lvl"/>
          <dgm:resizeHandles val="exact"/>
        </dgm:presLayoutVars>
      </dgm:prSet>
      <dgm:spPr/>
    </dgm:pt>
    <dgm:pt modelId="{C9ED0C24-9EF3-43D0-853A-D6C45A18BCDD}" type="pres">
      <dgm:prSet presAssocID="{1C9BA40A-C3F2-4577-B118-51120AD6F5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1704F7-72C8-41C6-AD3C-FA4D6F511788}" type="pres">
      <dgm:prSet presAssocID="{C2AAFBC3-58EC-4DF8-A611-4CC9B8A52155}" presName="spacer" presStyleCnt="0"/>
      <dgm:spPr/>
    </dgm:pt>
    <dgm:pt modelId="{2E32A27E-A3AD-45D9-81DA-49E1364B0449}" type="pres">
      <dgm:prSet presAssocID="{60D0A930-6536-4248-9E16-B580A7CF76C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B29731-CF5D-4888-A253-0C607B1E5B12}" type="pres">
      <dgm:prSet presAssocID="{3FB06CF8-5201-478B-B133-8A65BB607B5B}" presName="spacer" presStyleCnt="0"/>
      <dgm:spPr/>
    </dgm:pt>
    <dgm:pt modelId="{519787B3-FAA2-454A-84D0-F4D2EE5BA721}" type="pres">
      <dgm:prSet presAssocID="{BF36E670-58ED-4333-B456-B724239CF8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0B4209-EAC6-4474-9AEA-2E9B5D46EFEF}" type="pres">
      <dgm:prSet presAssocID="{5BE521EB-FC00-4095-A1D9-E7F0063B2FE3}" presName="spacer" presStyleCnt="0"/>
      <dgm:spPr/>
    </dgm:pt>
    <dgm:pt modelId="{3F91B026-73C9-41C4-A374-D63FF0553DAB}" type="pres">
      <dgm:prSet presAssocID="{603901E9-D916-4407-BD27-D142A70E9FD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8FD2600-2463-47B2-B5D4-A4802C15034D}" srcId="{41A65E64-B429-497C-9323-D8BE68C44737}" destId="{BF36E670-58ED-4333-B456-B724239CF85E}" srcOrd="2" destOrd="0" parTransId="{2F1B1754-3647-43B4-BAC0-7EA429A6F77E}" sibTransId="{5BE521EB-FC00-4095-A1D9-E7F0063B2FE3}"/>
    <dgm:cxn modelId="{17182602-4DAC-4EB5-A1CC-B3A4A689C393}" type="presOf" srcId="{60D0A930-6536-4248-9E16-B580A7CF76C2}" destId="{2E32A27E-A3AD-45D9-81DA-49E1364B0449}" srcOrd="0" destOrd="0" presId="urn:microsoft.com/office/officeart/2005/8/layout/vList2"/>
    <dgm:cxn modelId="{8F38973D-8C8C-4DA1-9B9A-B6A8F6476146}" type="presOf" srcId="{BF36E670-58ED-4333-B456-B724239CF85E}" destId="{519787B3-FAA2-454A-84D0-F4D2EE5BA721}" srcOrd="0" destOrd="0" presId="urn:microsoft.com/office/officeart/2005/8/layout/vList2"/>
    <dgm:cxn modelId="{8B4EAD47-E7A6-4E22-A668-A5EB3496152D}" srcId="{41A65E64-B429-497C-9323-D8BE68C44737}" destId="{1C9BA40A-C3F2-4577-B118-51120AD6F5C7}" srcOrd="0" destOrd="0" parTransId="{147262F5-A10D-4909-92BC-32FDBDC94360}" sibTransId="{C2AAFBC3-58EC-4DF8-A611-4CC9B8A52155}"/>
    <dgm:cxn modelId="{849FA656-FF2F-4AF6-B06B-84DC64F6D800}" srcId="{41A65E64-B429-497C-9323-D8BE68C44737}" destId="{60D0A930-6536-4248-9E16-B580A7CF76C2}" srcOrd="1" destOrd="0" parTransId="{015A456B-85E3-4058-8241-97DE9785ECFA}" sibTransId="{3FB06CF8-5201-478B-B133-8A65BB607B5B}"/>
    <dgm:cxn modelId="{3B868D96-A63D-48C0-B948-E051D993DE7F}" srcId="{41A65E64-B429-497C-9323-D8BE68C44737}" destId="{603901E9-D916-4407-BD27-D142A70E9FD6}" srcOrd="3" destOrd="0" parTransId="{48AD8233-E109-4E4E-AF31-E0FB844A76C4}" sibTransId="{80CD4A5A-1B5A-4466-BD52-FC44A08DE803}"/>
    <dgm:cxn modelId="{A061C6BE-A88A-41F0-A0CA-5D49CA58B9A8}" type="presOf" srcId="{1C9BA40A-C3F2-4577-B118-51120AD6F5C7}" destId="{C9ED0C24-9EF3-43D0-853A-D6C45A18BCDD}" srcOrd="0" destOrd="0" presId="urn:microsoft.com/office/officeart/2005/8/layout/vList2"/>
    <dgm:cxn modelId="{78E0FBE8-AFD3-4656-B800-FEA4BE0B94F9}" type="presOf" srcId="{41A65E64-B429-497C-9323-D8BE68C44737}" destId="{4E1C31A5-BE6B-4752-B70F-4969A418F118}" srcOrd="0" destOrd="0" presId="urn:microsoft.com/office/officeart/2005/8/layout/vList2"/>
    <dgm:cxn modelId="{ECD29FF1-2897-496F-8336-7199A4390658}" type="presOf" srcId="{603901E9-D916-4407-BD27-D142A70E9FD6}" destId="{3F91B026-73C9-41C4-A374-D63FF0553DAB}" srcOrd="0" destOrd="0" presId="urn:microsoft.com/office/officeart/2005/8/layout/vList2"/>
    <dgm:cxn modelId="{65687760-9834-4AA0-90FF-43C9F6827D38}" type="presParOf" srcId="{4E1C31A5-BE6B-4752-B70F-4969A418F118}" destId="{C9ED0C24-9EF3-43D0-853A-D6C45A18BCDD}" srcOrd="0" destOrd="0" presId="urn:microsoft.com/office/officeart/2005/8/layout/vList2"/>
    <dgm:cxn modelId="{63577922-FC6A-4A07-A12B-FE82B04A20DD}" type="presParOf" srcId="{4E1C31A5-BE6B-4752-B70F-4969A418F118}" destId="{0B1704F7-72C8-41C6-AD3C-FA4D6F511788}" srcOrd="1" destOrd="0" presId="urn:microsoft.com/office/officeart/2005/8/layout/vList2"/>
    <dgm:cxn modelId="{6E683481-66A4-4448-B31D-FA99C6FC459B}" type="presParOf" srcId="{4E1C31A5-BE6B-4752-B70F-4969A418F118}" destId="{2E32A27E-A3AD-45D9-81DA-49E1364B0449}" srcOrd="2" destOrd="0" presId="urn:microsoft.com/office/officeart/2005/8/layout/vList2"/>
    <dgm:cxn modelId="{EF8F4807-78B4-4DC0-B4D4-8E74D965B365}" type="presParOf" srcId="{4E1C31A5-BE6B-4752-B70F-4969A418F118}" destId="{D6B29731-CF5D-4888-A253-0C607B1E5B12}" srcOrd="3" destOrd="0" presId="urn:microsoft.com/office/officeart/2005/8/layout/vList2"/>
    <dgm:cxn modelId="{C7AD300E-2D12-48E2-B5E2-E7F634493B78}" type="presParOf" srcId="{4E1C31A5-BE6B-4752-B70F-4969A418F118}" destId="{519787B3-FAA2-454A-84D0-F4D2EE5BA721}" srcOrd="4" destOrd="0" presId="urn:microsoft.com/office/officeart/2005/8/layout/vList2"/>
    <dgm:cxn modelId="{4F1A1BF4-A81E-40F0-80A7-B7A63A4F4D7E}" type="presParOf" srcId="{4E1C31A5-BE6B-4752-B70F-4969A418F118}" destId="{BD0B4209-EAC6-4474-9AEA-2E9B5D46EFEF}" srcOrd="5" destOrd="0" presId="urn:microsoft.com/office/officeart/2005/8/layout/vList2"/>
    <dgm:cxn modelId="{D290DE69-385A-4D95-B128-31E6A767B678}" type="presParOf" srcId="{4E1C31A5-BE6B-4752-B70F-4969A418F118}" destId="{3F91B026-73C9-41C4-A374-D63FF0553D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B51032-23D4-4846-B7F8-6900FDD3446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B0DB159-4BE3-4428-AC44-3F763868518B}">
      <dgm:prSet/>
      <dgm:spPr>
        <a:solidFill>
          <a:srgbClr val="0A2E3E"/>
        </a:solidFill>
      </dgm:spPr>
      <dgm:t>
        <a:bodyPr/>
        <a:lstStyle/>
        <a:p>
          <a:r>
            <a:rPr lang="en-US"/>
            <a:t>Underlying issues in the Medicare marketplace</a:t>
          </a:r>
        </a:p>
      </dgm:t>
    </dgm:pt>
    <dgm:pt modelId="{9B55CD83-A728-4D7F-AC25-682E64B62D91}" type="parTrans" cxnId="{E7ADB146-19BD-4B2F-9664-AE85696E6E1A}">
      <dgm:prSet/>
      <dgm:spPr/>
      <dgm:t>
        <a:bodyPr/>
        <a:lstStyle/>
        <a:p>
          <a:endParaRPr lang="en-US"/>
        </a:p>
      </dgm:t>
    </dgm:pt>
    <dgm:pt modelId="{BCFEF5B4-66A7-4334-9180-E46FC7D58755}" type="sibTrans" cxnId="{E7ADB146-19BD-4B2F-9664-AE85696E6E1A}">
      <dgm:prSet/>
      <dgm:spPr/>
      <dgm:t>
        <a:bodyPr/>
        <a:lstStyle/>
        <a:p>
          <a:endParaRPr lang="en-US"/>
        </a:p>
      </dgm:t>
    </dgm:pt>
    <dgm:pt modelId="{FF6A218A-E631-463C-9710-B54F96AEAA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Affordability</a:t>
          </a:r>
        </a:p>
      </dgm:t>
    </dgm:pt>
    <dgm:pt modelId="{020BE364-A5D1-433C-B399-9980A0B35374}" type="parTrans" cxnId="{293ECD3B-8656-43B5-A78A-A403DD3E5829}">
      <dgm:prSet/>
      <dgm:spPr/>
      <dgm:t>
        <a:bodyPr/>
        <a:lstStyle/>
        <a:p>
          <a:endParaRPr lang="en-US"/>
        </a:p>
      </dgm:t>
    </dgm:pt>
    <dgm:pt modelId="{1F276A42-73BD-438C-A397-747A7CB2B24C}" type="sibTrans" cxnId="{293ECD3B-8656-43B5-A78A-A403DD3E5829}">
      <dgm:prSet/>
      <dgm:spPr/>
      <dgm:t>
        <a:bodyPr/>
        <a:lstStyle/>
        <a:p>
          <a:endParaRPr lang="en-US"/>
        </a:p>
      </dgm:t>
    </dgm:pt>
    <dgm:pt modelId="{5ACB151B-42A7-415A-AA12-7F1BDC56B9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Funding</a:t>
          </a:r>
        </a:p>
      </dgm:t>
    </dgm:pt>
    <dgm:pt modelId="{9DE832BC-640A-4D3A-98A1-503B8BA31FF0}" type="parTrans" cxnId="{6442C105-3698-4F06-8F17-3F5246707FFB}">
      <dgm:prSet/>
      <dgm:spPr/>
      <dgm:t>
        <a:bodyPr/>
        <a:lstStyle/>
        <a:p>
          <a:endParaRPr lang="en-US"/>
        </a:p>
      </dgm:t>
    </dgm:pt>
    <dgm:pt modelId="{BA7A6588-8605-4B9A-BFD8-865179E918D1}" type="sibTrans" cxnId="{6442C105-3698-4F06-8F17-3F5246707FFB}">
      <dgm:prSet/>
      <dgm:spPr/>
      <dgm:t>
        <a:bodyPr/>
        <a:lstStyle/>
        <a:p>
          <a:endParaRPr lang="en-US"/>
        </a:p>
      </dgm:t>
    </dgm:pt>
    <dgm:pt modelId="{09C3AEA5-8591-4D95-9895-9039F6E493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Marketing</a:t>
          </a:r>
        </a:p>
      </dgm:t>
    </dgm:pt>
    <dgm:pt modelId="{A69C377B-9F9C-4B84-B3D7-88B27A3608BD}" type="parTrans" cxnId="{95ECAC23-71F1-4C88-8AE4-20D7178B28F8}">
      <dgm:prSet/>
      <dgm:spPr/>
      <dgm:t>
        <a:bodyPr/>
        <a:lstStyle/>
        <a:p>
          <a:endParaRPr lang="en-US"/>
        </a:p>
      </dgm:t>
    </dgm:pt>
    <dgm:pt modelId="{BC811C0C-5880-4EA3-98BE-3D5D576A3373}" type="sibTrans" cxnId="{95ECAC23-71F1-4C88-8AE4-20D7178B28F8}">
      <dgm:prSet/>
      <dgm:spPr/>
      <dgm:t>
        <a:bodyPr/>
        <a:lstStyle/>
        <a:p>
          <a:endParaRPr lang="en-US"/>
        </a:p>
      </dgm:t>
    </dgm:pt>
    <dgm:pt modelId="{9F2CD864-0698-458B-9B33-126487560E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CMS oversight</a:t>
          </a:r>
        </a:p>
      </dgm:t>
    </dgm:pt>
    <dgm:pt modelId="{A1B8C135-0638-45F9-B48E-ACCB384B14EB}" type="parTrans" cxnId="{B40431E6-B5F3-4841-96F6-1E57162533CF}">
      <dgm:prSet/>
      <dgm:spPr/>
      <dgm:t>
        <a:bodyPr/>
        <a:lstStyle/>
        <a:p>
          <a:endParaRPr lang="en-US"/>
        </a:p>
      </dgm:t>
    </dgm:pt>
    <dgm:pt modelId="{008885A5-1FC6-48D7-AEFC-EA062AA098A2}" type="sibTrans" cxnId="{B40431E6-B5F3-4841-96F6-1E57162533CF}">
      <dgm:prSet/>
      <dgm:spPr/>
      <dgm:t>
        <a:bodyPr/>
        <a:lstStyle/>
        <a:p>
          <a:endParaRPr lang="en-US"/>
        </a:p>
      </dgm:t>
    </dgm:pt>
    <dgm:pt modelId="{863BCC42-1107-43C4-84EA-AD96B7AAFE93}">
      <dgm:prSet/>
      <dgm:spPr>
        <a:solidFill>
          <a:srgbClr val="125675"/>
        </a:solidFill>
      </dgm:spPr>
      <dgm:t>
        <a:bodyPr/>
        <a:lstStyle/>
        <a:p>
          <a:r>
            <a:rPr lang="en-US"/>
            <a:t>Ideas for stabilizing the market</a:t>
          </a:r>
        </a:p>
      </dgm:t>
    </dgm:pt>
    <dgm:pt modelId="{1E50D004-BB0F-420A-9213-AE9CB443F064}" type="parTrans" cxnId="{7A7FF41C-7423-44E0-AA8F-874E49376C80}">
      <dgm:prSet/>
      <dgm:spPr/>
      <dgm:t>
        <a:bodyPr/>
        <a:lstStyle/>
        <a:p>
          <a:endParaRPr lang="en-US"/>
        </a:p>
      </dgm:t>
    </dgm:pt>
    <dgm:pt modelId="{AE8E3DCF-DF97-4CE4-8CDE-756C978716A6}" type="sibTrans" cxnId="{7A7FF41C-7423-44E0-AA8F-874E49376C80}">
      <dgm:prSet/>
      <dgm:spPr/>
      <dgm:t>
        <a:bodyPr/>
        <a:lstStyle/>
        <a:p>
          <a:endParaRPr lang="en-US"/>
        </a:p>
      </dgm:t>
    </dgm:pt>
    <dgm:pt modelId="{33E6376C-32F3-45A1-A06A-2AB632F4C87F}" type="pres">
      <dgm:prSet presAssocID="{A2B51032-23D4-4846-B7F8-6900FDD34466}" presName="linear" presStyleCnt="0">
        <dgm:presLayoutVars>
          <dgm:animLvl val="lvl"/>
          <dgm:resizeHandles val="exact"/>
        </dgm:presLayoutVars>
      </dgm:prSet>
      <dgm:spPr/>
    </dgm:pt>
    <dgm:pt modelId="{ECE19A72-8F64-4727-BA11-659F3824888E}" type="pres">
      <dgm:prSet presAssocID="{7B0DB159-4BE3-4428-AC44-3F76386851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712BE3C-109F-439F-A83D-5B82D85E8116}" type="pres">
      <dgm:prSet presAssocID="{7B0DB159-4BE3-4428-AC44-3F763868518B}" presName="childText" presStyleLbl="revTx" presStyleIdx="0" presStyleCnt="1">
        <dgm:presLayoutVars>
          <dgm:bulletEnabled val="1"/>
        </dgm:presLayoutVars>
      </dgm:prSet>
      <dgm:spPr/>
    </dgm:pt>
    <dgm:pt modelId="{A1EBE28D-C515-4D4C-ACCE-F1890E1B5F83}" type="pres">
      <dgm:prSet presAssocID="{863BCC42-1107-43C4-84EA-AD96B7AAFE9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28EC404-0E35-4D9B-B67E-12A6A435C22E}" type="presOf" srcId="{FF6A218A-E631-463C-9710-B54F96AEAAE6}" destId="{8712BE3C-109F-439F-A83D-5B82D85E8116}" srcOrd="0" destOrd="0" presId="urn:microsoft.com/office/officeart/2005/8/layout/vList2"/>
    <dgm:cxn modelId="{6442C105-3698-4F06-8F17-3F5246707FFB}" srcId="{7B0DB159-4BE3-4428-AC44-3F763868518B}" destId="{5ACB151B-42A7-415A-AA12-7F1BDC56B90E}" srcOrd="1" destOrd="0" parTransId="{9DE832BC-640A-4D3A-98A1-503B8BA31FF0}" sibTransId="{BA7A6588-8605-4B9A-BFD8-865179E918D1}"/>
    <dgm:cxn modelId="{6689420D-5233-4E9F-A696-8CB7933B498E}" type="presOf" srcId="{7B0DB159-4BE3-4428-AC44-3F763868518B}" destId="{ECE19A72-8F64-4727-BA11-659F3824888E}" srcOrd="0" destOrd="0" presId="urn:microsoft.com/office/officeart/2005/8/layout/vList2"/>
    <dgm:cxn modelId="{11245716-5C41-4CA4-B87C-8FE61989BCBD}" type="presOf" srcId="{A2B51032-23D4-4846-B7F8-6900FDD34466}" destId="{33E6376C-32F3-45A1-A06A-2AB632F4C87F}" srcOrd="0" destOrd="0" presId="urn:microsoft.com/office/officeart/2005/8/layout/vList2"/>
    <dgm:cxn modelId="{7A7FF41C-7423-44E0-AA8F-874E49376C80}" srcId="{A2B51032-23D4-4846-B7F8-6900FDD34466}" destId="{863BCC42-1107-43C4-84EA-AD96B7AAFE93}" srcOrd="1" destOrd="0" parTransId="{1E50D004-BB0F-420A-9213-AE9CB443F064}" sibTransId="{AE8E3DCF-DF97-4CE4-8CDE-756C978716A6}"/>
    <dgm:cxn modelId="{95ECAC23-71F1-4C88-8AE4-20D7178B28F8}" srcId="{7B0DB159-4BE3-4428-AC44-3F763868518B}" destId="{09C3AEA5-8591-4D95-9895-9039F6E49316}" srcOrd="2" destOrd="0" parTransId="{A69C377B-9F9C-4B84-B3D7-88B27A3608BD}" sibTransId="{BC811C0C-5880-4EA3-98BE-3D5D576A3373}"/>
    <dgm:cxn modelId="{293ECD3B-8656-43B5-A78A-A403DD3E5829}" srcId="{7B0DB159-4BE3-4428-AC44-3F763868518B}" destId="{FF6A218A-E631-463C-9710-B54F96AEAAE6}" srcOrd="0" destOrd="0" parTransId="{020BE364-A5D1-433C-B399-9980A0B35374}" sibTransId="{1F276A42-73BD-438C-A397-747A7CB2B24C}"/>
    <dgm:cxn modelId="{E7ADB146-19BD-4B2F-9664-AE85696E6E1A}" srcId="{A2B51032-23D4-4846-B7F8-6900FDD34466}" destId="{7B0DB159-4BE3-4428-AC44-3F763868518B}" srcOrd="0" destOrd="0" parTransId="{9B55CD83-A728-4D7F-AC25-682E64B62D91}" sibTransId="{BCFEF5B4-66A7-4334-9180-E46FC7D58755}"/>
    <dgm:cxn modelId="{9AC34D9A-0A30-424F-A6D8-971255804E74}" type="presOf" srcId="{5ACB151B-42A7-415A-AA12-7F1BDC56B90E}" destId="{8712BE3C-109F-439F-A83D-5B82D85E8116}" srcOrd="0" destOrd="1" presId="urn:microsoft.com/office/officeart/2005/8/layout/vList2"/>
    <dgm:cxn modelId="{F09F40A3-80B7-4844-B3DD-29387902678E}" type="presOf" srcId="{863BCC42-1107-43C4-84EA-AD96B7AAFE93}" destId="{A1EBE28D-C515-4D4C-ACCE-F1890E1B5F83}" srcOrd="0" destOrd="0" presId="urn:microsoft.com/office/officeart/2005/8/layout/vList2"/>
    <dgm:cxn modelId="{5A7CF9C5-1117-4D3F-9789-232B417AB9E7}" type="presOf" srcId="{9F2CD864-0698-458B-9B33-126487560E25}" destId="{8712BE3C-109F-439F-A83D-5B82D85E8116}" srcOrd="0" destOrd="3" presId="urn:microsoft.com/office/officeart/2005/8/layout/vList2"/>
    <dgm:cxn modelId="{B40431E6-B5F3-4841-96F6-1E57162533CF}" srcId="{7B0DB159-4BE3-4428-AC44-3F763868518B}" destId="{9F2CD864-0698-458B-9B33-126487560E25}" srcOrd="3" destOrd="0" parTransId="{A1B8C135-0638-45F9-B48E-ACCB384B14EB}" sibTransId="{008885A5-1FC6-48D7-AEFC-EA062AA098A2}"/>
    <dgm:cxn modelId="{7250ADFB-8769-4FA5-AE4D-0A7C1BDB21AA}" type="presOf" srcId="{09C3AEA5-8591-4D95-9895-9039F6E49316}" destId="{8712BE3C-109F-439F-A83D-5B82D85E8116}" srcOrd="0" destOrd="2" presId="urn:microsoft.com/office/officeart/2005/8/layout/vList2"/>
    <dgm:cxn modelId="{461F4D2E-F3EB-470F-B594-2EB530384384}" type="presParOf" srcId="{33E6376C-32F3-45A1-A06A-2AB632F4C87F}" destId="{ECE19A72-8F64-4727-BA11-659F3824888E}" srcOrd="0" destOrd="0" presId="urn:microsoft.com/office/officeart/2005/8/layout/vList2"/>
    <dgm:cxn modelId="{6090D30E-CAF3-45CD-88DB-8686BC3A2EC6}" type="presParOf" srcId="{33E6376C-32F3-45A1-A06A-2AB632F4C87F}" destId="{8712BE3C-109F-439F-A83D-5B82D85E8116}" srcOrd="1" destOrd="0" presId="urn:microsoft.com/office/officeart/2005/8/layout/vList2"/>
    <dgm:cxn modelId="{AFF4E17D-0F2B-49FE-AA5A-C8423E553FA6}" type="presParOf" srcId="{33E6376C-32F3-45A1-A06A-2AB632F4C87F}" destId="{A1EBE28D-C515-4D4C-ACCE-F1890E1B5F8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C6032-6D9B-46B3-87F3-D7884A40BC40}">
      <dsp:nvSpPr>
        <dsp:cNvPr id="0" name=""/>
        <dsp:cNvSpPr/>
      </dsp:nvSpPr>
      <dsp:spPr>
        <a:xfrm>
          <a:off x="0" y="129371"/>
          <a:ext cx="10515600" cy="1212120"/>
        </a:xfrm>
        <a:prstGeom prst="roundRect">
          <a:avLst/>
        </a:prstGeom>
        <a:solidFill>
          <a:srgbClr val="0A2E3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Some Medicare Advantage plans are withdrawing from counties or completely leaving the Idaho market</a:t>
          </a:r>
        </a:p>
      </dsp:txBody>
      <dsp:txXfrm>
        <a:off x="59171" y="188542"/>
        <a:ext cx="10397258" cy="1093778"/>
      </dsp:txXfrm>
    </dsp:sp>
    <dsp:sp modelId="{CB66F736-D4FC-4B47-8B8B-B76259BA6024}">
      <dsp:nvSpPr>
        <dsp:cNvPr id="0" name=""/>
        <dsp:cNvSpPr/>
      </dsp:nvSpPr>
      <dsp:spPr>
        <a:xfrm>
          <a:off x="0" y="1422131"/>
          <a:ext cx="10515600" cy="1212120"/>
        </a:xfrm>
        <a:prstGeom prst="roundRect">
          <a:avLst/>
        </a:prstGeom>
        <a:solidFill>
          <a:srgbClr val="12567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Remaining plans are concerned about absorbing additional risk and have taken actions to limit enrollment</a:t>
          </a:r>
        </a:p>
      </dsp:txBody>
      <dsp:txXfrm>
        <a:off x="59171" y="1481302"/>
        <a:ext cx="10397258" cy="1093778"/>
      </dsp:txXfrm>
    </dsp:sp>
    <dsp:sp modelId="{8731BBEC-8B53-4240-97BD-E528F7055CE7}">
      <dsp:nvSpPr>
        <dsp:cNvPr id="0" name=""/>
        <dsp:cNvSpPr/>
      </dsp:nvSpPr>
      <dsp:spPr>
        <a:xfrm>
          <a:off x="0" y="2634252"/>
          <a:ext cx="10515600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Some plans have removed access to applications from agent portals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Some plans were denying access to paper applications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Some plans have ceased paying commissions mid-year and near or after start of open enrollment – including making last-minute amendments to agent contracts</a:t>
          </a:r>
          <a:endParaRPr lang="en-US" sz="2200" kern="1200" dirty="0"/>
        </a:p>
      </dsp:txBody>
      <dsp:txXfrm>
        <a:off x="0" y="2634252"/>
        <a:ext cx="10515600" cy="1593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2EDE3-CC1C-4536-9698-E981E02F9240}">
      <dsp:nvSpPr>
        <dsp:cNvPr id="0" name=""/>
        <dsp:cNvSpPr/>
      </dsp:nvSpPr>
      <dsp:spPr>
        <a:xfrm>
          <a:off x="799" y="224620"/>
          <a:ext cx="3237511" cy="3885014"/>
        </a:xfrm>
        <a:prstGeom prst="rect">
          <a:avLst/>
        </a:prstGeom>
        <a:solidFill>
          <a:srgbClr val="86421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794" tIns="0" rIns="319794" bIns="33020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Confusion and chaos in the market about which plans are available and how to enroll in them</a:t>
          </a:r>
        </a:p>
      </dsp:txBody>
      <dsp:txXfrm>
        <a:off x="799" y="1778626"/>
        <a:ext cx="3237511" cy="2331008"/>
      </dsp:txXfrm>
    </dsp:sp>
    <dsp:sp modelId="{CBF0375C-32F3-41DA-8748-795A23F879EE}">
      <dsp:nvSpPr>
        <dsp:cNvPr id="0" name=""/>
        <dsp:cNvSpPr/>
      </dsp:nvSpPr>
      <dsp:spPr>
        <a:xfrm>
          <a:off x="799" y="224620"/>
          <a:ext cx="3237511" cy="155400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794" tIns="165100" rIns="31979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99" y="224620"/>
        <a:ext cx="3237511" cy="1554005"/>
      </dsp:txXfrm>
    </dsp:sp>
    <dsp:sp modelId="{39643F5F-D1F2-4C1C-94E7-3DD50D61ECE2}">
      <dsp:nvSpPr>
        <dsp:cNvPr id="0" name=""/>
        <dsp:cNvSpPr/>
      </dsp:nvSpPr>
      <dsp:spPr>
        <a:xfrm>
          <a:off x="3497312" y="224620"/>
          <a:ext cx="3237511" cy="3885014"/>
        </a:xfrm>
        <a:prstGeom prst="rect">
          <a:avLst/>
        </a:prstGeom>
        <a:solidFill>
          <a:srgbClr val="AC552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794" tIns="0" rIns="319794" bIns="33020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Agents conflicted about enrolling members in plans if they can’t be listed as agent of record and aren’t receiving commissions</a:t>
          </a:r>
        </a:p>
      </dsp:txBody>
      <dsp:txXfrm>
        <a:off x="3497312" y="1778626"/>
        <a:ext cx="3237511" cy="2331008"/>
      </dsp:txXfrm>
    </dsp:sp>
    <dsp:sp modelId="{C6ECB5D6-DAAD-400A-9C80-4B3F72C18B2A}">
      <dsp:nvSpPr>
        <dsp:cNvPr id="0" name=""/>
        <dsp:cNvSpPr/>
      </dsp:nvSpPr>
      <dsp:spPr>
        <a:xfrm>
          <a:off x="3497312" y="224620"/>
          <a:ext cx="3237511" cy="155400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794" tIns="165100" rIns="31979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97312" y="224620"/>
        <a:ext cx="3237511" cy="1554005"/>
      </dsp:txXfrm>
    </dsp:sp>
    <dsp:sp modelId="{59B73293-3149-496F-8C1D-BF7BF0098515}">
      <dsp:nvSpPr>
        <dsp:cNvPr id="0" name=""/>
        <dsp:cNvSpPr/>
      </dsp:nvSpPr>
      <dsp:spPr>
        <a:xfrm>
          <a:off x="6993824" y="224620"/>
          <a:ext cx="3237511" cy="3885014"/>
        </a:xfrm>
        <a:prstGeom prst="rect">
          <a:avLst/>
        </a:prstGeom>
        <a:solidFill>
          <a:srgbClr val="D3662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794" tIns="0" rIns="319794" bIns="33020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Potential for bad actors to take advantage of the confusion</a:t>
          </a:r>
        </a:p>
      </dsp:txBody>
      <dsp:txXfrm>
        <a:off x="6993824" y="1778626"/>
        <a:ext cx="3237511" cy="2331008"/>
      </dsp:txXfrm>
    </dsp:sp>
    <dsp:sp modelId="{45999F9B-6BF3-44D5-B176-DABD936996D8}">
      <dsp:nvSpPr>
        <dsp:cNvPr id="0" name=""/>
        <dsp:cNvSpPr/>
      </dsp:nvSpPr>
      <dsp:spPr>
        <a:xfrm>
          <a:off x="6993824" y="224620"/>
          <a:ext cx="3237511" cy="155400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794" tIns="165100" rIns="31979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03</a:t>
          </a:r>
        </a:p>
      </dsp:txBody>
      <dsp:txXfrm>
        <a:off x="6993824" y="224620"/>
        <a:ext cx="3237511" cy="1554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297D-3AB8-4740-B27E-6A49A2EF40C9}">
      <dsp:nvSpPr>
        <dsp:cNvPr id="0" name=""/>
        <dsp:cNvSpPr/>
      </dsp:nvSpPr>
      <dsp:spPr>
        <a:xfrm>
          <a:off x="0" y="117405"/>
          <a:ext cx="5334197" cy="755820"/>
        </a:xfrm>
        <a:prstGeom prst="roundRect">
          <a:avLst/>
        </a:prstGeom>
        <a:solidFill>
          <a:srgbClr val="86421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Clarifies the Department’s perspective on unfair trade practices</a:t>
          </a:r>
        </a:p>
      </dsp:txBody>
      <dsp:txXfrm>
        <a:off x="36896" y="154301"/>
        <a:ext cx="5260405" cy="682028"/>
      </dsp:txXfrm>
    </dsp:sp>
    <dsp:sp modelId="{7C4F2702-3D16-4A50-9A02-E4EA5B90FC6B}">
      <dsp:nvSpPr>
        <dsp:cNvPr id="0" name=""/>
        <dsp:cNvSpPr/>
      </dsp:nvSpPr>
      <dsp:spPr>
        <a:xfrm>
          <a:off x="0" y="927945"/>
          <a:ext cx="5334197" cy="755820"/>
        </a:xfrm>
        <a:prstGeom prst="roundRect">
          <a:avLst/>
        </a:prstGeom>
        <a:solidFill>
          <a:srgbClr val="AC552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Applies to all carriers and producers who offer any health insurance plans </a:t>
          </a:r>
        </a:p>
      </dsp:txBody>
      <dsp:txXfrm>
        <a:off x="36896" y="964841"/>
        <a:ext cx="5260405" cy="682028"/>
      </dsp:txXfrm>
    </dsp:sp>
    <dsp:sp modelId="{EAC671CF-D43E-48E6-AA55-04BC567142BD}">
      <dsp:nvSpPr>
        <dsp:cNvPr id="0" name=""/>
        <dsp:cNvSpPr/>
      </dsp:nvSpPr>
      <dsp:spPr>
        <a:xfrm>
          <a:off x="0" y="1738485"/>
          <a:ext cx="5334197" cy="755820"/>
        </a:xfrm>
        <a:prstGeom prst="roundRect">
          <a:avLst/>
        </a:prstGeom>
        <a:solidFill>
          <a:srgbClr val="D3662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To maintain fair competition in these markets, carriers must:</a:t>
          </a:r>
        </a:p>
      </dsp:txBody>
      <dsp:txXfrm>
        <a:off x="36896" y="1775381"/>
        <a:ext cx="5260405" cy="682028"/>
      </dsp:txXfrm>
    </dsp:sp>
    <dsp:sp modelId="{EA1DF551-F8AD-4ADE-905D-88F196F96E97}">
      <dsp:nvSpPr>
        <dsp:cNvPr id="0" name=""/>
        <dsp:cNvSpPr/>
      </dsp:nvSpPr>
      <dsp:spPr>
        <a:xfrm>
          <a:off x="0" y="2494305"/>
          <a:ext cx="5334197" cy="2084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6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Make available and easily accessible applications for enrollment in all forms, including printed, online, and through appointed agents;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Not engage in convincing or suggesting their products not be sold, marketed or otherwise discouraging enrollment;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Not change compensation or commissions mid-year;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Provide compensation or commissions if the product they filed had built compensation into its rate development.</a:t>
          </a:r>
        </a:p>
      </dsp:txBody>
      <dsp:txXfrm>
        <a:off x="0" y="2494305"/>
        <a:ext cx="5334197" cy="2084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D5538-FB94-424E-B432-501242A48E09}">
      <dsp:nvSpPr>
        <dsp:cNvPr id="0" name=""/>
        <dsp:cNvSpPr/>
      </dsp:nvSpPr>
      <dsp:spPr>
        <a:xfrm>
          <a:off x="0" y="94854"/>
          <a:ext cx="5334197" cy="1044809"/>
        </a:xfrm>
        <a:prstGeom prst="roundRect">
          <a:avLst/>
        </a:prstGeom>
        <a:solidFill>
          <a:srgbClr val="0A2E3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Necessary due to timing with Medicare Open Enrollment, plan discontinuations and potential harm to Idahoans’ access to coverage</a:t>
          </a:r>
        </a:p>
      </dsp:txBody>
      <dsp:txXfrm>
        <a:off x="51003" y="145857"/>
        <a:ext cx="5232191" cy="942803"/>
      </dsp:txXfrm>
    </dsp:sp>
    <dsp:sp modelId="{50FDE6A6-E3FD-427D-8A1A-3C3864644723}">
      <dsp:nvSpPr>
        <dsp:cNvPr id="0" name=""/>
        <dsp:cNvSpPr/>
      </dsp:nvSpPr>
      <dsp:spPr>
        <a:xfrm>
          <a:off x="0" y="1194384"/>
          <a:ext cx="5334197" cy="1044809"/>
        </a:xfrm>
        <a:prstGeom prst="roundRect">
          <a:avLst/>
        </a:prstGeom>
        <a:solidFill>
          <a:srgbClr val="12567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C&amp;Ds instruct plans to:</a:t>
          </a:r>
        </a:p>
      </dsp:txBody>
      <dsp:txXfrm>
        <a:off x="51003" y="1245387"/>
        <a:ext cx="5232191" cy="942803"/>
      </dsp:txXfrm>
    </dsp:sp>
    <dsp:sp modelId="{B2747846-E196-4188-BAA2-ED45D5DDD53D}">
      <dsp:nvSpPr>
        <dsp:cNvPr id="0" name=""/>
        <dsp:cNvSpPr/>
      </dsp:nvSpPr>
      <dsp:spPr>
        <a:xfrm>
          <a:off x="0" y="2239194"/>
          <a:ext cx="5334197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6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Stop making changes to agent contracts given timing with open enrollment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Stop removing access and creating barriers to enrollment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Stop engaging in any other practices that harm the market and </a:t>
          </a:r>
          <a:r>
            <a:rPr lang="en-US" sz="1500" kern="1200" dirty="0">
              <a:solidFill>
                <a:schemeClr val="tx1"/>
              </a:solidFill>
            </a:rPr>
            <a:t>Idahoans</a:t>
          </a:r>
        </a:p>
      </dsp:txBody>
      <dsp:txXfrm>
        <a:off x="0" y="2239194"/>
        <a:ext cx="5334197" cy="1337219"/>
      </dsp:txXfrm>
    </dsp:sp>
    <dsp:sp modelId="{90D54C07-C5C0-4D61-969C-CFCCC2930C44}">
      <dsp:nvSpPr>
        <dsp:cNvPr id="0" name=""/>
        <dsp:cNvSpPr/>
      </dsp:nvSpPr>
      <dsp:spPr>
        <a:xfrm>
          <a:off x="0" y="3576414"/>
          <a:ext cx="5334197" cy="1044809"/>
        </a:xfrm>
        <a:prstGeom prst="roundRect">
          <a:avLst/>
        </a:prstGeom>
        <a:solidFill>
          <a:srgbClr val="4080A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Idaho DOI continues to receive referrals and complaints related to multiple companies – investigations are ongoing</a:t>
          </a:r>
        </a:p>
      </dsp:txBody>
      <dsp:txXfrm>
        <a:off x="51003" y="3627417"/>
        <a:ext cx="5232191" cy="942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D0C24-9EF3-43D0-853A-D6C45A18BCDD}">
      <dsp:nvSpPr>
        <dsp:cNvPr id="0" name=""/>
        <dsp:cNvSpPr/>
      </dsp:nvSpPr>
      <dsp:spPr>
        <a:xfrm>
          <a:off x="0" y="227657"/>
          <a:ext cx="4156512" cy="761670"/>
        </a:xfrm>
        <a:prstGeom prst="roundRect">
          <a:avLst/>
        </a:prstGeom>
        <a:solidFill>
          <a:srgbClr val="86421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Authority</a:t>
          </a:r>
        </a:p>
      </dsp:txBody>
      <dsp:txXfrm>
        <a:off x="37182" y="264839"/>
        <a:ext cx="4082148" cy="687306"/>
      </dsp:txXfrm>
    </dsp:sp>
    <dsp:sp modelId="{2E32A27E-A3AD-45D9-81DA-49E1364B0449}">
      <dsp:nvSpPr>
        <dsp:cNvPr id="0" name=""/>
        <dsp:cNvSpPr/>
      </dsp:nvSpPr>
      <dsp:spPr>
        <a:xfrm>
          <a:off x="0" y="1078607"/>
          <a:ext cx="4156512" cy="761670"/>
        </a:xfrm>
        <a:prstGeom prst="roundRect">
          <a:avLst/>
        </a:prstGeom>
        <a:solidFill>
          <a:srgbClr val="AC552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Enforceability</a:t>
          </a:r>
        </a:p>
      </dsp:txBody>
      <dsp:txXfrm>
        <a:off x="37182" y="1115789"/>
        <a:ext cx="4082148" cy="687306"/>
      </dsp:txXfrm>
    </dsp:sp>
    <dsp:sp modelId="{519787B3-FAA2-454A-84D0-F4D2EE5BA721}">
      <dsp:nvSpPr>
        <dsp:cNvPr id="0" name=""/>
        <dsp:cNvSpPr/>
      </dsp:nvSpPr>
      <dsp:spPr>
        <a:xfrm>
          <a:off x="0" y="1929557"/>
          <a:ext cx="4156512" cy="761670"/>
        </a:xfrm>
        <a:prstGeom prst="roundRect">
          <a:avLst/>
        </a:prstGeom>
        <a:solidFill>
          <a:srgbClr val="C25F2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Market Disruption</a:t>
          </a:r>
        </a:p>
      </dsp:txBody>
      <dsp:txXfrm>
        <a:off x="37182" y="1966739"/>
        <a:ext cx="4082148" cy="687306"/>
      </dsp:txXfrm>
    </dsp:sp>
    <dsp:sp modelId="{3F91B026-73C9-41C4-A374-D63FF0553DAB}">
      <dsp:nvSpPr>
        <dsp:cNvPr id="0" name=""/>
        <dsp:cNvSpPr/>
      </dsp:nvSpPr>
      <dsp:spPr>
        <a:xfrm>
          <a:off x="0" y="2780507"/>
          <a:ext cx="4156512" cy="761670"/>
        </a:xfrm>
        <a:prstGeom prst="roundRect">
          <a:avLst/>
        </a:prstGeom>
        <a:solidFill>
          <a:srgbClr val="D3662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Future Market Impacts</a:t>
          </a:r>
        </a:p>
      </dsp:txBody>
      <dsp:txXfrm>
        <a:off x="37182" y="2817689"/>
        <a:ext cx="4082148" cy="687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19A72-8F64-4727-BA11-659F3824888E}">
      <dsp:nvSpPr>
        <dsp:cNvPr id="0" name=""/>
        <dsp:cNvSpPr/>
      </dsp:nvSpPr>
      <dsp:spPr>
        <a:xfrm>
          <a:off x="0" y="226612"/>
          <a:ext cx="4156512" cy="1153620"/>
        </a:xfrm>
        <a:prstGeom prst="roundRect">
          <a:avLst/>
        </a:prstGeom>
        <a:solidFill>
          <a:srgbClr val="0A2E3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Underlying issues in the Medicare marketplace</a:t>
          </a:r>
        </a:p>
      </dsp:txBody>
      <dsp:txXfrm>
        <a:off x="56315" y="282927"/>
        <a:ext cx="4043882" cy="1040990"/>
      </dsp:txXfrm>
    </dsp:sp>
    <dsp:sp modelId="{8712BE3C-109F-439F-A83D-5B82D85E8116}">
      <dsp:nvSpPr>
        <dsp:cNvPr id="0" name=""/>
        <dsp:cNvSpPr/>
      </dsp:nvSpPr>
      <dsp:spPr>
        <a:xfrm>
          <a:off x="0" y="1380232"/>
          <a:ext cx="4156512" cy="174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69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Affordability</a:t>
          </a: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Funding</a:t>
          </a: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Marketing</a:t>
          </a: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CMS oversight</a:t>
          </a:r>
        </a:p>
      </dsp:txBody>
      <dsp:txXfrm>
        <a:off x="0" y="1380232"/>
        <a:ext cx="4156512" cy="1740870"/>
      </dsp:txXfrm>
    </dsp:sp>
    <dsp:sp modelId="{A1EBE28D-C515-4D4C-ACCE-F1890E1B5F83}">
      <dsp:nvSpPr>
        <dsp:cNvPr id="0" name=""/>
        <dsp:cNvSpPr/>
      </dsp:nvSpPr>
      <dsp:spPr>
        <a:xfrm>
          <a:off x="0" y="3121102"/>
          <a:ext cx="4156512" cy="1153620"/>
        </a:xfrm>
        <a:prstGeom prst="roundRect">
          <a:avLst/>
        </a:prstGeom>
        <a:solidFill>
          <a:srgbClr val="12567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Ideas for stabilizing the market</a:t>
          </a:r>
        </a:p>
      </dsp:txBody>
      <dsp:txXfrm>
        <a:off x="56315" y="3177417"/>
        <a:ext cx="4043882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9969-C5CF-40E6-80F6-DB03ED28E6D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F85B5-407B-4ECF-896D-C7F9F2E2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F85B5-407B-4ECF-896D-C7F9F2E275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B2B8-1A98-8B3A-DA26-36B4E1FDB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904AD-2199-CE19-3C3F-D9E46E073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E387B-3016-D340-2588-D2848BDB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943C-DB72-F429-F07E-998B580F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B8275-4E7C-E807-6DA2-2D241C31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F6FB-90AF-E524-D3F5-BC66951F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262C2-43DC-0592-A993-73D8B878C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B2C54-1E64-C5B9-8F26-A348B092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7B060-38D1-899E-7256-8BE1127A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F64BE-34B7-A3FC-2E97-78B0EB9D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8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6E6CF-29D1-7A09-B261-20F5C6DC3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5B475-EC25-D052-5853-830A0B1B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066F4-EB85-0842-341C-D9A87072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CDFA-47B1-CFC8-AD6A-FAA9EF026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2CC1-3E5D-4804-C2B0-69696F4F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0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98F6-BABF-8E5D-3F53-FC887B8D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F4137-B8B8-9291-A696-72A937B7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5F714-42B7-522E-B4CC-986A23B2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C07C-C242-1621-E9EA-7AA5E013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5DFD-A08B-56A0-A3C2-D7DA1212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4CD0-9B9D-7AD1-EB68-85119514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1CC82-3488-B0D3-6759-05119CE41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737D-526D-1C40-2A0A-4EB3B9DA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16395-6AD8-EB2D-829A-3928768F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D11F8-FFAA-FD50-8664-39995911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1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9ACB-C463-D689-11C4-3870B4C0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4206-78D7-5115-16FC-C0F36B579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4D6B3-3432-1DBD-D68C-0BD635F9B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29706-51A9-EF81-B8CE-707E8C0D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BA76B-3FC0-2FC8-5A63-7F35A553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22E51-275A-B6BC-5847-3E4E9F4D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2F31-C74C-5CA3-373D-34BE76D7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EA247-122B-7765-3A9B-F7204431D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52E38-E0F8-5EE9-091F-733469463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3B5A7-B5BA-E133-909C-A048601F2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CC5BF-B548-101D-54C7-86D052989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FE75AA-D704-3F2F-F33F-34A20A8C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05BEF-DDD2-2D4A-7F45-9D6D04C6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1AE21-7367-9073-383B-B0CC0B34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2DBE-DA6E-2197-5A98-27F0A6A1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E9FB6-2E87-3784-6FDD-6AC4B690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66CCB-B9A4-CA47-4A62-1565F523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319E2-7010-75FB-0759-CF102A3F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6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EF6F1-E053-8658-92E8-2BEE0F0D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16C6D-2F57-7C93-A6F5-7AAA32E9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84E00-289A-5210-5489-4C2F9E97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4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218C-EEE1-7E75-8B24-E7F9D700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A5ED-8731-BF38-1ED9-8557B35D1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C9AE2-B908-86C3-6641-E63EF02CF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B3DBC-7D02-2E28-5CA2-314FFB9F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12B01-CBFC-DEDA-BF44-2521DCE5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D76B7-8BDE-B9A9-78BB-906B7363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9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A701-3D82-322E-F55D-7228D5EB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57D99-96B1-7F1A-AE81-2D4008BAB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A8D9F-3894-DB94-7B19-5C76D8945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32940-479F-1853-17BD-F438FDBE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CF308-64FF-6675-E87A-C7802532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0272A-AB06-A1AD-75DB-EC3E60C7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0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22D914-E62F-F206-CB34-F7AF918C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A701A-0327-CC60-F0C2-021F4394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09327-F2D3-4BF0-389C-36F59E523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501B7F-0FB9-4471-9994-3AD56F72C9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B9E0F-B4B3-D904-5BF2-450DFA335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34C80-ACF9-D10B-DC95-0330B1007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90DBAE-14D1-40AB-B849-25588B2D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person looking at a computer&#10;&#10;AI-generated content may be incorrect.">
            <a:extLst>
              <a:ext uri="{FF2B5EF4-FFF2-40B4-BE49-F238E27FC236}">
                <a16:creationId xmlns:a16="http://schemas.microsoft.com/office/drawing/2014/main" id="{F145767F-C4EE-53DE-48DF-FD5E0EA91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" r="11920" b="128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6598A-412A-8676-1F66-9B6CA3C2D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381344" cy="2387600"/>
          </a:xfrm>
        </p:spPr>
        <p:txBody>
          <a:bodyPr>
            <a:normAutofit/>
          </a:bodyPr>
          <a:lstStyle/>
          <a:p>
            <a:pPr algn="l"/>
            <a:r>
              <a:rPr lang="en-US" sz="5100">
                <a:solidFill>
                  <a:schemeClr val="bg1"/>
                </a:solidFill>
              </a:rPr>
              <a:t>Unfair Trade Practices in Marketing Insurance Products to Idahoans Eligible for Medicare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rgbClr val="D36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7E51A-B11C-9E35-75F0-B14A9EC64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NAIC Senior Issues Task Force - December 10, 2025</a:t>
            </a:r>
          </a:p>
        </p:txBody>
      </p:sp>
    </p:spTree>
    <p:extLst>
      <p:ext uri="{BB962C8B-B14F-4D97-AF65-F5344CB8AC3E}">
        <p14:creationId xmlns:p14="http://schemas.microsoft.com/office/powerpoint/2010/main" val="90427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2AFE1-8507-E2B1-2629-CFBCA62F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Market Issues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rgbClr val="D36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4995242-0B4B-5D17-FBFC-BBA820E49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5635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22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4C4EC-C715-1A55-54A9-FB1673ED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en-US" sz="4000"/>
              <a:t>Resulting in…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rgbClr val="D36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1599791-4B21-DA0C-7866-3DE398ABA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541480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62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15C8A-453D-8379-6852-F94F5AF8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602973"/>
          </a:xfrm>
        </p:spPr>
        <p:txBody>
          <a:bodyPr anchor="t">
            <a:normAutofit fontScale="90000"/>
          </a:bodyPr>
          <a:lstStyle/>
          <a:p>
            <a:r>
              <a:rPr lang="en-US" sz="4000"/>
              <a:t>Idaho DOI Bulletin 25-06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B50B69-78D4-A69C-0F3C-58B8CBB31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466123"/>
              </p:ext>
            </p:extLst>
          </p:nvPr>
        </p:nvGraphicFramePr>
        <p:xfrm>
          <a:off x="761800" y="1543878"/>
          <a:ext cx="5334197" cy="469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book on a table&#10;&#10;AI-generated content may be incorrect.">
            <a:extLst>
              <a:ext uri="{FF2B5EF4-FFF2-40B4-BE49-F238E27FC236}">
                <a16:creationId xmlns:a16="http://schemas.microsoft.com/office/drawing/2014/main" id="{B3DD154A-913E-B93D-668B-E85D890E7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4" r="29418" b="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41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4607B-82B4-E39E-CC47-C7FABE9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629477"/>
          </a:xfrm>
        </p:spPr>
        <p:txBody>
          <a:bodyPr anchor="t">
            <a:normAutofit fontScale="90000"/>
          </a:bodyPr>
          <a:lstStyle/>
          <a:p>
            <a:r>
              <a:rPr lang="en-US" sz="4000"/>
              <a:t>Cease &amp; Desist Orders</a:t>
            </a:r>
          </a:p>
        </p:txBody>
      </p:sp>
      <p:graphicFrame>
        <p:nvGraphicFramePr>
          <p:cNvPr id="35" name="Content Placeholder 34">
            <a:extLst>
              <a:ext uri="{FF2B5EF4-FFF2-40B4-BE49-F238E27FC236}">
                <a16:creationId xmlns:a16="http://schemas.microsoft.com/office/drawing/2014/main" id="{253E31D4-37AC-C11C-048E-11FEC740F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878425"/>
              </p:ext>
            </p:extLst>
          </p:nvPr>
        </p:nvGraphicFramePr>
        <p:xfrm>
          <a:off x="761800" y="1524000"/>
          <a:ext cx="5334197" cy="471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" name="Picture 32" descr="A picture containing sitting, tool, indoor, hammer&#10;&#10;AI-generated content may be incorrect.">
            <a:extLst>
              <a:ext uri="{FF2B5EF4-FFF2-40B4-BE49-F238E27FC236}">
                <a16:creationId xmlns:a16="http://schemas.microsoft.com/office/drawing/2014/main" id="{4DC67CDF-223F-86B4-A721-D300AC3858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7" t="1" r="5025" b="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06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4BCBF-3A4A-CD00-A18C-438BF5693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66B7A059-09D0-B178-9243-F83619807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20C4B70-3876-75B0-DAF6-28515013E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65BD4-0D7E-AE3F-B711-EACE6603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Autofit/>
          </a:bodyPr>
          <a:lstStyle/>
          <a:p>
            <a:r>
              <a:rPr lang="en-US" sz="4000"/>
              <a:t>Common Questions and Concerns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CEBAD-0A02-3F3D-096A-8D26422C1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r="44351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D08B92-5482-2E25-0F4C-88450C608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120398"/>
              </p:ext>
            </p:extLst>
          </p:nvPr>
        </p:nvGraphicFramePr>
        <p:xfrm>
          <a:off x="6803409" y="2470245"/>
          <a:ext cx="4156512" cy="376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168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01FB4-CD7A-E9CA-0125-3BE0C30B6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F6C27C2-F5DF-C942-8C4F-BCB0EBA0A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4445DB3-161E-7109-27CF-1D5B0EA68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4146-BF50-A5AB-4685-41832193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256309"/>
            <a:ext cx="4156512" cy="1537855"/>
          </a:xfrm>
        </p:spPr>
        <p:txBody>
          <a:bodyPr anchor="ctr">
            <a:noAutofit/>
          </a:bodyPr>
          <a:lstStyle/>
          <a:p>
            <a:r>
              <a:rPr lang="en-US" sz="4000"/>
              <a:t>Broader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883D1-ED5D-7323-2CF0-9BC1E086DD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r="27506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C1CA42-AB25-4CEE-45A7-23F7C7B66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297553"/>
              </p:ext>
            </p:extLst>
          </p:nvPr>
        </p:nvGraphicFramePr>
        <p:xfrm>
          <a:off x="6803409" y="1738745"/>
          <a:ext cx="4156512" cy="450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817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erson standing on a road with a sign on the side&#10;&#10;AI-generated content may be incorrect.">
            <a:extLst>
              <a:ext uri="{FF2B5EF4-FFF2-40B4-BE49-F238E27FC236}">
                <a16:creationId xmlns:a16="http://schemas.microsoft.com/office/drawing/2014/main" id="{8A41B410-673A-D04F-B89B-C1F07E09B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8049" b="1042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A9A7C-B903-54D1-253F-4B69B774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Challenge to Regulators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rgbClr val="D36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EF95D-DEDD-7101-07C5-8AC73807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Creative solutions and regulating our markets to protect consumers</a:t>
            </a:r>
          </a:p>
        </p:txBody>
      </p:sp>
    </p:spTree>
    <p:extLst>
      <p:ext uri="{BB962C8B-B14F-4D97-AF65-F5344CB8AC3E}">
        <p14:creationId xmlns:p14="http://schemas.microsoft.com/office/powerpoint/2010/main" val="4136687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53b7a63-2d6e-4d96-87c9-9f583f6d1c81}" enabled="0" method="" siteId="{c53b7a63-2d6e-4d96-87c9-9f583f6d1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366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Unfair Trade Practices in Marketing Insurance Products to Idahoans Eligible for Medicare</vt:lpstr>
      <vt:lpstr>Market Issues</vt:lpstr>
      <vt:lpstr>Resulting in…</vt:lpstr>
      <vt:lpstr>Idaho DOI Bulletin 25-06</vt:lpstr>
      <vt:lpstr>Cease &amp; Desist Orders</vt:lpstr>
      <vt:lpstr>Common Questions and Concerns</vt:lpstr>
      <vt:lpstr>Broader Issues</vt:lpstr>
      <vt:lpstr>Challenge to Regulators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Robinson</dc:creator>
  <cp:lastModifiedBy>Julie Robinson</cp:lastModifiedBy>
  <cp:revision>2</cp:revision>
  <dcterms:created xsi:type="dcterms:W3CDTF">2025-11-06T22:15:40Z</dcterms:created>
  <dcterms:modified xsi:type="dcterms:W3CDTF">2025-12-01T20:31:23Z</dcterms:modified>
</cp:coreProperties>
</file>