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498" r:id="rId5"/>
    <p:sldId id="475" r:id="rId6"/>
    <p:sldId id="2147471718" r:id="rId7"/>
    <p:sldId id="471" r:id="rId8"/>
    <p:sldId id="2147471719" r:id="rId9"/>
    <p:sldId id="2147471720" r:id="rId10"/>
    <p:sldId id="487" r:id="rId11"/>
    <p:sldId id="488" r:id="rId12"/>
    <p:sldId id="2147471714" r:id="rId13"/>
    <p:sldId id="2147471713" r:id="rId14"/>
    <p:sldId id="358" r:id="rId15"/>
    <p:sldId id="2147471715" r:id="rId16"/>
    <p:sldId id="338" r:id="rId17"/>
    <p:sldId id="353" r:id="rId18"/>
    <p:sldId id="493" r:id="rId19"/>
    <p:sldId id="261" r:id="rId20"/>
    <p:sldId id="491" r:id="rId21"/>
    <p:sldId id="2147471717" r:id="rId22"/>
    <p:sldId id="494" r:id="rId23"/>
    <p:sldId id="480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98FB6B-8FAD-ED93-1B77-A22A30F1A7C0}" name="Becca Johnson" initials="BJ" userId="S::bjohnson@ceres.org::aed949b2-daae-42ca-aa7f-b60e6ecbed31" providerId="AD"/>
  <p188:author id="{50E2F470-2FD8-7F59-3B80-CED0343DC36E}" name="Barbara Grady" initials="BG" userId="S::grady@ceres.org::ae265f15-43d2-4b19-b33b-3c24d82ec506" providerId="AD"/>
  <p188:author id="{5032F9A6-B505-EFAE-627C-64D6B31B7B8A}" name="Lindsey Dillon" initials="LD" userId="S::ldillon@ceres.org::790a424e-910e-4df7-aa2a-6177d3f5247d" providerId="AD"/>
  <p188:author id="{13986FF0-0699-85F5-B7B4-E65940C2DFBD}" name="Maya Aglialoro" initials="MA" userId="S::maglialoro@ceres.org::ab1dd540-7585-49fb-9abb-afc755ec97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C8415-BBD6-7BEA-6AF2-5AA4A74AD225}" v="134" dt="2024-07-08T13:31:40.665"/>
    <p1510:client id="{9FF52FF1-B13A-CBE3-F6C2-DA69D7DC2E8B}" v="8" dt="2024-07-09T18:40:58.273"/>
    <p1510:client id="{C87233A2-60AB-4303-3A8C-76B676DC6F07}" v="30" dt="2024-07-08T20:22:03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9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erestemp-my.sharepoint.com/personal/jdemediccibruneau_ceres_org/Documents/TCFD/CERES%20Data%20Extract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erestemp-my.sharepoint.com/personal/jdemediccibruneau_ceres_org/Documents/TCFD/CERES%20Data%20Extract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Groups Per PIllar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'[CERES Data Extract Copy.xlsx]Named Pillar Total Count'!$B$1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2D-4658-A12B-CB919488214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2D-4658-A12B-CB919488214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62D-4658-A12B-CB919488214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62D-4658-A12B-CB91948821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'[CERES Data Extract Copy.xlsx]Named Pillar Total Count'!$A$2:$A$5</c:f>
              <c:strCache>
                <c:ptCount val="4"/>
                <c:pt idx="0">
                  <c:v>RM</c:v>
                </c:pt>
                <c:pt idx="1">
                  <c:v>Strategy</c:v>
                </c:pt>
                <c:pt idx="2">
                  <c:v>Governance</c:v>
                </c:pt>
                <c:pt idx="3">
                  <c:v>Metrics &amp; Targ</c:v>
                </c:pt>
              </c:strCache>
            </c:strRef>
          </c:cat>
          <c:val>
            <c:numRef>
              <c:f>'[CERES Data Extract Copy.xlsx]Named Pillar Total Count'!$B$2:$B$5</c:f>
              <c:numCache>
                <c:formatCode>General</c:formatCode>
                <c:ptCount val="4"/>
                <c:pt idx="0">
                  <c:v>473</c:v>
                </c:pt>
                <c:pt idx="1">
                  <c:v>434</c:v>
                </c:pt>
                <c:pt idx="2">
                  <c:v>407</c:v>
                </c:pt>
                <c:pt idx="3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2D-4658-A12B-CB9194882144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7"/>
        <c:axId val="676476735"/>
        <c:axId val="557070016"/>
      </c:barChart>
      <c:lineChart>
        <c:grouping val="standard"/>
        <c:varyColors val="0"/>
        <c:ser>
          <c:idx val="1"/>
          <c:order val="1"/>
          <c:tx>
            <c:strRef>
              <c:f>'[CERES Data Extract Copy.xlsx]Named Pillar Total Count'!$C$1</c:f>
              <c:strCache>
                <c:ptCount val="1"/>
                <c:pt idx="0">
                  <c:v>Percentage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9461020211742075E-2"/>
                  <c:y val="-5.3045031944680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664986775594334E-2"/>
                      <c:h val="9.42437696270284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62D-4658-A12B-CB9194882144}"/>
                </c:ext>
              </c:extLst>
            </c:dLbl>
            <c:dLbl>
              <c:idx val="1"/>
              <c:layout>
                <c:manualLayout>
                  <c:x val="1.5399422521655439E-2"/>
                  <c:y val="-5.50098231827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2D-4658-A12B-CB9194882144}"/>
                </c:ext>
              </c:extLst>
            </c:dLbl>
            <c:dLbl>
              <c:idx val="2"/>
              <c:layout>
                <c:manualLayout>
                  <c:x val="-5.77478344562086E-3"/>
                  <c:y val="-5.1080550098231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2D-4658-A12B-CB9194882144}"/>
                </c:ext>
              </c:extLst>
            </c:dLbl>
            <c:dLbl>
              <c:idx val="3"/>
              <c:layout>
                <c:manualLayout>
                  <c:x val="0"/>
                  <c:y val="-5.5009823182711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62D-4658-A12B-CB9194882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'[CERES Data Extract Copy.xlsx]Named Pillar Total Count'!$A$2:$A$5</c:f>
              <c:strCache>
                <c:ptCount val="4"/>
                <c:pt idx="0">
                  <c:v>RM</c:v>
                </c:pt>
                <c:pt idx="1">
                  <c:v>Strategy</c:v>
                </c:pt>
                <c:pt idx="2">
                  <c:v>Governance</c:v>
                </c:pt>
                <c:pt idx="3">
                  <c:v>Metrics &amp; Targ</c:v>
                </c:pt>
              </c:strCache>
            </c:strRef>
          </c:cat>
          <c:val>
            <c:numRef>
              <c:f>'[CERES Data Extract Copy.xlsx]Named Pillar Total Count'!$C$2:$C$5</c:f>
              <c:numCache>
                <c:formatCode>0.00%</c:formatCode>
                <c:ptCount val="4"/>
                <c:pt idx="0">
                  <c:v>0.94410000000000005</c:v>
                </c:pt>
                <c:pt idx="1">
                  <c:v>0.86629999999999996</c:v>
                </c:pt>
                <c:pt idx="2">
                  <c:v>0.81240000000000001</c:v>
                </c:pt>
                <c:pt idx="3">
                  <c:v>0.29139999999999999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62D-4658-A12B-CB91948821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86687856"/>
        <c:axId val="1561562256"/>
      </c:lineChart>
      <c:catAx>
        <c:axId val="676476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57070016"/>
        <c:crosses val="autoZero"/>
        <c:auto val="1"/>
        <c:lblAlgn val="ctr"/>
        <c:lblOffset val="100"/>
        <c:noMultiLvlLbl val="0"/>
      </c:catAx>
      <c:valAx>
        <c:axId val="557070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476735"/>
        <c:crosses val="autoZero"/>
        <c:crossBetween val="between"/>
      </c:valAx>
      <c:valAx>
        <c:axId val="1561562256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6687856"/>
        <c:crosses val="max"/>
        <c:crossBetween val="between"/>
      </c:valAx>
      <c:catAx>
        <c:axId val="1986687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615622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Pillar Index By Line of Business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079869600651995E-2"/>
          <c:y val="7.4439359267734553E-2"/>
          <c:w val="0.96414017929910345"/>
          <c:h val="0.818612047063911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'[CERES Data Extract Copy.xlsx]Named Pillar LOB '!$C$1</c:f>
              <c:strCache>
                <c:ptCount val="1"/>
                <c:pt idx="0">
                  <c:v>Count of group_name</c:v>
                </c:pt>
              </c:strCache>
            </c:strRef>
          </c:tx>
          <c:spPr>
            <a:solidFill>
              <a:srgbClr val="47D359">
                <a:alpha val="85000"/>
              </a:srgbClr>
            </a:solidFill>
            <a:ln>
              <a:solidFill>
                <a:schemeClr val="accent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960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F01-40D7-8C5B-7A52D9E540EB}"/>
              </c:ext>
            </c:extLst>
          </c:dPt>
          <c:dPt>
            <c:idx val="1"/>
            <c:invertIfNegative val="0"/>
            <c:bubble3D val="0"/>
            <c:spPr>
              <a:solidFill>
                <a:srgbClr val="FF960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F01-40D7-8C5B-7A52D9E540EB}"/>
              </c:ext>
            </c:extLst>
          </c:dPt>
          <c:dPt>
            <c:idx val="2"/>
            <c:invertIfNegative val="0"/>
            <c:bubble3D val="0"/>
            <c:spPr>
              <a:solidFill>
                <a:srgbClr val="FF960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F01-40D7-8C5B-7A52D9E540EB}"/>
              </c:ext>
            </c:extLst>
          </c:dPt>
          <c:dPt>
            <c:idx val="3"/>
            <c:invertIfNegative val="0"/>
            <c:bubble3D val="0"/>
            <c:spPr>
              <a:solidFill>
                <a:srgbClr val="FF960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F01-40D7-8C5B-7A52D9E540EB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F01-40D7-8C5B-7A52D9E540EB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F01-40D7-8C5B-7A52D9E540EB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>
                  <a:alpha val="85000"/>
                </a:srgb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F01-40D7-8C5B-7A52D9E540EB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F01-40D7-8C5B-7A52D9E540EB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F01-40D7-8C5B-7A52D9E540E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>
                <a:contourClr>
                  <a:schemeClr val="accen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4F01-40D7-8C5B-7A52D9E540EB}"/>
              </c:ext>
            </c:extLst>
          </c:dPt>
          <c:dLbls>
            <c:dLbl>
              <c:idx val="0"/>
              <c:layout>
                <c:manualLayout>
                  <c:x val="6.5199674001629989E-3"/>
                  <c:y val="-0.151029748283752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01-40D7-8C5B-7A52D9E540EB}"/>
                </c:ext>
              </c:extLst>
            </c:dLbl>
            <c:dLbl>
              <c:idx val="1"/>
              <c:layout>
                <c:manualLayout>
                  <c:x val="9.7799511002444831E-3"/>
                  <c:y val="-0.25400457665903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01-40D7-8C5B-7A52D9E540EB}"/>
                </c:ext>
              </c:extLst>
            </c:dLbl>
            <c:dLbl>
              <c:idx val="2"/>
              <c:layout>
                <c:manualLayout>
                  <c:x val="6.5199674001629989E-3"/>
                  <c:y val="-0.40045766590389015"/>
                </c:manualLayout>
              </c:layout>
              <c:tx>
                <c:rich>
                  <a:bodyPr/>
                  <a:lstStyle/>
                  <a:p>
                    <a:fld id="{7630B21D-7FE5-9D4F-9605-5CE2AD17E123}" type="VALUE">
                      <a:rPr lang="en-US" sz="1200" b="1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F01-40D7-8C5B-7A52D9E540EB}"/>
                </c:ext>
              </c:extLst>
            </c:dLbl>
            <c:dLbl>
              <c:idx val="3"/>
              <c:layout>
                <c:manualLayout>
                  <c:x val="1.6300560229482019E-3"/>
                  <c:y val="-6.4073136452909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3732681336593314E-2"/>
                      <c:h val="5.03090145768392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F01-40D7-8C5B-7A52D9E540EB}"/>
                </c:ext>
              </c:extLst>
            </c:dLbl>
            <c:dLbl>
              <c:idx val="4"/>
              <c:layout>
                <c:manualLayout>
                  <c:x val="6.5199674001629989E-3"/>
                  <c:y val="-0.162471395881006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F01-40D7-8C5B-7A52D9E540EB}"/>
                </c:ext>
              </c:extLst>
            </c:dLbl>
            <c:dLbl>
              <c:idx val="5"/>
              <c:layout>
                <c:manualLayout>
                  <c:x val="1.6299918500407497E-3"/>
                  <c:y val="-0.233409610983981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F01-40D7-8C5B-7A52D9E540EB}"/>
                </c:ext>
              </c:extLst>
            </c:dLbl>
            <c:dLbl>
              <c:idx val="6"/>
              <c:layout>
                <c:manualLayout>
                  <c:x val="6.5199674001629989E-3"/>
                  <c:y val="-0.37528604118993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F01-40D7-8C5B-7A52D9E540EB}"/>
                </c:ext>
              </c:extLst>
            </c:dLbl>
            <c:dLbl>
              <c:idx val="7"/>
              <c:layout>
                <c:manualLayout>
                  <c:x val="2.4449877750610648E-3"/>
                  <c:y val="-5.60639831348312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5582722086389568E-2"/>
                      <c:h val="5.25973440962900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4F01-40D7-8C5B-7A52D9E540EB}"/>
                </c:ext>
              </c:extLst>
            </c:dLbl>
            <c:dLbl>
              <c:idx val="8"/>
              <c:layout>
                <c:manualLayout>
                  <c:x val="6.519967400162939E-3"/>
                  <c:y val="-0.14416475972540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01-40D7-8C5B-7A52D9E540EB}"/>
                </c:ext>
              </c:extLst>
            </c:dLbl>
            <c:dLbl>
              <c:idx val="9"/>
              <c:layout>
                <c:manualLayout>
                  <c:x val="4.8899755501222494E-3"/>
                  <c:y val="-0.2288329519450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01-40D7-8C5B-7A52D9E540EB}"/>
                </c:ext>
              </c:extLst>
            </c:dLbl>
            <c:dLbl>
              <c:idx val="10"/>
              <c:layout>
                <c:manualLayout>
                  <c:x val="6.5199674001629989E-3"/>
                  <c:y val="-0.352402745995423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01-40D7-8C5B-7A52D9E540EB}"/>
                </c:ext>
              </c:extLst>
            </c:dLbl>
            <c:dLbl>
              <c:idx val="11"/>
              <c:layout>
                <c:manualLayout>
                  <c:x val="6.51996740016288E-3"/>
                  <c:y val="-5.03432494279177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882640586797066E-2"/>
                      <c:h val="5.71740031351916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4F01-40D7-8C5B-7A52D9E540EB}"/>
                </c:ext>
              </c:extLst>
            </c:dLbl>
            <c:dLbl>
              <c:idx val="12"/>
              <c:layout>
                <c:manualLayout>
                  <c:x val="6.51996740016288E-3"/>
                  <c:y val="-8.009153318077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01-40D7-8C5B-7A52D9E540EB}"/>
                </c:ext>
              </c:extLst>
            </c:dLbl>
            <c:dLbl>
              <c:idx val="13"/>
              <c:layout>
                <c:manualLayout>
                  <c:x val="4.8899755501222494E-3"/>
                  <c:y val="-0.135011441647597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F01-40D7-8C5B-7A52D9E540EB}"/>
                </c:ext>
              </c:extLst>
            </c:dLbl>
            <c:dLbl>
              <c:idx val="14"/>
              <c:layout>
                <c:manualLayout>
                  <c:x val="6.51996740016288E-3"/>
                  <c:y val="-0.14874141876430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F01-40D7-8C5B-7A52D9E540EB}"/>
                </c:ext>
              </c:extLst>
            </c:dLbl>
            <c:dLbl>
              <c:idx val="15"/>
              <c:layout>
                <c:manualLayout>
                  <c:x val="8.9649551752241236E-3"/>
                  <c:y val="-5.4919998558532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622656886715565E-2"/>
                      <c:h val="3.2002378421232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F01-40D7-8C5B-7A52D9E540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'[CERES Data Extract Copy.xlsx]Named Pillar LOB '!$A$2:$B$17</c:f>
              <c:multiLvlStrCache>
                <c:ptCount val="16"/>
                <c:lvl>
                  <c:pt idx="0">
                    <c:v>Health</c:v>
                  </c:pt>
                  <c:pt idx="1">
                    <c:v>Life</c:v>
                  </c:pt>
                  <c:pt idx="2">
                    <c:v>P&amp;C</c:v>
                  </c:pt>
                  <c:pt idx="3">
                    <c:v>Title</c:v>
                  </c:pt>
                  <c:pt idx="4">
                    <c:v>Health</c:v>
                  </c:pt>
                  <c:pt idx="5">
                    <c:v>Life</c:v>
                  </c:pt>
                  <c:pt idx="6">
                    <c:v>P&amp;C</c:v>
                  </c:pt>
                  <c:pt idx="7">
                    <c:v>Title</c:v>
                  </c:pt>
                  <c:pt idx="8">
                    <c:v>Health</c:v>
                  </c:pt>
                  <c:pt idx="9">
                    <c:v>Life</c:v>
                  </c:pt>
                  <c:pt idx="10">
                    <c:v>P&amp;C</c:v>
                  </c:pt>
                  <c:pt idx="11">
                    <c:v>Title</c:v>
                  </c:pt>
                  <c:pt idx="12">
                    <c:v>Health</c:v>
                  </c:pt>
                  <c:pt idx="13">
                    <c:v>Life</c:v>
                  </c:pt>
                  <c:pt idx="14">
                    <c:v>P&amp;C</c:v>
                  </c:pt>
                  <c:pt idx="15">
                    <c:v>Title</c:v>
                  </c:pt>
                </c:lvl>
                <c:lvl>
                  <c:pt idx="0">
                    <c:v>Risk Management</c:v>
                  </c:pt>
                  <c:pt idx="4">
                    <c:v>Strategy </c:v>
                  </c:pt>
                  <c:pt idx="8">
                    <c:v>Governance</c:v>
                  </c:pt>
                  <c:pt idx="12">
                    <c:v>Metrics &amp; Targets</c:v>
                  </c:pt>
                </c:lvl>
              </c:multiLvlStrCache>
            </c:multiLvlStrRef>
          </c:cat>
          <c:val>
            <c:numRef>
              <c:f>'[CERES Data Extract Copy.xlsx]Named Pillar LOB '!$C$2:$C$17</c:f>
              <c:numCache>
                <c:formatCode>General</c:formatCode>
                <c:ptCount val="16"/>
                <c:pt idx="0">
                  <c:v>87</c:v>
                </c:pt>
                <c:pt idx="1">
                  <c:v>159</c:v>
                </c:pt>
                <c:pt idx="2">
                  <c:v>275</c:v>
                </c:pt>
                <c:pt idx="3">
                  <c:v>8</c:v>
                </c:pt>
                <c:pt idx="4">
                  <c:v>85</c:v>
                </c:pt>
                <c:pt idx="5">
                  <c:v>144</c:v>
                </c:pt>
                <c:pt idx="6">
                  <c:v>254</c:v>
                </c:pt>
                <c:pt idx="7">
                  <c:v>7</c:v>
                </c:pt>
                <c:pt idx="8">
                  <c:v>74</c:v>
                </c:pt>
                <c:pt idx="9">
                  <c:v>144</c:v>
                </c:pt>
                <c:pt idx="10">
                  <c:v>235</c:v>
                </c:pt>
                <c:pt idx="11">
                  <c:v>8</c:v>
                </c:pt>
                <c:pt idx="12">
                  <c:v>26</c:v>
                </c:pt>
                <c:pt idx="13">
                  <c:v>70</c:v>
                </c:pt>
                <c:pt idx="14">
                  <c:v>83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F01-40D7-8C5B-7A52D9E540E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6"/>
        <c:shape val="box"/>
        <c:axId val="555801360"/>
        <c:axId val="555787376"/>
        <c:axId val="0"/>
      </c:bar3DChart>
      <c:catAx>
        <c:axId val="55580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55787376"/>
        <c:crosses val="autoZero"/>
        <c:auto val="1"/>
        <c:lblAlgn val="ctr"/>
        <c:lblOffset val="100"/>
        <c:noMultiLvlLbl val="0"/>
      </c:catAx>
      <c:valAx>
        <c:axId val="55578737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580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CE0E-C329-4D0F-B187-FFBB6CE61E94}" type="datetimeFigureOut">
              <a:t>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46A05-2D5F-4DC2-B99E-EB37891956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FB07-5BCA-BA4B-9690-64FDB4007D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5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FB07-5BCA-BA4B-9690-64FDB4007D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2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DFB07-5BCA-BA4B-9690-64FDB4007D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7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d58311c72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24d58311c72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b8d9cd5684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b8d9cd5684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"/>
          <p:cNvSpPr>
            <a:spLocks noGrp="1"/>
          </p:cNvSpPr>
          <p:nvPr>
            <p:ph type="body" idx="10" hasCustomPrompt="1"/>
          </p:nvPr>
        </p:nvSpPr>
        <p:spPr>
          <a:xfrm>
            <a:off x="580573" y="1399032"/>
            <a:ext cx="11030857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4" name="Content"/>
          <p:cNvSpPr>
            <a:spLocks noGrp="1"/>
          </p:cNvSpPr>
          <p:nvPr>
            <p:ph idx="11"/>
          </p:nvPr>
        </p:nvSpPr>
        <p:spPr>
          <a:xfrm>
            <a:off x="580573" y="1883664"/>
            <a:ext cx="11030857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82CEF-7E97-4039-AF5A-7E8EC675D9A1}"/>
              </a:ext>
            </a:extLst>
          </p:cNvPr>
          <p:cNvSpPr/>
          <p:nvPr userDrawn="1"/>
        </p:nvSpPr>
        <p:spPr>
          <a:xfrm>
            <a:off x="580573" y="6585526"/>
            <a:ext cx="908975" cy="14778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rtlCol="0" anchor="ctr"/>
          <a:lstStyle/>
          <a:p>
            <a:pPr algn="ctr"/>
            <a:endParaRPr lang="en-US" sz="1200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8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 userDrawn="1">
          <p15:clr>
            <a:srgbClr val="FBAE40"/>
          </p15:clr>
        </p15:guide>
        <p15:guide id="2" orient="horz" pos="118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eading Left"/>
          <p:cNvSpPr>
            <a:spLocks noGrp="1"/>
          </p:cNvSpPr>
          <p:nvPr>
            <p:ph type="body" idx="10" hasCustomPrompt="1"/>
          </p:nvPr>
        </p:nvSpPr>
        <p:spPr>
          <a:xfrm>
            <a:off x="580573" y="1399032"/>
            <a:ext cx="5225143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4" name="Content Left"/>
          <p:cNvSpPr>
            <a:spLocks noGrp="1"/>
          </p:cNvSpPr>
          <p:nvPr>
            <p:ph sz="half" idx="11"/>
          </p:nvPr>
        </p:nvSpPr>
        <p:spPr>
          <a:xfrm>
            <a:off x="580573" y="1883664"/>
            <a:ext cx="5225143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Heading Right"/>
          <p:cNvSpPr>
            <a:spLocks noGrp="1"/>
          </p:cNvSpPr>
          <p:nvPr>
            <p:ph type="body" sz="quarter" idx="13" hasCustomPrompt="1"/>
          </p:nvPr>
        </p:nvSpPr>
        <p:spPr>
          <a:xfrm>
            <a:off x="6386286" y="1399032"/>
            <a:ext cx="5225143" cy="42976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t>Heading 14 pt</a:t>
            </a:r>
          </a:p>
          <a:p>
            <a:pPr lvl="1"/>
            <a:r>
              <a:t>Subheading 14 pt</a:t>
            </a:r>
          </a:p>
        </p:txBody>
      </p:sp>
      <p:sp>
        <p:nvSpPr>
          <p:cNvPr id="6" name="Content Right"/>
          <p:cNvSpPr>
            <a:spLocks noGrp="1"/>
          </p:cNvSpPr>
          <p:nvPr>
            <p:ph sz="quarter" idx="12"/>
          </p:nvPr>
        </p:nvSpPr>
        <p:spPr>
          <a:xfrm>
            <a:off x="6386286" y="1883664"/>
            <a:ext cx="5225143" cy="451713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53541-7CF3-49D8-A5FD-B6C00EE05B14}"/>
              </a:ext>
            </a:extLst>
          </p:cNvPr>
          <p:cNvSpPr/>
          <p:nvPr userDrawn="1"/>
        </p:nvSpPr>
        <p:spPr>
          <a:xfrm>
            <a:off x="580573" y="6585526"/>
            <a:ext cx="908975" cy="14778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rtlCol="0" anchor="ctr"/>
          <a:lstStyle/>
          <a:p>
            <a:pPr algn="ctr"/>
            <a:endParaRPr lang="en-US" sz="1200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10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 userDrawn="1">
          <p15:clr>
            <a:srgbClr val="FBAE40"/>
          </p15:clr>
        </p15:guide>
        <p15:guide id="2" pos="3657" userDrawn="1">
          <p15:clr>
            <a:srgbClr val="FBAE40"/>
          </p15:clr>
        </p15:guide>
        <p15:guide id="3" pos="4023" userDrawn="1">
          <p15:clr>
            <a:srgbClr val="FBAE40"/>
          </p15:clr>
        </p15:guide>
        <p15:guide id="4" orient="horz" pos="118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9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1"/>
            <a:ext cx="10805160" cy="70788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7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</p:spTree>
    <p:extLst>
      <p:ext uri="{BB962C8B-B14F-4D97-AF65-F5344CB8AC3E}">
        <p14:creationId xmlns:p14="http://schemas.microsoft.com/office/powerpoint/2010/main" val="1504499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Wh bg - 3/4 gn br, g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circle with a star in the center&#10;&#10;Description automatically generated">
            <a:extLst>
              <a:ext uri="{FF2B5EF4-FFF2-40B4-BE49-F238E27FC236}">
                <a16:creationId xmlns:a16="http://schemas.microsoft.com/office/drawing/2014/main" id="{5723E403-BA34-0D85-B8B0-851491123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95" y="6142788"/>
            <a:ext cx="491302" cy="4913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DCCA0-897A-C3D5-FFCE-BDCE526A04FB}"/>
              </a:ext>
            </a:extLst>
          </p:cNvPr>
          <p:cNvSpPr txBox="1">
            <a:spLocks/>
          </p:cNvSpPr>
          <p:nvPr userDrawn="1"/>
        </p:nvSpPr>
        <p:spPr>
          <a:xfrm>
            <a:off x="11521442" y="6268967"/>
            <a:ext cx="4829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38596E-9F8E-FD43-B27E-0543B3E8D5CA}" type="slidenum">
              <a:rPr lang="en-US" sz="1667" smtClean="0">
                <a:latin typeface="+mn-lt"/>
              </a:rPr>
              <a:pPr/>
              <a:t>‹#›</a:t>
            </a:fld>
            <a:endParaRPr lang="en-US" sz="1667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4A7A06-18DE-53C8-ACBF-93D4FEE6000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8257" y="1463040"/>
            <a:ext cx="10593185" cy="5030554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6C5BA8-F09F-CAA6-0E3D-9711C7A2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10168128" cy="620593"/>
          </a:xfrm>
          <a:prstGeom prst="rect">
            <a:avLst/>
          </a:prstGeom>
          <a:solidFill>
            <a:srgbClr val="55B617"/>
          </a:solidFill>
        </p:spPr>
        <p:txBody>
          <a:bodyPr lIns="338328" tIns="0" rIns="0" bIns="0" anchor="ctr" anchorCtr="0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9688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E_Dark Side Box_wh bg, wh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circle with a star in the center&#10;&#10;Description automatically generated">
            <a:extLst>
              <a:ext uri="{FF2B5EF4-FFF2-40B4-BE49-F238E27FC236}">
                <a16:creationId xmlns:a16="http://schemas.microsoft.com/office/drawing/2014/main" id="{A2049107-130A-80DE-D216-A81208534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95" y="6142788"/>
            <a:ext cx="491302" cy="49130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5AEFD8-78B8-7AF5-DBFA-466F06DBD1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34CE05-FECC-8026-71F5-857DB422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3089563" cy="620593"/>
          </a:xfrm>
          <a:prstGeom prst="rect">
            <a:avLst/>
          </a:prstGeom>
          <a:solidFill>
            <a:schemeClr val="bg1"/>
          </a:solidFill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7604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F_Dark Side Box_trans bg, wh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circle with a star in the center&#10;&#10;Description automatically generated">
            <a:extLst>
              <a:ext uri="{FF2B5EF4-FFF2-40B4-BE49-F238E27FC236}">
                <a16:creationId xmlns:a16="http://schemas.microsoft.com/office/drawing/2014/main" id="{A2049107-130A-80DE-D216-A81208534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95" y="6142788"/>
            <a:ext cx="491302" cy="49130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5AEFD8-78B8-7AF5-DBFA-466F06DBD1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34CE05-FECC-8026-71F5-857DB422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3089563" cy="620593"/>
          </a:xfrm>
          <a:prstGeom prst="rect">
            <a:avLst/>
          </a:prstGeom>
          <a:solidFill>
            <a:schemeClr val="bg1"/>
          </a:solidFill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55547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F_Dark Side Box_trans bg, g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circle with a star in the center&#10;&#10;Description automatically generated">
            <a:extLst>
              <a:ext uri="{FF2B5EF4-FFF2-40B4-BE49-F238E27FC236}">
                <a16:creationId xmlns:a16="http://schemas.microsoft.com/office/drawing/2014/main" id="{A2049107-130A-80DE-D216-A81208534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95" y="6142788"/>
            <a:ext cx="491302" cy="49130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5AEFD8-78B8-7AF5-DBFA-466F06DBD1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34CE05-FECC-8026-71F5-857DB422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3089563" cy="620593"/>
          </a:xfrm>
          <a:prstGeom prst="rect">
            <a:avLst/>
          </a:prstGeom>
          <a:solidFill>
            <a:srgbClr val="55B617"/>
          </a:solidFill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7217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Med Side Box_wh bg, g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5AEFD8-78B8-7AF5-DBFA-466F06DBD1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34CE05-FECC-8026-71F5-857DB422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3101340" cy="620593"/>
          </a:xfrm>
          <a:prstGeom prst="rect">
            <a:avLst/>
          </a:prstGeom>
          <a:solidFill>
            <a:srgbClr val="55B617"/>
          </a:solidFill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7F30CF-672B-BB48-E82B-ECBE83D33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029"/>
          <a:stretch/>
        </p:blipFill>
        <p:spPr>
          <a:xfrm>
            <a:off x="187595" y="6155418"/>
            <a:ext cx="547758" cy="47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3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_Med Side Box_trans bg, g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5AEFD8-78B8-7AF5-DBFA-466F06DBD1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34CE05-FECC-8026-71F5-857DB422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6" y="548640"/>
            <a:ext cx="3101340" cy="620593"/>
          </a:xfrm>
          <a:prstGeom prst="rect">
            <a:avLst/>
          </a:prstGeom>
          <a:solidFill>
            <a:srgbClr val="55B617"/>
          </a:solidFill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7F30CF-672B-BB48-E82B-ECBE83D33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029"/>
          <a:stretch/>
        </p:blipFill>
        <p:spPr>
          <a:xfrm>
            <a:off x="187595" y="6155418"/>
            <a:ext cx="547758" cy="47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30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Lt Side Box_trans bg, trans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8D95AF-7E1A-6F0B-82A8-38A5459185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E45D7D-F75C-C41F-E237-DC963053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8640"/>
            <a:ext cx="3099344" cy="620593"/>
          </a:xfrm>
          <a:prstGeom prst="rect">
            <a:avLst/>
          </a:prstGeom>
          <a:noFill/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  <p:pic>
        <p:nvPicPr>
          <p:cNvPr id="3" name="Picture 2" descr="A green circle with a star in the center&#10;&#10;Description automatically generated">
            <a:extLst>
              <a:ext uri="{FF2B5EF4-FFF2-40B4-BE49-F238E27FC236}">
                <a16:creationId xmlns:a16="http://schemas.microsoft.com/office/drawing/2014/main" id="{AD8393BE-B928-341E-3177-08B82AC1D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95" y="6142788"/>
            <a:ext cx="491302" cy="4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6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C - dark bg, gn/wh logo, 3/4 g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3;p3">
            <a:extLst>
              <a:ext uri="{FF2B5EF4-FFF2-40B4-BE49-F238E27FC236}">
                <a16:creationId xmlns:a16="http://schemas.microsoft.com/office/drawing/2014/main" id="{154F3129-6D1D-E958-46ED-092F3529D0C4}"/>
              </a:ext>
            </a:extLst>
          </p:cNvPr>
          <p:cNvSpPr txBox="1"/>
          <p:nvPr userDrawn="1"/>
        </p:nvSpPr>
        <p:spPr>
          <a:xfrm>
            <a:off x="0" y="2286000"/>
            <a:ext cx="10168128" cy="1905000"/>
          </a:xfrm>
          <a:prstGeom prst="rect">
            <a:avLst/>
          </a:prstGeom>
          <a:solidFill>
            <a:srgbClr val="55B617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 fontAlgn="b">
              <a:spcBef>
                <a:spcPts val="0"/>
              </a:spcBef>
              <a:spcAft>
                <a:spcPts val="0"/>
              </a:spcAft>
              <a:buNone/>
            </a:pPr>
            <a:endParaRPr sz="4400" b="0" i="0">
              <a:noFill/>
              <a:latin typeface="Aptos" panose="020B0004020202020204" pitchFamily="34" charset="0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AA24DAD-561D-5E71-9546-BA91C7A90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3805" y="1088136"/>
            <a:ext cx="2164350" cy="5771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50C0A6-7B0A-0A3E-AB84-3468A2C8B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2286000"/>
            <a:ext cx="8477596" cy="12263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0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9E33A6D-F11B-C676-E81C-B6AA116684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640" y="3602038"/>
            <a:ext cx="8477596" cy="5889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+mn-lt"/>
              </a:defRPr>
            </a:lvl1pPr>
            <a:lvl2pPr marL="457163" indent="0" algn="ctr">
              <a:buNone/>
              <a:defRPr sz="2000"/>
            </a:lvl2pPr>
            <a:lvl3pPr marL="914327" indent="0" algn="ctr">
              <a:buNone/>
              <a:defRPr sz="1800"/>
            </a:lvl3pPr>
            <a:lvl4pPr marL="1371490" indent="0" algn="ctr">
              <a:buNone/>
              <a:defRPr sz="1600"/>
            </a:lvl4pPr>
            <a:lvl5pPr marL="1828654" indent="0" algn="ctr">
              <a:buNone/>
              <a:defRPr sz="1600"/>
            </a:lvl5pPr>
            <a:lvl6pPr marL="2285818" indent="0" algn="ctr">
              <a:buNone/>
              <a:defRPr sz="1600"/>
            </a:lvl6pPr>
            <a:lvl7pPr marL="2742980" indent="0" algn="ctr">
              <a:buNone/>
              <a:defRPr sz="1600"/>
            </a:lvl7pPr>
            <a:lvl8pPr marL="3200144" indent="0" algn="ctr">
              <a:buNone/>
              <a:defRPr sz="1600"/>
            </a:lvl8pPr>
            <a:lvl9pPr marL="36573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7674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/>
          <p:nvPr/>
        </p:nvSpPr>
        <p:spPr>
          <a:xfrm>
            <a:off x="11831333" y="0"/>
            <a:ext cx="365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0" name="Google Shape;80;p22"/>
          <p:cNvSpPr/>
          <p:nvPr/>
        </p:nvSpPr>
        <p:spPr>
          <a:xfrm>
            <a:off x="11823307" y="6493199"/>
            <a:ext cx="365600" cy="36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1" name="Google Shape;81;p22"/>
          <p:cNvSpPr txBox="1"/>
          <p:nvPr/>
        </p:nvSpPr>
        <p:spPr>
          <a:xfrm>
            <a:off x="11825916" y="200435"/>
            <a:ext cx="36560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67">
                <a:solidFill>
                  <a:srgbClr val="271E3C"/>
                </a:solidFill>
                <a:latin typeface="DM Sans"/>
                <a:ea typeface="DM Sans"/>
                <a:cs typeface="DM Sans"/>
                <a:sym typeface="DM Sans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>
              <a:solidFill>
                <a:srgbClr val="271E3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" name="Google Shape;82;p22"/>
          <p:cNvSpPr txBox="1"/>
          <p:nvPr/>
        </p:nvSpPr>
        <p:spPr>
          <a:xfrm rot="5400000">
            <a:off x="10811184" y="5113924"/>
            <a:ext cx="2394000" cy="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en" sz="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lang="en" sz="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Manifest Climate Inc. All rights reserved.</a:t>
            </a:r>
            <a:endParaRPr sz="800" b="0" i="0" u="none" strike="noStrike" cap="non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3" name="Google Shape;8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32992" y="6508007"/>
            <a:ext cx="338731" cy="338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1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7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1"/>
            <a:ext cx="10805160" cy="70788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5" y="2035301"/>
            <a:ext cx="4312844" cy="914491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2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7" y="1935994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1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9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9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701" y="5117209"/>
            <a:ext cx="6514359" cy="914491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90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3" y="5017902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9287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</p:spTree>
    <p:extLst>
      <p:ext uri="{BB962C8B-B14F-4D97-AF65-F5344CB8AC3E}">
        <p14:creationId xmlns:p14="http://schemas.microsoft.com/office/powerpoint/2010/main" val="151910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5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">
  <p:cSld name="Title Only - White"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>
            <a:spLocks noGrp="1"/>
          </p:cNvSpPr>
          <p:nvPr>
            <p:ph type="title"/>
          </p:nvPr>
        </p:nvSpPr>
        <p:spPr>
          <a:xfrm>
            <a:off x="476360" y="426720"/>
            <a:ext cx="8778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61E"/>
              </a:buClr>
              <a:buSzPts val="2400"/>
              <a:buFont typeface="DM Sans Medium"/>
              <a:buNone/>
              <a:defRPr sz="32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343" name="Google Shape;343;p53"/>
          <p:cNvSpPr/>
          <p:nvPr/>
        </p:nvSpPr>
        <p:spPr>
          <a:xfrm>
            <a:off x="11831333" y="0"/>
            <a:ext cx="365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344" name="Google Shape;344;p53"/>
          <p:cNvSpPr txBox="1"/>
          <p:nvPr/>
        </p:nvSpPr>
        <p:spPr>
          <a:xfrm rot="5400000">
            <a:off x="10818417" y="5113924"/>
            <a:ext cx="2394000" cy="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en" sz="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lang="en" sz="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Manifest Climate Inc. All rights reserved.</a:t>
            </a:r>
            <a:endParaRPr sz="800" b="0" i="0" u="none" strike="noStrike" cap="none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5" name="Google Shape;345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40225" y="6508007"/>
            <a:ext cx="338731" cy="33886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3"/>
          <p:cNvSpPr txBox="1"/>
          <p:nvPr/>
        </p:nvSpPr>
        <p:spPr>
          <a:xfrm>
            <a:off x="11831333" y="200435"/>
            <a:ext cx="36560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67">
                <a:solidFill>
                  <a:srgbClr val="271E3C"/>
                </a:solidFill>
                <a:latin typeface="DM Sans"/>
                <a:ea typeface="DM Sans"/>
                <a:cs typeface="DM Sans"/>
                <a:sym typeface="DM Sans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>
              <a:solidFill>
                <a:srgbClr val="271E3C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73894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Wh bg, short gn 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5AEFD8-78B8-7AF5-DBFA-466F06DBD1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40727" y="640081"/>
            <a:ext cx="7784177" cy="5853514"/>
          </a:xfrm>
          <a:prstGeom prst="rect">
            <a:avLst/>
          </a:prstGeom>
          <a:ln>
            <a:noFill/>
          </a:ln>
        </p:spPr>
        <p:txBody>
          <a:bodyPr/>
          <a:lstStyle>
            <a:lvl1pPr marL="285739" indent="-285739">
              <a:buFont typeface="Arial" panose="020B0604020202020204" pitchFamily="34" charset="0"/>
              <a:buChar char="•"/>
              <a:defRPr sz="2000" b="0">
                <a:latin typeface="+mn-lt"/>
              </a:defRPr>
            </a:lvl1pPr>
            <a:lvl2pPr>
              <a:defRPr sz="1667">
                <a:latin typeface="+mn-lt"/>
              </a:defRPr>
            </a:lvl2pPr>
            <a:lvl3pPr>
              <a:defRPr sz="1500">
                <a:latin typeface="+mn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34CE05-FECC-8026-71F5-857DB422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3101340" cy="620593"/>
          </a:xfrm>
          <a:prstGeom prst="rect">
            <a:avLst/>
          </a:prstGeom>
          <a:solidFill>
            <a:srgbClr val="55B617"/>
          </a:solidFill>
        </p:spPr>
        <p:txBody>
          <a:bodyPr lIns="338328" tIns="0" rIns="91440" bIns="0" anchor="ctr" anchorCtr="0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en-US"/>
              <a:t>Click to edit</a:t>
            </a:r>
          </a:p>
        </p:txBody>
      </p:sp>
      <p:pic>
        <p:nvPicPr>
          <p:cNvPr id="5" name="Picture 4" descr="A green circle with a star in the center&#10;&#10;Description automatically generated">
            <a:extLst>
              <a:ext uri="{FF2B5EF4-FFF2-40B4-BE49-F238E27FC236}">
                <a16:creationId xmlns:a16="http://schemas.microsoft.com/office/drawing/2014/main" id="{68DDE401-2993-7D60-E79A-30109A511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7595" y="6142788"/>
            <a:ext cx="491302" cy="4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5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F1204-C273-180F-D803-B374996BB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2286000"/>
            <a:ext cx="9620596" cy="1187435"/>
          </a:xfrm>
        </p:spPr>
        <p:txBody>
          <a:bodyPr lIns="76200" tIns="38100" rIns="76200" bIns="38100" anchor="ctr" anchorCtr="0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5B9826-54A0-B27B-3D5C-7AFD88801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" y="2435711"/>
            <a:ext cx="8081045" cy="588962"/>
          </a:xfrm>
        </p:spPr>
        <p:txBody>
          <a:bodyPr lIns="76200" tIns="38100" rIns="76200" bIns="38100" anchor="t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chemeClr val="bg1"/>
                </a:solidFill>
                <a:ea typeface="+mn-lt"/>
                <a:cs typeface="+mn-lt"/>
              </a:rPr>
              <a:t>Navigating Climate Risks: Progress and Challenges in U.S. Insurance Sector Disclosures 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500">
                <a:solidFill>
                  <a:schemeClr val="bg1"/>
                </a:solidFill>
                <a:ea typeface="+mn-lt"/>
                <a:cs typeface="+mn-lt"/>
              </a:rPr>
              <a:t>July 9, 2024</a:t>
            </a:r>
          </a:p>
        </p:txBody>
      </p:sp>
    </p:spTree>
    <p:extLst>
      <p:ext uri="{BB962C8B-B14F-4D97-AF65-F5344CB8AC3E}">
        <p14:creationId xmlns:p14="http://schemas.microsoft.com/office/powerpoint/2010/main" val="359177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82EE68-6AB0-714A-D780-3DF77E82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10987638" cy="634970"/>
          </a:xfrm>
        </p:spPr>
        <p:txBody>
          <a:bodyPr/>
          <a:lstStyle/>
          <a:p>
            <a:r>
              <a:rPr lang="en-US" sz="2800">
                <a:ea typeface="+mn-lt"/>
                <a:cs typeface="+mn-lt"/>
              </a:rPr>
              <a:t>How Many of the TCFD recommendations did the responses follow?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E888F1F-C1A4-7275-FB11-BE1FD16F8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802" y="1339470"/>
            <a:ext cx="8568183" cy="5181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56A905-080F-1D8F-DD4F-2A027B380085}"/>
              </a:ext>
            </a:extLst>
          </p:cNvPr>
          <p:cNvSpPr txBox="1"/>
          <p:nvPr/>
        </p:nvSpPr>
        <p:spPr>
          <a:xfrm>
            <a:off x="9076842" y="1419834"/>
            <a:ext cx="2836531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63 reports provided information on all 11 TCFD recommendations.</a:t>
            </a:r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78% of the reports provided information on 6 or more of the TCFD recommendations.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8C428-3F5B-D237-96D6-2F74CA0D6D54}"/>
              </a:ext>
            </a:extLst>
          </p:cNvPr>
          <p:cNvSpPr txBox="1"/>
          <p:nvPr/>
        </p:nvSpPr>
        <p:spPr>
          <a:xfrm>
            <a:off x="7308040" y="5925404"/>
            <a:ext cx="535412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Results from Manifest Climate AI method</a:t>
            </a:r>
          </a:p>
        </p:txBody>
      </p:sp>
    </p:spTree>
    <p:extLst>
      <p:ext uri="{BB962C8B-B14F-4D97-AF65-F5344CB8AC3E}">
        <p14:creationId xmlns:p14="http://schemas.microsoft.com/office/powerpoint/2010/main" val="189384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87778-9A5E-584C-F81C-1829511B1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BBB52-51F0-826E-8430-32C7B552DC88}"/>
              </a:ext>
            </a:extLst>
          </p:cNvPr>
          <p:cNvSpPr txBox="1"/>
          <p:nvPr/>
        </p:nvSpPr>
        <p:spPr>
          <a:xfrm>
            <a:off x="7730508" y="6513225"/>
            <a:ext cx="5354128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Results from Manifest Climate AI method</a:t>
            </a:r>
          </a:p>
        </p:txBody>
      </p:sp>
      <p:pic>
        <p:nvPicPr>
          <p:cNvPr id="6" name="Graphic 4">
            <a:extLst>
              <a:ext uri="{FF2B5EF4-FFF2-40B4-BE49-F238E27FC236}">
                <a16:creationId xmlns:a16="http://schemas.microsoft.com/office/drawing/2014/main" id="{C8FBE235-BE51-AD22-CDB1-CAF3BC70E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278" y="2358122"/>
            <a:ext cx="11881444" cy="28606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8BB305E-71BA-FDF3-3F3E-A24226CFDBCF}"/>
              </a:ext>
            </a:extLst>
          </p:cNvPr>
          <p:cNvSpPr txBox="1">
            <a:spLocks/>
          </p:cNvSpPr>
          <p:nvPr/>
        </p:nvSpPr>
        <p:spPr>
          <a:xfrm>
            <a:off x="2300" y="415506"/>
            <a:ext cx="10805160" cy="707887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975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kern="1200" cap="all" spc="75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4000"/>
              <a:t>Responses according to the TCFD pillars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DB709-040B-0B3E-0C29-DEAAF56DEF62}"/>
              </a:ext>
            </a:extLst>
          </p:cNvPr>
          <p:cNvSpPr txBox="1"/>
          <p:nvPr/>
        </p:nvSpPr>
        <p:spPr>
          <a:xfrm>
            <a:off x="-3858" y="1005713"/>
            <a:ext cx="11047561" cy="7795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33"/>
              <a:t>Strong response rates on Risk Management and Strategy; weak responses on Metrics &amp; Targets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4490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E5BE8-B022-55C9-A856-A0F87623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Report </a:t>
            </a:r>
          </a:p>
        </p:txBody>
      </p:sp>
      <p:pic>
        <p:nvPicPr>
          <p:cNvPr id="7" name="Content Placeholder 4" descr="A cover of a magazine with a fire in the background&#10;&#10;Description automatically generated">
            <a:extLst>
              <a:ext uri="{FF2B5EF4-FFF2-40B4-BE49-F238E27FC236}">
                <a16:creationId xmlns:a16="http://schemas.microsoft.com/office/drawing/2014/main" id="{2F88F1B1-8EFB-EAB2-EF1F-5FBC8DAD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262" y="265217"/>
            <a:ext cx="4917052" cy="63275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84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 rotWithShape="1">
          <a:blip r:embed="rId3">
            <a:alphaModFix/>
          </a:blip>
          <a:srcRect r="4761" b="10530"/>
          <a:stretch/>
        </p:blipFill>
        <p:spPr>
          <a:xfrm rot="-5400000">
            <a:off x="8775602" y="-22197"/>
            <a:ext cx="3020164" cy="306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7"/>
          <p:cNvPicPr preferRelativeResize="0"/>
          <p:nvPr/>
        </p:nvPicPr>
        <p:blipFill rotWithShape="1">
          <a:blip r:embed="rId4">
            <a:alphaModFix/>
          </a:blip>
          <a:srcRect r="17287" b="1748"/>
          <a:stretch/>
        </p:blipFill>
        <p:spPr>
          <a:xfrm>
            <a:off x="5984017" y="248718"/>
            <a:ext cx="5923467" cy="3938532"/>
          </a:xfrm>
          <a:prstGeom prst="rect">
            <a:avLst/>
          </a:prstGeom>
          <a:noFill/>
          <a:ln>
            <a:noFill/>
          </a:ln>
          <a:effectLst>
            <a:reflection stA="11509" endPos="6000" dist="50800" dir="5400000" fadeDir="5400012" sy="-100000" algn="bl" rotWithShape="0"/>
          </a:effectLst>
        </p:spPr>
      </p:pic>
      <p:pic>
        <p:nvPicPr>
          <p:cNvPr id="127" name="Google Shape;127;p27"/>
          <p:cNvPicPr preferRelativeResize="0"/>
          <p:nvPr/>
        </p:nvPicPr>
        <p:blipFill rotWithShape="1">
          <a:blip r:embed="rId5">
            <a:alphaModFix/>
          </a:blip>
          <a:srcRect l="3412" t="10764" r="12954" b="5201"/>
          <a:stretch/>
        </p:blipFill>
        <p:spPr>
          <a:xfrm>
            <a:off x="6774433" y="548618"/>
            <a:ext cx="5074800" cy="3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7"/>
          <p:cNvSpPr txBox="1"/>
          <p:nvPr/>
        </p:nvSpPr>
        <p:spPr>
          <a:xfrm>
            <a:off x="475800" y="1559534"/>
            <a:ext cx="5074800" cy="20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</a:pPr>
            <a:r>
              <a:rPr lang="en" sz="2667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We designed a groundbreaking, </a:t>
            </a:r>
            <a:endParaRPr sz="2400">
              <a:solidFill>
                <a:schemeClr val="dk1"/>
              </a:solidFill>
            </a:endParaRPr>
          </a:p>
          <a:p>
            <a:r>
              <a:rPr lang="en" sz="2667" b="1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AI-powered software engine </a:t>
            </a:r>
            <a:r>
              <a:rPr lang="en" sz="2667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to help companies and investors accelerate their climate strategies.</a:t>
            </a:r>
            <a:endParaRPr sz="3733">
              <a:solidFill>
                <a:srgbClr val="1A161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29" name="Google Shape;129;p27"/>
          <p:cNvSpPr txBox="1"/>
          <p:nvPr/>
        </p:nvSpPr>
        <p:spPr>
          <a:xfrm>
            <a:off x="475792" y="548601"/>
            <a:ext cx="4752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" sz="2000">
                <a:solidFill>
                  <a:srgbClr val="71687E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Manifest Climate Software</a:t>
            </a:r>
            <a:endParaRPr sz="2000">
              <a:solidFill>
                <a:srgbClr val="71687E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130" name="Google Shape;130;p27"/>
          <p:cNvGrpSpPr/>
          <p:nvPr/>
        </p:nvGrpSpPr>
        <p:grpSpPr>
          <a:xfrm>
            <a:off x="11817967" y="-67"/>
            <a:ext cx="381251" cy="6858000"/>
            <a:chOff x="8863475" y="0"/>
            <a:chExt cx="285938" cy="5143500"/>
          </a:xfrm>
        </p:grpSpPr>
        <p:pic>
          <p:nvPicPr>
            <p:cNvPr id="131" name="Google Shape;131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83066" y="4881005"/>
              <a:ext cx="254048" cy="25415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" name="Google Shape;132;p27"/>
            <p:cNvGrpSpPr/>
            <p:nvPr/>
          </p:nvGrpSpPr>
          <p:grpSpPr>
            <a:xfrm>
              <a:off x="8863475" y="0"/>
              <a:ext cx="285938" cy="5143500"/>
              <a:chOff x="8863475" y="0"/>
              <a:chExt cx="285938" cy="5143500"/>
            </a:xfrm>
          </p:grpSpPr>
          <p:sp>
            <p:nvSpPr>
              <p:cNvPr id="133" name="Google Shape;133;p27"/>
              <p:cNvSpPr/>
              <p:nvPr/>
            </p:nvSpPr>
            <p:spPr>
              <a:xfrm>
                <a:off x="8863501" y="0"/>
                <a:ext cx="280500" cy="48699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134" name="Google Shape;134;p27"/>
              <p:cNvGrpSpPr/>
              <p:nvPr/>
            </p:nvGrpSpPr>
            <p:grpSpPr>
              <a:xfrm>
                <a:off x="8863475" y="4869900"/>
                <a:ext cx="280500" cy="273600"/>
                <a:chOff x="8869625" y="4869900"/>
                <a:chExt cx="280500" cy="273600"/>
              </a:xfrm>
            </p:grpSpPr>
            <p:sp>
              <p:nvSpPr>
                <p:cNvPr id="135" name="Google Shape;135;p27"/>
                <p:cNvSpPr/>
                <p:nvPr/>
              </p:nvSpPr>
              <p:spPr>
                <a:xfrm>
                  <a:off x="8869625" y="4869900"/>
                  <a:ext cx="280500" cy="273600"/>
                </a:xfrm>
                <a:prstGeom prst="rect">
                  <a:avLst/>
                </a:prstGeom>
                <a:solidFill>
                  <a:srgbClr val="271E3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pic>
              <p:nvPicPr>
                <p:cNvPr id="136" name="Google Shape;136;p27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8908200" y="4903725"/>
                  <a:ext cx="203347" cy="2059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37" name="Google Shape;137;p27"/>
              <p:cNvSpPr txBox="1"/>
              <p:nvPr/>
            </p:nvSpPr>
            <p:spPr>
              <a:xfrm rot="5400000">
                <a:off x="8113813" y="3835443"/>
                <a:ext cx="1795500" cy="27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800"/>
                </a:pPr>
                <a:r>
                  <a:rPr lang="en" sz="800">
                    <a:solidFill>
                      <a:srgbClr val="271E3C"/>
                    </a:solidFill>
                  </a:rPr>
                  <a:t>2023 Manifest Climate Inc. All rights reserved.</a:t>
                </a:r>
                <a:endParaRPr sz="800">
                  <a:solidFill>
                    <a:srgbClr val="271E3C"/>
                  </a:solidFill>
                </a:endParaRPr>
              </a:p>
            </p:txBody>
          </p:sp>
        </p:grpSp>
        <p:sp>
          <p:nvSpPr>
            <p:cNvPr id="138" name="Google Shape;138;p27"/>
            <p:cNvSpPr txBox="1"/>
            <p:nvPr/>
          </p:nvSpPr>
          <p:spPr>
            <a:xfrm>
              <a:off x="8873500" y="150326"/>
              <a:ext cx="274200" cy="12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fld id="{00000000-1234-1234-1234-123412341234}" type="slidenum">
                <a:rPr lang="en" sz="1067">
                  <a:solidFill>
                    <a:srgbClr val="271E3C"/>
                  </a:solidFill>
                </a:rPr>
                <a:pPr algn="ctr"/>
                <a:t>13</a:t>
              </a:fld>
              <a:endParaRPr sz="1067">
                <a:solidFill>
                  <a:srgbClr val="271E3C"/>
                </a:solidFill>
              </a:endParaRPr>
            </a:p>
          </p:txBody>
        </p:sp>
      </p:grpSp>
      <p:grpSp>
        <p:nvGrpSpPr>
          <p:cNvPr id="139" name="Google Shape;139;p27"/>
          <p:cNvGrpSpPr/>
          <p:nvPr/>
        </p:nvGrpSpPr>
        <p:grpSpPr>
          <a:xfrm>
            <a:off x="7647435" y="4617361"/>
            <a:ext cx="1866000" cy="2233827"/>
            <a:chOff x="5964176" y="3463020"/>
            <a:chExt cx="1399500" cy="1675370"/>
          </a:xfrm>
        </p:grpSpPr>
        <p:sp>
          <p:nvSpPr>
            <p:cNvPr id="140" name="Google Shape;140;p27"/>
            <p:cNvSpPr/>
            <p:nvPr/>
          </p:nvSpPr>
          <p:spPr>
            <a:xfrm rot="-766248">
              <a:off x="6196998" y="3463020"/>
              <a:ext cx="1024648" cy="909040"/>
            </a:xfrm>
            <a:prstGeom prst="dodecagon">
              <a:avLst/>
            </a:prstGeom>
            <a:solidFill>
              <a:srgbClr val="CCEAD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7"/>
            <p:cNvSpPr txBox="1"/>
            <p:nvPr/>
          </p:nvSpPr>
          <p:spPr>
            <a:xfrm>
              <a:off x="5964176" y="4492100"/>
              <a:ext cx="13995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Provides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A Clear Climate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 Roadmap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  <p:pic>
          <p:nvPicPr>
            <p:cNvPr id="142" name="Google Shape;142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97522" y="3738245"/>
              <a:ext cx="423596" cy="3586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27"/>
          <p:cNvGrpSpPr/>
          <p:nvPr/>
        </p:nvGrpSpPr>
        <p:grpSpPr>
          <a:xfrm>
            <a:off x="5643042" y="4603527"/>
            <a:ext cx="1770060" cy="2247651"/>
            <a:chOff x="4384681" y="3452645"/>
            <a:chExt cx="1327545" cy="1685738"/>
          </a:xfrm>
        </p:grpSpPr>
        <p:sp>
          <p:nvSpPr>
            <p:cNvPr id="144" name="Google Shape;144;p27"/>
            <p:cNvSpPr/>
            <p:nvPr/>
          </p:nvSpPr>
          <p:spPr>
            <a:xfrm rot="-766248">
              <a:off x="4536123" y="3452645"/>
              <a:ext cx="1024648" cy="909040"/>
            </a:xfrm>
            <a:prstGeom prst="dodecagon">
              <a:avLst/>
            </a:prstGeom>
            <a:solidFill>
              <a:srgbClr val="CCEAD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7"/>
            <p:cNvSpPr txBox="1"/>
            <p:nvPr/>
          </p:nvSpPr>
          <p:spPr>
            <a:xfrm>
              <a:off x="4384681" y="4492093"/>
              <a:ext cx="132754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Provides Competitive Benchmarks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  <p:pic>
          <p:nvPicPr>
            <p:cNvPr id="146" name="Google Shape;146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836671" y="3727866"/>
              <a:ext cx="423596" cy="3586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" name="Google Shape;147;p27"/>
          <p:cNvGrpSpPr/>
          <p:nvPr/>
        </p:nvGrpSpPr>
        <p:grpSpPr>
          <a:xfrm>
            <a:off x="3541683" y="4618499"/>
            <a:ext cx="1865864" cy="2239623"/>
            <a:chOff x="2703521" y="1864852"/>
            <a:chExt cx="1828800" cy="2592956"/>
          </a:xfrm>
        </p:grpSpPr>
        <p:sp>
          <p:nvSpPr>
            <p:cNvPr id="148" name="Google Shape;148;p27"/>
            <p:cNvSpPr/>
            <p:nvPr/>
          </p:nvSpPr>
          <p:spPr>
            <a:xfrm rot="-899718">
              <a:off x="2941949" y="1864852"/>
              <a:ext cx="1351937" cy="1384906"/>
            </a:xfrm>
            <a:prstGeom prst="dodecagon">
              <a:avLst/>
            </a:prstGeom>
            <a:solidFill>
              <a:srgbClr val="CCEAD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7"/>
            <p:cNvSpPr txBox="1"/>
            <p:nvPr/>
          </p:nvSpPr>
          <p:spPr>
            <a:xfrm>
              <a:off x="2703521" y="3460139"/>
              <a:ext cx="1828800" cy="997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Identifies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Risks &amp; 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Opportunities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  <p:pic>
          <p:nvPicPr>
            <p:cNvPr id="150" name="Google Shape;150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41146" y="2273600"/>
              <a:ext cx="553584" cy="554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7"/>
          <p:cNvGrpSpPr/>
          <p:nvPr/>
        </p:nvGrpSpPr>
        <p:grpSpPr>
          <a:xfrm>
            <a:off x="1349284" y="4617360"/>
            <a:ext cx="1956800" cy="2259215"/>
            <a:chOff x="1011963" y="3463020"/>
            <a:chExt cx="1467600" cy="1694411"/>
          </a:xfrm>
        </p:grpSpPr>
        <p:sp>
          <p:nvSpPr>
            <p:cNvPr id="152" name="Google Shape;152;p27"/>
            <p:cNvSpPr/>
            <p:nvPr/>
          </p:nvSpPr>
          <p:spPr>
            <a:xfrm rot="-766248">
              <a:off x="1233486" y="3463020"/>
              <a:ext cx="1024648" cy="909040"/>
            </a:xfrm>
            <a:prstGeom prst="dodecagon">
              <a:avLst/>
            </a:prstGeom>
            <a:solidFill>
              <a:srgbClr val="CCEAD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7"/>
            <p:cNvSpPr txBox="1"/>
            <p:nvPr/>
          </p:nvSpPr>
          <p:spPr>
            <a:xfrm>
              <a:off x="1011963" y="4511141"/>
              <a:ext cx="14676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Aligns</a:t>
              </a:r>
              <a:endParaRPr sz="1600">
                <a:latin typeface="DM Sans Medium"/>
                <a:ea typeface="DM Sans Medium"/>
                <a:cs typeface="DM Sans Medium"/>
                <a:sym typeface="DM Sans Medium"/>
              </a:endParaRPr>
            </a:p>
            <a:p>
              <a:pPr algn="ctr">
                <a:buClr>
                  <a:srgbClr val="000000"/>
                </a:buClr>
                <a:buSzPts val="1100"/>
              </a:pPr>
              <a:r>
                <a:rPr lang="en" sz="1600">
                  <a:solidFill>
                    <a:srgbClr val="1A161E"/>
                  </a:solidFill>
                  <a:latin typeface="DM Sans Medium"/>
                  <a:ea typeface="DM Sans Medium"/>
                  <a:cs typeface="DM Sans Medium"/>
                  <a:sym typeface="DM Sans Medium"/>
                </a:rPr>
                <a:t>Disclosures with Requirements</a:t>
              </a:r>
              <a:endParaRPr sz="1600">
                <a:solidFill>
                  <a:srgbClr val="1A161E"/>
                </a:solidFill>
                <a:latin typeface="DM Sans Medium"/>
                <a:ea typeface="DM Sans Medium"/>
                <a:cs typeface="DM Sans Medium"/>
                <a:sym typeface="DM Sans Medium"/>
              </a:endParaRPr>
            </a:p>
          </p:txBody>
        </p:sp>
        <p:pic>
          <p:nvPicPr>
            <p:cNvPr id="154" name="Google Shape;154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471996" y="3704335"/>
              <a:ext cx="547616" cy="4264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7593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AD36-1FE9-B11B-3BC7-884F467C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" y="487393"/>
            <a:ext cx="10805160" cy="707887"/>
          </a:xfrm>
        </p:spPr>
        <p:txBody>
          <a:bodyPr>
            <a:noAutofit/>
          </a:bodyPr>
          <a:lstStyle/>
          <a:p>
            <a:r>
              <a:rPr lang="en-US" sz="6400"/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DAF1B-1AFC-5DBE-72B1-399CF72DA2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1215" y="2035301"/>
            <a:ext cx="5046088" cy="914491"/>
          </a:xfrm>
        </p:spPr>
        <p:txBody>
          <a:bodyPr/>
          <a:lstStyle/>
          <a:p>
            <a:r>
              <a:rPr lang="en-US" sz="1733">
                <a:solidFill>
                  <a:srgbClr val="000000"/>
                </a:solidFill>
                <a:latin typeface="Arial"/>
                <a:ea typeface="Arial"/>
                <a:cs typeface="Arial"/>
              </a:rPr>
              <a:t>Examples of companies across types of business (life, P&amp;C, health) with detailed climate risk disclosure survey responses aligned with the TCFD framework</a:t>
            </a:r>
            <a:endParaRPr lang="en-US" sz="1733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68BFB-DAD9-740B-C45B-3276C73AE1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>
                <a:solidFill>
                  <a:srgbClr val="1E116D"/>
                </a:solidFill>
              </a:rPr>
              <a:t>Diverse Strategies for climate risk management</a:t>
            </a:r>
          </a:p>
        </p:txBody>
      </p:sp>
      <p:pic>
        <p:nvPicPr>
          <p:cNvPr id="13" name="Graphic 13" descr="Fire with solid fill">
            <a:extLst>
              <a:ext uri="{FF2B5EF4-FFF2-40B4-BE49-F238E27FC236}">
                <a16:creationId xmlns:a16="http://schemas.microsoft.com/office/drawing/2014/main" id="{0ECAC6CB-7999-C563-A727-83557AFA642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1" r="951"/>
          <a:stretch/>
        </p:blipFill>
        <p:spPr>
          <a:xfrm>
            <a:off x="5755709" y="1932969"/>
            <a:ext cx="1094116" cy="111310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3837B-2AE9-F66B-F6BA-5FBB7A584572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59322" y="3504369"/>
            <a:ext cx="5392925" cy="9144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33">
                <a:latin typeface="Arial"/>
                <a:cs typeface="Arial"/>
              </a:rPr>
              <a:t>Over 95% of the reports provided information on Risk Management and Strategy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33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33">
                <a:latin typeface="Arial"/>
                <a:cs typeface="Arial"/>
              </a:rPr>
              <a:t>29% provided information on Metrics &amp; Targets</a:t>
            </a:r>
            <a:endParaRPr lang="en-US" sz="1733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9E8376-9E30-3C6E-C1BB-52A1D013FF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5471" y="3573830"/>
            <a:ext cx="4239020" cy="942316"/>
          </a:xfrm>
        </p:spPr>
        <p:txBody>
          <a:bodyPr/>
          <a:lstStyle/>
          <a:p>
            <a:r>
              <a:rPr lang="en-US" sz="2400">
                <a:solidFill>
                  <a:srgbClr val="1E116D"/>
                </a:solidFill>
              </a:rPr>
              <a:t>Detailed responses on Risk Management and Strategy; less on Metrics &amp; Targets</a:t>
            </a:r>
            <a:endParaRPr lang="en-US"/>
          </a:p>
        </p:txBody>
      </p:sp>
      <p:pic>
        <p:nvPicPr>
          <p:cNvPr id="15" name="Graphic 15" descr="Bullseye with solid fill">
            <a:extLst>
              <a:ext uri="{FF2B5EF4-FFF2-40B4-BE49-F238E27FC236}">
                <a16:creationId xmlns:a16="http://schemas.microsoft.com/office/drawing/2014/main" id="{9844992C-E142-6F35-81DA-714404EACC7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5" r="855"/>
          <a:stretch/>
        </p:blipFill>
        <p:spPr>
          <a:xfrm>
            <a:off x="4773790" y="3499786"/>
            <a:ext cx="1094116" cy="1113108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3531F0-13C7-9CA8-CA25-8217E80A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CF5B19-C452-345A-CA97-6F861FEB782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06568" y="4513361"/>
            <a:ext cx="7276357" cy="2567887"/>
          </a:xfrm>
        </p:spPr>
        <p:txBody>
          <a:bodyPr/>
          <a:lstStyle/>
          <a:p>
            <a:pPr algn="l" rtl="0"/>
            <a:r>
              <a:rPr lang="en-US" sz="160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Insurers describe purchasing reinsurance as their strategy for managing climate risk, while reinsurers describe repricing or reducing offerings to manage the same risks</a:t>
            </a:r>
          </a:p>
          <a:p>
            <a:pPr algn="l" rtl="0"/>
            <a:r>
              <a:rPr lang="en-US" sz="160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Insurers rely on reinsurance providers for climate education, expertise, and resources​</a:t>
            </a:r>
          </a:p>
          <a:p>
            <a:pPr algn="l" rtl="0"/>
            <a:r>
              <a:rPr lang="en-US" sz="1600">
                <a:solidFill>
                  <a:srgbClr val="000000"/>
                </a:solidFill>
                <a:latin typeface="Arial"/>
                <a:ea typeface="Segoe UI"/>
                <a:cs typeface="Segoe UI"/>
              </a:rPr>
              <a:t>Insurers offer products to support risk reduction among customers or support clean technology</a:t>
            </a:r>
            <a:endParaRPr lang="en-US" sz="16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C27B96-8E61-CAD0-C288-48D04FE103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-270868" y="5362090"/>
            <a:ext cx="3776069" cy="510996"/>
          </a:xfrm>
        </p:spPr>
        <p:txBody>
          <a:bodyPr/>
          <a:lstStyle/>
          <a:p>
            <a:r>
              <a:rPr lang="en-US" sz="2400">
                <a:solidFill>
                  <a:srgbClr val="1E116D"/>
                </a:solidFill>
              </a:rPr>
              <a:t>Insights for Regulators</a:t>
            </a:r>
          </a:p>
        </p:txBody>
      </p:sp>
      <p:pic>
        <p:nvPicPr>
          <p:cNvPr id="14" name="Graphic 14" descr="Lightbulb with solid fill">
            <a:extLst>
              <a:ext uri="{FF2B5EF4-FFF2-40B4-BE49-F238E27FC236}">
                <a16:creationId xmlns:a16="http://schemas.microsoft.com/office/drawing/2014/main" id="{B4F54040-12E3-5D38-6C24-371D481B280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56" r="856"/>
          <a:stretch/>
        </p:blipFill>
        <p:spPr>
          <a:xfrm>
            <a:off x="3679674" y="5014877"/>
            <a:ext cx="1094116" cy="1113108"/>
          </a:xfrm>
        </p:spPr>
      </p:pic>
    </p:spTree>
    <p:extLst>
      <p:ext uri="{BB962C8B-B14F-4D97-AF65-F5344CB8AC3E}">
        <p14:creationId xmlns:p14="http://schemas.microsoft.com/office/powerpoint/2010/main" val="171366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823E3-2D4B-5F9A-37CA-0F8101CC475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lIns="76200" tIns="38100" rIns="76200" bIns="38100" anchor="t"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062" indent="-228062"/>
            <a:r>
              <a:rPr lang="en-US" sz="3000"/>
              <a:t>Covers </a:t>
            </a:r>
            <a:r>
              <a:rPr lang="en-US" sz="3000">
                <a:ea typeface="+mn-lt"/>
                <a:cs typeface="+mn-lt"/>
              </a:rPr>
              <a:t>516 groups </a:t>
            </a:r>
            <a:r>
              <a:rPr lang="en-US" sz="3000"/>
              <a:t>representing nearly 1,700 individual companies </a:t>
            </a:r>
          </a:p>
          <a:p>
            <a:pPr marL="228062" indent="-228062"/>
            <a:r>
              <a:rPr lang="en-US" sz="3000"/>
              <a:t>Conducted machine learning analysis of the thousands of pages</a:t>
            </a:r>
          </a:p>
          <a:p>
            <a:pPr marL="228062" indent="-228062"/>
            <a:r>
              <a:rPr lang="en-US" sz="3000"/>
              <a:t>All regulators, insurers, advocates and other stakeholders will be able to explore the dashboards and read other TCFD reports </a:t>
            </a:r>
          </a:p>
          <a:p>
            <a:pPr indent="0">
              <a:buNone/>
            </a:pPr>
            <a:endParaRPr lang="en-US" sz="3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AE339A-4586-FB59-AA1B-0DBB458F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>
                <a:solidFill>
                  <a:schemeClr val="bg1"/>
                </a:solidFill>
              </a:rPr>
              <a:t>Second Year Results </a:t>
            </a:r>
          </a:p>
        </p:txBody>
      </p:sp>
    </p:spTree>
    <p:extLst>
      <p:ext uri="{BB962C8B-B14F-4D97-AF65-F5344CB8AC3E}">
        <p14:creationId xmlns:p14="http://schemas.microsoft.com/office/powerpoint/2010/main" val="400468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5"/>
          <p:cNvSpPr txBox="1">
            <a:spLocks noGrp="1"/>
          </p:cNvSpPr>
          <p:nvPr>
            <p:ph type="title"/>
          </p:nvPr>
        </p:nvSpPr>
        <p:spPr>
          <a:xfrm>
            <a:off x="492175" y="223520"/>
            <a:ext cx="8778400" cy="121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r>
              <a:rPr lang="en"/>
              <a:t>Insights and Analysis</a:t>
            </a:r>
            <a:endParaRPr/>
          </a:p>
        </p:txBody>
      </p:sp>
      <p:sp>
        <p:nvSpPr>
          <p:cNvPr id="714" name="Google Shape;714;p95"/>
          <p:cNvSpPr txBox="1">
            <a:spLocks noGrp="1"/>
          </p:cNvSpPr>
          <p:nvPr>
            <p:ph type="title"/>
          </p:nvPr>
        </p:nvSpPr>
        <p:spPr>
          <a:xfrm>
            <a:off x="4860197" y="1129767"/>
            <a:ext cx="2135200" cy="34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 algn="ctr"/>
            <a:r>
              <a:rPr lang="en" sz="1600"/>
              <a:t>AVERAGE ALIGNMENT</a:t>
            </a:r>
            <a:endParaRPr sz="1600"/>
          </a:p>
        </p:txBody>
      </p:sp>
      <p:sp>
        <p:nvSpPr>
          <p:cNvPr id="715" name="Google Shape;715;p95"/>
          <p:cNvSpPr txBox="1"/>
          <p:nvPr/>
        </p:nvSpPr>
        <p:spPr>
          <a:xfrm>
            <a:off x="2540467" y="1914000"/>
            <a:ext cx="18876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733" b="1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3 out of 4</a:t>
            </a:r>
            <a:endParaRPr sz="1733" b="1">
              <a:solidFill>
                <a:srgbClr val="1A161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ct val="115000"/>
              </a:lnSpc>
            </a:pPr>
            <a:r>
              <a:rPr lang="en" sz="1467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PILLARS</a:t>
            </a:r>
            <a:endParaRPr sz="1467">
              <a:solidFill>
                <a:srgbClr val="1A161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6" name="Google Shape;716;p95"/>
          <p:cNvSpPr txBox="1"/>
          <p:nvPr/>
        </p:nvSpPr>
        <p:spPr>
          <a:xfrm>
            <a:off x="4867867" y="1914000"/>
            <a:ext cx="18876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733" b="1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5 out of 11</a:t>
            </a:r>
            <a:endParaRPr sz="1733" b="1">
              <a:solidFill>
                <a:srgbClr val="1A161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ct val="115000"/>
              </a:lnSpc>
            </a:pPr>
            <a:r>
              <a:rPr lang="en" sz="1467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RECOMMENDATIONS</a:t>
            </a:r>
            <a:endParaRPr sz="1467">
              <a:solidFill>
                <a:srgbClr val="1A161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7" name="Google Shape;717;p95"/>
          <p:cNvSpPr txBox="1"/>
          <p:nvPr/>
        </p:nvSpPr>
        <p:spPr>
          <a:xfrm>
            <a:off x="7195267" y="1914000"/>
            <a:ext cx="18876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733" b="1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10 out of 41</a:t>
            </a:r>
            <a:endParaRPr sz="1733" b="1">
              <a:solidFill>
                <a:srgbClr val="1A161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ct val="115000"/>
              </a:lnSpc>
            </a:pPr>
            <a:r>
              <a:rPr lang="en" sz="1467">
                <a:solidFill>
                  <a:srgbClr val="1A161E"/>
                </a:solidFill>
                <a:latin typeface="DM Sans"/>
                <a:ea typeface="DM Sans"/>
                <a:cs typeface="DM Sans"/>
                <a:sym typeface="DM Sans"/>
              </a:rPr>
              <a:t>ACTION ITEMS</a:t>
            </a:r>
            <a:endParaRPr sz="1467">
              <a:solidFill>
                <a:srgbClr val="1A161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18" name="Google Shape;71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068" y="1119285"/>
            <a:ext cx="365761" cy="36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434" y="2702568"/>
            <a:ext cx="3232633" cy="17862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0" name="Google Shape;720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434" y="2702568"/>
            <a:ext cx="5502237" cy="17862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1" name="Google Shape;721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332" y="4604835"/>
            <a:ext cx="10884933" cy="19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AE339A-4586-FB59-AA1B-0DBB458F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>
                <a:solidFill>
                  <a:schemeClr val="bg1"/>
                </a:solidFill>
              </a:rPr>
              <a:t>Second Year Results 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2DE05B3-69E5-CF3A-349D-3885E0989DA4}"/>
              </a:ext>
            </a:extLst>
          </p:cNvPr>
          <p:cNvGraphicFramePr>
            <a:graphicFrameLocks/>
          </p:cNvGraphicFramePr>
          <p:nvPr/>
        </p:nvGraphicFramePr>
        <p:xfrm>
          <a:off x="1759404" y="1712388"/>
          <a:ext cx="7839604" cy="442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765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AE339A-4586-FB59-AA1B-0DBB458F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>
                <a:solidFill>
                  <a:schemeClr val="bg1"/>
                </a:solidFill>
              </a:rPr>
              <a:t>Second Year Results 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7D12BC-5DA0-329E-3C20-CF685089DF83}"/>
              </a:ext>
            </a:extLst>
          </p:cNvPr>
          <p:cNvGraphicFramePr>
            <a:graphicFrameLocks/>
          </p:cNvGraphicFramePr>
          <p:nvPr/>
        </p:nvGraphicFramePr>
        <p:xfrm>
          <a:off x="2907059" y="1473238"/>
          <a:ext cx="6374493" cy="456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9DB95A-84AA-8391-3ABE-7239B263F51D}"/>
              </a:ext>
            </a:extLst>
          </p:cNvPr>
          <p:cNvSpPr txBox="1"/>
          <p:nvPr/>
        </p:nvSpPr>
        <p:spPr>
          <a:xfrm>
            <a:off x="3048000" y="6081204"/>
            <a:ext cx="15609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Risk Management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3C186-3F2C-7AAC-60B0-78550773101B}"/>
              </a:ext>
            </a:extLst>
          </p:cNvPr>
          <p:cNvSpPr txBox="1"/>
          <p:nvPr/>
        </p:nvSpPr>
        <p:spPr>
          <a:xfrm>
            <a:off x="4727358" y="6177378"/>
            <a:ext cx="12872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Strategy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4A6A8-FDC8-F751-73D6-CE46EB5923A7}"/>
              </a:ext>
            </a:extLst>
          </p:cNvPr>
          <p:cNvSpPr txBox="1"/>
          <p:nvPr/>
        </p:nvSpPr>
        <p:spPr>
          <a:xfrm>
            <a:off x="6014621" y="6177378"/>
            <a:ext cx="15609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/>
              <a:t>Governance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70D5C-F5A4-BCDD-BB80-5CE604FB258E}"/>
              </a:ext>
            </a:extLst>
          </p:cNvPr>
          <p:cNvSpPr txBox="1"/>
          <p:nvPr/>
        </p:nvSpPr>
        <p:spPr>
          <a:xfrm>
            <a:off x="7575611" y="6081203"/>
            <a:ext cx="15831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Metrics &amp; Targets</a:t>
            </a:r>
          </a:p>
        </p:txBody>
      </p:sp>
    </p:spTree>
    <p:extLst>
      <p:ext uri="{BB962C8B-B14F-4D97-AF65-F5344CB8AC3E}">
        <p14:creationId xmlns:p14="http://schemas.microsoft.com/office/powerpoint/2010/main" val="3012541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AE339A-4586-FB59-AA1B-0DBB458F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>
                <a:solidFill>
                  <a:schemeClr val="bg1"/>
                </a:solidFill>
              </a:rPr>
              <a:t>Second Year Results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2069B5-0658-7928-CA8B-ECD5666E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61" y="1597747"/>
            <a:ext cx="7249679" cy="470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4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D4D28-EAA1-C28C-AE33-9358B961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0"/>
            <a:ext cx="3101340" cy="620593"/>
          </a:xfrm>
        </p:spPr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Speakers </a:t>
            </a:r>
          </a:p>
        </p:txBody>
      </p:sp>
      <p:sp>
        <p:nvSpPr>
          <p:cNvPr id="9" name="Google Shape;301;p28">
            <a:extLst>
              <a:ext uri="{FF2B5EF4-FFF2-40B4-BE49-F238E27FC236}">
                <a16:creationId xmlns:a16="http://schemas.microsoft.com/office/drawing/2014/main" id="{55870F52-6841-46F7-623A-C745750BD881}"/>
              </a:ext>
            </a:extLst>
          </p:cNvPr>
          <p:cNvSpPr txBox="1"/>
          <p:nvPr/>
        </p:nvSpPr>
        <p:spPr>
          <a:xfrm>
            <a:off x="437290" y="2597521"/>
            <a:ext cx="3657012" cy="59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0" bIns="0" anchor="t" anchorCtr="0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ptos" panose="020B0004020202020204" pitchFamily="34" charset="0"/>
                <a:ea typeface="Open Sans"/>
                <a:cs typeface="Open Sans"/>
              </a:rPr>
              <a:t>Steven Rothstein</a:t>
            </a:r>
          </a:p>
          <a:p>
            <a:pPr algn="ctr"/>
            <a:r>
              <a:rPr lang="en-US" sz="1333">
                <a:latin typeface="Aptos" panose="020B0004020202020204" pitchFamily="34" charset="0"/>
                <a:ea typeface="Open Sans"/>
                <a:cs typeface="Open Sans"/>
              </a:rPr>
              <a:t>Managing Director, </a:t>
            </a:r>
            <a:endParaRPr lang="en-US" sz="1333"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333">
                <a:latin typeface="Aptos" panose="020B0004020202020204" pitchFamily="34" charset="0"/>
                <a:ea typeface="Open Sans"/>
                <a:cs typeface="Open Sans"/>
              </a:rPr>
              <a:t>Ceres Accelerator for Sustainable Capital Markets</a:t>
            </a:r>
            <a:endParaRPr lang="en-US" sz="1333"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oogle Shape;305;p28">
            <a:extLst>
              <a:ext uri="{FF2B5EF4-FFF2-40B4-BE49-F238E27FC236}">
                <a16:creationId xmlns:a16="http://schemas.microsoft.com/office/drawing/2014/main" id="{F557240D-88DC-D4A7-2051-0452530A77E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153" y="692813"/>
            <a:ext cx="1920810" cy="190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Google Shape;301;p28">
            <a:extLst>
              <a:ext uri="{FF2B5EF4-FFF2-40B4-BE49-F238E27FC236}">
                <a16:creationId xmlns:a16="http://schemas.microsoft.com/office/drawing/2014/main" id="{F9E89BE8-A349-FE9C-88DD-619F2889C77D}"/>
              </a:ext>
            </a:extLst>
          </p:cNvPr>
          <p:cNvSpPr txBox="1"/>
          <p:nvPr/>
        </p:nvSpPr>
        <p:spPr>
          <a:xfrm>
            <a:off x="4393395" y="2597080"/>
            <a:ext cx="3628434" cy="810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0" bIns="0" anchor="t" anchorCtr="0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ea typeface="+mn-lt"/>
                <a:cs typeface="+mn-lt"/>
              </a:rPr>
              <a:t>Jaclyn de </a:t>
            </a:r>
            <a:r>
              <a:rPr lang="en-US" sz="2000" b="1" err="1">
                <a:ea typeface="+mn-lt"/>
                <a:cs typeface="+mn-lt"/>
              </a:rPr>
              <a:t>Medicci</a:t>
            </a:r>
            <a:r>
              <a:rPr lang="en-US" sz="2000" b="1">
                <a:ea typeface="+mn-lt"/>
                <a:cs typeface="+mn-lt"/>
              </a:rPr>
              <a:t> Bruneau </a:t>
            </a:r>
            <a:endParaRPr lang="en-US" sz="2000">
              <a:ea typeface="+mn-lt"/>
              <a:cs typeface="+mn-lt"/>
            </a:endParaRPr>
          </a:p>
          <a:p>
            <a:pPr algn="ctr"/>
            <a:r>
              <a:rPr lang="en-US" sz="1300">
                <a:ea typeface="+mn-lt"/>
                <a:cs typeface="+mn-lt"/>
              </a:rPr>
              <a:t>Director of Insurance, </a:t>
            </a:r>
          </a:p>
          <a:p>
            <a:pPr algn="ctr"/>
            <a:r>
              <a:rPr lang="en-US" sz="1300">
                <a:ea typeface="+mn-lt"/>
                <a:cs typeface="+mn-lt"/>
              </a:rPr>
              <a:t>Ceres Accelerator for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 sz="1300">
                <a:ea typeface="+mn-lt"/>
                <a:cs typeface="+mn-lt"/>
              </a:rPr>
              <a:t> Sustainable Capital Markets</a:t>
            </a:r>
            <a:endParaRPr lang="en-US"/>
          </a:p>
          <a:p>
            <a:pPr algn="ctr"/>
            <a:endParaRPr lang="en-US" sz="1333">
              <a:highlight>
                <a:srgbClr val="FBFAF9"/>
              </a:highlight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500">
              <a:latin typeface="Aptos" panose="020B0004020202020204" pitchFamily="34" charset="0"/>
            </a:endParaRPr>
          </a:p>
        </p:txBody>
      </p:sp>
      <p:pic>
        <p:nvPicPr>
          <p:cNvPr id="2" name="Picture 1" descr="A person with short hair wearing a suit and red lipstick&#10;&#10;Description automatically generated">
            <a:extLst>
              <a:ext uri="{FF2B5EF4-FFF2-40B4-BE49-F238E27FC236}">
                <a16:creationId xmlns:a16="http://schemas.microsoft.com/office/drawing/2014/main" id="{A139F494-A2F5-1C1B-6336-02D1D084D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72" y="747687"/>
            <a:ext cx="1917052" cy="1894309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7A33E3B4-BF9C-FF15-4A2C-149C5AA341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7" t="4915" r="5555" b="29868"/>
          <a:stretch/>
        </p:blipFill>
        <p:spPr>
          <a:xfrm>
            <a:off x="948026" y="3762790"/>
            <a:ext cx="2029413" cy="2100408"/>
          </a:xfrm>
          <a:prstGeom prst="ellipse">
            <a:avLst/>
          </a:prstGeom>
        </p:spPr>
      </p:pic>
      <p:sp>
        <p:nvSpPr>
          <p:cNvPr id="5" name="Google Shape;301;p28">
            <a:extLst>
              <a:ext uri="{FF2B5EF4-FFF2-40B4-BE49-F238E27FC236}">
                <a16:creationId xmlns:a16="http://schemas.microsoft.com/office/drawing/2014/main" id="{6EE86CF1-9A42-8A34-295E-1AF5766A8A83}"/>
              </a:ext>
            </a:extLst>
          </p:cNvPr>
          <p:cNvSpPr txBox="1"/>
          <p:nvPr/>
        </p:nvSpPr>
        <p:spPr>
          <a:xfrm>
            <a:off x="945778" y="5857513"/>
            <a:ext cx="2288523" cy="38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0" bIns="0" anchor="t" anchorCtr="0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ptos"/>
                <a:ea typeface="Open Sans"/>
                <a:cs typeface="Open Sans"/>
              </a:rPr>
              <a:t>David F. Snyder</a:t>
            </a:r>
            <a:endParaRPr lang="en-US"/>
          </a:p>
          <a:p>
            <a:pPr algn="ctr"/>
            <a:r>
              <a:rPr lang="en-US" sz="1300">
                <a:latin typeface="Aptos"/>
                <a:ea typeface="Open Sans"/>
                <a:cs typeface="Open Sans"/>
              </a:rPr>
              <a:t>Vice President, APCIA</a:t>
            </a:r>
            <a:endParaRPr lang="en-US" sz="1300"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301;p28">
            <a:extLst>
              <a:ext uri="{FF2B5EF4-FFF2-40B4-BE49-F238E27FC236}">
                <a16:creationId xmlns:a16="http://schemas.microsoft.com/office/drawing/2014/main" id="{A488E37D-3E7B-4360-D5AA-40F2536B3E4F}"/>
              </a:ext>
            </a:extLst>
          </p:cNvPr>
          <p:cNvSpPr txBox="1"/>
          <p:nvPr/>
        </p:nvSpPr>
        <p:spPr>
          <a:xfrm>
            <a:off x="5065477" y="5857513"/>
            <a:ext cx="2288523" cy="38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0" bIns="0" anchor="t" anchorCtr="0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ptos"/>
                <a:ea typeface="Open Sans"/>
                <a:cs typeface="Open Sans"/>
              </a:rPr>
              <a:t>Megan Hart</a:t>
            </a:r>
          </a:p>
          <a:p>
            <a:pPr algn="ctr"/>
            <a:r>
              <a:rPr lang="en-US" sz="1300">
                <a:latin typeface="Aptos"/>
                <a:ea typeface="Open Sans"/>
                <a:cs typeface="Open Sans"/>
              </a:rPr>
              <a:t>Global Head of Analytics and Collaborations, Climate Risk Advisory,  AON </a:t>
            </a:r>
            <a:endParaRPr lang="en-US"/>
          </a:p>
        </p:txBody>
      </p:sp>
      <p:sp>
        <p:nvSpPr>
          <p:cNvPr id="6" name="Google Shape;301;p28">
            <a:extLst>
              <a:ext uri="{FF2B5EF4-FFF2-40B4-BE49-F238E27FC236}">
                <a16:creationId xmlns:a16="http://schemas.microsoft.com/office/drawing/2014/main" id="{3C5A33FD-48FC-8D3F-57E8-731F8482FA0E}"/>
              </a:ext>
            </a:extLst>
          </p:cNvPr>
          <p:cNvSpPr txBox="1"/>
          <p:nvPr/>
        </p:nvSpPr>
        <p:spPr>
          <a:xfrm>
            <a:off x="8300381" y="2665738"/>
            <a:ext cx="3409956" cy="38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0" bIns="0" anchor="t" anchorCtr="0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ea typeface="+mn-lt"/>
                <a:cs typeface="+mn-lt"/>
              </a:rPr>
              <a:t>Commissioner Mike Kreidler</a:t>
            </a:r>
            <a:r>
              <a:rPr lang="en-US" sz="1200">
                <a:ea typeface="+mn-lt"/>
                <a:cs typeface="+mn-lt"/>
              </a:rPr>
              <a:t> </a:t>
            </a:r>
            <a:endParaRPr lang="en-US" sz="1300">
              <a:ea typeface="+mn-lt"/>
              <a:cs typeface="+mn-lt"/>
            </a:endParaRPr>
          </a:p>
          <a:p>
            <a:pPr algn="ctr"/>
            <a:r>
              <a:rPr lang="en-US" sz="1300">
                <a:ea typeface="+mn-lt"/>
                <a:cs typeface="+mn-lt"/>
              </a:rPr>
              <a:t>Commissioner, Washington State Office of the Insurance Commissioner  </a:t>
            </a:r>
            <a:endParaRPr lang="en-US" sz="1300"/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438D8A2-AFFC-8D68-87C0-E83EA284C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196" y="3762042"/>
            <a:ext cx="2186257" cy="2099993"/>
          </a:xfrm>
          <a:prstGeom prst="ellipse">
            <a:avLst/>
          </a:prstGeom>
        </p:spPr>
      </p:pic>
      <p:pic>
        <p:nvPicPr>
          <p:cNvPr id="8" name="Picture 7" descr="A person in a suit smiling&#10;&#10;Description automatically generated">
            <a:extLst>
              <a:ext uri="{FF2B5EF4-FFF2-40B4-BE49-F238E27FC236}">
                <a16:creationId xmlns:a16="http://schemas.microsoft.com/office/drawing/2014/main" id="{16115559-4BBD-8651-ED06-F4E6FCC42C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6" t="7188" r="9132" b="30625"/>
          <a:stretch/>
        </p:blipFill>
        <p:spPr>
          <a:xfrm>
            <a:off x="9247386" y="745558"/>
            <a:ext cx="1951260" cy="1922667"/>
          </a:xfrm>
          <a:prstGeom prst="ellipse">
            <a:avLst/>
          </a:prstGeom>
        </p:spPr>
      </p:pic>
      <p:pic>
        <p:nvPicPr>
          <p:cNvPr id="13" name="Picture 12" descr="A person in a black dress&#10;&#10;Description automatically generated">
            <a:extLst>
              <a:ext uri="{FF2B5EF4-FFF2-40B4-BE49-F238E27FC236}">
                <a16:creationId xmlns:a16="http://schemas.microsoft.com/office/drawing/2014/main" id="{8BD69649-AF78-B745-FA26-696CBEC1BA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95" t="4421" r="1051" b="35315"/>
          <a:stretch/>
        </p:blipFill>
        <p:spPr>
          <a:xfrm>
            <a:off x="9199579" y="3762162"/>
            <a:ext cx="2054358" cy="2105967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2B8D38-1327-1704-A852-06351CE8D992}"/>
              </a:ext>
            </a:extLst>
          </p:cNvPr>
          <p:cNvSpPr txBox="1"/>
          <p:nvPr/>
        </p:nvSpPr>
        <p:spPr>
          <a:xfrm>
            <a:off x="8608310" y="5867826"/>
            <a:ext cx="3245555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Emily (Emmy) Swift </a:t>
            </a:r>
          </a:p>
          <a:p>
            <a:pPr algn="ctr"/>
            <a:r>
              <a:rPr lang="en-US" sz="1300"/>
              <a:t>Sustainable Business Framework Sr. Manager, AmFam Group 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69411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367305-F040-114F-43F1-9F48E7A2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Dashboard</a:t>
            </a:r>
          </a:p>
        </p:txBody>
      </p:sp>
      <p:pic>
        <p:nvPicPr>
          <p:cNvPr id="4" name="Google Shape;264;p41">
            <a:extLst>
              <a:ext uri="{FF2B5EF4-FFF2-40B4-BE49-F238E27FC236}">
                <a16:creationId xmlns:a16="http://schemas.microsoft.com/office/drawing/2014/main" id="{8A755C9F-BD0E-79B5-7086-1CBD92C16EA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15900" y="2730595"/>
            <a:ext cx="6381959" cy="37008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Picture 6" descr="Climate Risk Solutions - Manifest Climate">
            <a:extLst>
              <a:ext uri="{FF2B5EF4-FFF2-40B4-BE49-F238E27FC236}">
                <a16:creationId xmlns:a16="http://schemas.microsoft.com/office/drawing/2014/main" id="{F9124D41-ADC5-4453-4BFD-1A6D32542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605" b="-2564"/>
          <a:stretch/>
        </p:blipFill>
        <p:spPr>
          <a:xfrm>
            <a:off x="11202113" y="6137563"/>
            <a:ext cx="594653" cy="589488"/>
          </a:xfrm>
          <a:prstGeom prst="rect">
            <a:avLst/>
          </a:prstGeom>
        </p:spPr>
      </p:pic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646F1455-975B-8105-6279-BCBABBB43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91268"/>
            <a:ext cx="7461250" cy="402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6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B9B65F-5C51-406E-B6A3-BA3FECBA9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2000"/>
          </a:blip>
          <a:srcRect/>
          <a:stretch/>
        </p:blipFill>
        <p:spPr>
          <a:xfrm>
            <a:off x="2" y="0"/>
            <a:ext cx="12191999" cy="6864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65A5B-1926-87AF-5D7C-3B89C13B40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12192000" cy="841375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 the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16C802-B267-587F-9A8E-604D348E55D4}"/>
              </a:ext>
            </a:extLst>
          </p:cNvPr>
          <p:cNvSpPr txBox="1">
            <a:spLocks/>
          </p:cNvSpPr>
          <p:nvPr/>
        </p:nvSpPr>
        <p:spPr>
          <a:xfrm>
            <a:off x="1696897" y="2389069"/>
            <a:ext cx="9097227" cy="36412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>
              <a:lnSpc>
                <a:spcPct val="113999"/>
              </a:lnSpc>
            </a:pPr>
            <a:r>
              <a:rPr lang="en-US" sz="2300" b="1">
                <a:solidFill>
                  <a:schemeClr val="bg1"/>
                </a:solidFill>
              </a:rPr>
              <a:t>Join leading investors and companies to call on policymakers to protect the freedom to invest responsibly.</a:t>
            </a:r>
          </a:p>
          <a:p>
            <a:pPr algn="l">
              <a:lnSpc>
                <a:spcPct val="113999"/>
              </a:lnSpc>
            </a:pPr>
            <a:endParaRPr lang="en-US" sz="2300" b="1">
              <a:solidFill>
                <a:schemeClr val="bg1"/>
              </a:solidFill>
            </a:endParaRPr>
          </a:p>
          <a:p>
            <a:pPr algn="l">
              <a:lnSpc>
                <a:spcPct val="113999"/>
              </a:lnSpc>
            </a:pPr>
            <a:r>
              <a:rPr lang="en-US" sz="23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Reaffirm your commitment to factoring all </a:t>
            </a:r>
          </a:p>
          <a:p>
            <a:pPr algn="l">
              <a:lnSpc>
                <a:spcPct val="113999"/>
              </a:lnSpc>
            </a:pPr>
            <a:r>
              <a:rPr lang="en-US" sz="23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material financial risks into decision-making. </a:t>
            </a:r>
            <a:endParaRPr lang="en-US">
              <a:solidFill>
                <a:schemeClr val="bg1"/>
              </a:solidFill>
            </a:endParaRPr>
          </a:p>
          <a:p>
            <a:pPr algn="l">
              <a:lnSpc>
                <a:spcPct val="113999"/>
              </a:lnSpc>
            </a:pPr>
            <a:endParaRPr lang="en-US" sz="23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ct val="113999"/>
              </a:lnSpc>
            </a:pPr>
            <a:r>
              <a:rPr lang="en-US" sz="23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Sign the Freedom to Invest statement</a:t>
            </a:r>
            <a:endParaRPr lang="en-US">
              <a:solidFill>
                <a:schemeClr val="bg1"/>
              </a:solidFill>
            </a:endParaRPr>
          </a:p>
          <a:p>
            <a:pPr algn="l">
              <a:lnSpc>
                <a:spcPct val="113999"/>
              </a:lnSpc>
            </a:pPr>
            <a:r>
              <a:rPr lang="en-US" sz="23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at: </a:t>
            </a:r>
            <a:r>
              <a:rPr lang="en-US" sz="2300" u="sng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freedomtoinvest.org</a:t>
            </a:r>
            <a:r>
              <a:rPr lang="en-US" sz="23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or scan QR code to learn more.</a:t>
            </a:r>
          </a:p>
        </p:txBody>
      </p:sp>
      <p:pic>
        <p:nvPicPr>
          <p:cNvPr id="21" name="Picture 20" descr="Qr code&#10;&#10;Description automatically generated">
            <a:extLst>
              <a:ext uri="{FF2B5EF4-FFF2-40B4-BE49-F238E27FC236}">
                <a16:creationId xmlns:a16="http://schemas.microsoft.com/office/drawing/2014/main" id="{9692E444-821D-1421-09F6-2FE50150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426" y="3140082"/>
            <a:ext cx="1790700" cy="1790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DF13C2-4D20-5642-454B-4363B947B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560" y="1373923"/>
            <a:ext cx="8798203" cy="7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02C5C-B37C-FF52-B486-F99C206ABF53}"/>
              </a:ext>
            </a:extLst>
          </p:cNvPr>
          <p:cNvSpPr/>
          <p:nvPr/>
        </p:nvSpPr>
        <p:spPr>
          <a:xfrm>
            <a:off x="3379304" y="0"/>
            <a:ext cx="8854108" cy="68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1DF2DE-A0B8-5445-A247-844309353ED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lIns="76200" tIns="38100" rIns="76200" bIns="38100" anchor="t">
            <a:no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/>
              <a:t>Ceres is a nonprofit advocacy organization working to accelerate the transition to a cleaner, more just, and sustainable world.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Ceres works with the world’s </a:t>
            </a:r>
            <a:r>
              <a:rPr lang="en-US" b="1"/>
              <a:t>most influential investors and companies</a:t>
            </a:r>
            <a:r>
              <a:rPr lang="en-US"/>
              <a:t> with the greatest impact on our economy to tackle our global sustainability challenges: </a:t>
            </a:r>
            <a:r>
              <a:rPr lang="en-US" b="1"/>
              <a:t>climate change, water scarcity and pollution, and nature and biodiversity loss.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United under a shared vision, our powerful networks of investors and companies are proving sustainability is the bottom line—changing markets and sectors from the inside out. For more information, visit  </a:t>
            </a:r>
            <a:r>
              <a:rPr lang="en-US">
                <a:solidFill>
                  <a:srgbClr val="006BCD"/>
                </a:solidFill>
              </a:rPr>
              <a:t>ceres.org</a:t>
            </a:r>
            <a:r>
              <a:rPr lang="en-US"/>
              <a:t>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FA84CE-EEF5-EA5B-C8E0-0D6F9E69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About Ceres</a:t>
            </a:r>
          </a:p>
        </p:txBody>
      </p:sp>
    </p:spTree>
    <p:extLst>
      <p:ext uri="{BB962C8B-B14F-4D97-AF65-F5344CB8AC3E}">
        <p14:creationId xmlns:p14="http://schemas.microsoft.com/office/powerpoint/2010/main" val="201320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06AB1E-16EC-BD73-735C-7499CE57C9CF}"/>
              </a:ext>
            </a:extLst>
          </p:cNvPr>
          <p:cNvSpPr/>
          <p:nvPr/>
        </p:nvSpPr>
        <p:spPr>
          <a:xfrm>
            <a:off x="3379304" y="0"/>
            <a:ext cx="8854108" cy="68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39F4BC-2329-7200-3076-54BF37E0B20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/>
              <a:t>Our powerful networks of investors and companies drive change </a:t>
            </a:r>
            <a:r>
              <a:rPr lang="en-US"/>
              <a:t>while also advocating for innovative policies and regulations that build a cleaner, more just, and more sustainable economy.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Together, we spur innovation, change systems, and strengthen policies and regulations to drive bold economic transformations that will help protect people and the planet. </a:t>
            </a:r>
          </a:p>
          <a:p>
            <a:pPr marL="0" indent="0">
              <a:buNone/>
            </a:pPr>
            <a:endParaRPr lang="en-US" b="1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8D4D28-EAA1-C28C-AE33-9358B9617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Ceres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CBDA9-6413-4332-3F7C-73103423257D}"/>
              </a:ext>
            </a:extLst>
          </p:cNvPr>
          <p:cNvPicPr>
            <a:picLocks/>
          </p:cNvPicPr>
          <p:nvPr/>
        </p:nvPicPr>
        <p:blipFill>
          <a:blip r:embed="rId4"/>
          <a:srcRect l="16662" r="16662"/>
          <a:stretch/>
        </p:blipFill>
        <p:spPr>
          <a:xfrm>
            <a:off x="3723675" y="3429000"/>
            <a:ext cx="2286331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272D6-2604-3F30-9090-8FEEC34BACEE}"/>
              </a:ext>
            </a:extLst>
          </p:cNvPr>
          <p:cNvSpPr txBox="1"/>
          <p:nvPr/>
        </p:nvSpPr>
        <p:spPr>
          <a:xfrm>
            <a:off x="3637678" y="5877452"/>
            <a:ext cx="2458323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67" b="1"/>
              <a:t>Ceres Investor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3815B5-10C8-4450-3DC6-FE207B8096B8}"/>
              </a:ext>
            </a:extLst>
          </p:cNvPr>
          <p:cNvSpPr txBox="1"/>
          <p:nvPr/>
        </p:nvSpPr>
        <p:spPr>
          <a:xfrm>
            <a:off x="6343736" y="5876758"/>
            <a:ext cx="2647103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67" b="1"/>
              <a:t>Ceres Company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6ADBD-CD01-3D71-EDB9-9DD271B045F4}"/>
              </a:ext>
            </a:extLst>
          </p:cNvPr>
          <p:cNvSpPr txBox="1"/>
          <p:nvPr/>
        </p:nvSpPr>
        <p:spPr>
          <a:xfrm>
            <a:off x="9238572" y="5876064"/>
            <a:ext cx="2286331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67" b="1"/>
              <a:t>Ceres Policy Network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155DFC-D40F-8664-4335-29113049F5BB}"/>
              </a:ext>
            </a:extLst>
          </p:cNvPr>
          <p:cNvPicPr>
            <a:picLocks/>
          </p:cNvPicPr>
          <p:nvPr/>
        </p:nvPicPr>
        <p:blipFill>
          <a:blip r:embed="rId5"/>
          <a:srcRect l="595" r="595"/>
          <a:stretch/>
        </p:blipFill>
        <p:spPr>
          <a:xfrm>
            <a:off x="6524122" y="3429000"/>
            <a:ext cx="2286331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DBFEA-ABE2-F581-CB39-AA6DDCF4F5D4}"/>
              </a:ext>
            </a:extLst>
          </p:cNvPr>
          <p:cNvPicPr>
            <a:picLocks/>
          </p:cNvPicPr>
          <p:nvPr/>
        </p:nvPicPr>
        <p:blipFill>
          <a:blip r:embed="rId6"/>
          <a:srcRect t="16754" b="16754"/>
          <a:stretch/>
        </p:blipFill>
        <p:spPr>
          <a:xfrm>
            <a:off x="9238572" y="3429000"/>
            <a:ext cx="228633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1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0C3D81-73E5-29EF-158A-C9F87211A1E1}"/>
              </a:ext>
            </a:extLst>
          </p:cNvPr>
          <p:cNvSpPr/>
          <p:nvPr/>
        </p:nvSpPr>
        <p:spPr>
          <a:xfrm>
            <a:off x="3379304" y="0"/>
            <a:ext cx="8854108" cy="68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D9ED-03D8-07D8-5728-D83AC268431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>
            <a:defPPr>
              <a:defRPr lang="en-US"/>
            </a:defPPr>
            <a:lvl1pPr marL="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3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27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5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1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80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44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08" algn="l" defTabSz="91432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/>
              <a:t>The Ceres Accelerator for Sustainable Capital Markets </a:t>
            </a:r>
            <a:r>
              <a:rPr lang="en-US"/>
              <a:t>aims to transform the practices and policies that govern capital markets by engaging federal and state regulators, financial institutions, investors, and corporate boards to act on climate change as a systemic financial risk. We educate and engage regulators, financial institutions, investors, and corporate boards to act on climate change as a systemic financial risk.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Launched in the fall of 2019, this center builds on the organization’s three decades of leadership in making and strengthening the business case for integrating sustainability into capital markets.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06EF5-0C52-9A7A-89E3-2BB84BB3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908" y="702462"/>
            <a:ext cx="2615428" cy="3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9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0C3D81-73E5-29EF-158A-C9F87211A1E1}"/>
              </a:ext>
            </a:extLst>
          </p:cNvPr>
          <p:cNvSpPr/>
          <p:nvPr/>
        </p:nvSpPr>
        <p:spPr>
          <a:xfrm>
            <a:off x="3379304" y="0"/>
            <a:ext cx="8854108" cy="689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14BEA-9F71-6000-665A-7D3C98A4CCD5}"/>
              </a:ext>
            </a:extLst>
          </p:cNvPr>
          <p:cNvSpPr txBox="1"/>
          <p:nvPr/>
        </p:nvSpPr>
        <p:spPr>
          <a:xfrm>
            <a:off x="237660" y="1008112"/>
            <a:ext cx="3272137" cy="48414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4000" b="1">
                <a:solidFill>
                  <a:srgbClr val="FFFFFF"/>
                </a:solidFill>
                <a:ea typeface="+mn-lt"/>
                <a:cs typeface="+mn-lt"/>
              </a:rPr>
              <a:t>There is a growing international wave to consistent climate disclosure</a:t>
            </a:r>
            <a:endParaRPr lang="en-US" sz="4000" b="1">
              <a:ea typeface="+mn-lt"/>
              <a:cs typeface="+mn-lt"/>
            </a:endParaRPr>
          </a:p>
          <a:p>
            <a:pPr algn="l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C466CB-4735-BF70-C9E7-8A76C7D1C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2687" y="308294"/>
            <a:ext cx="1888071" cy="1898509"/>
          </a:xfrm>
          <a:prstGeom prst="rect">
            <a:avLst/>
          </a:prstGeom>
        </p:spPr>
      </p:pic>
      <p:pic>
        <p:nvPicPr>
          <p:cNvPr id="11" name="Picture 10" descr="A logo with text and dots&#10;&#10;Description automatically generated">
            <a:extLst>
              <a:ext uri="{FF2B5EF4-FFF2-40B4-BE49-F238E27FC236}">
                <a16:creationId xmlns:a16="http://schemas.microsoft.com/office/drawing/2014/main" id="{1387AF63-E302-1642-B360-DF335DADA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8" b="1739"/>
          <a:stretch/>
        </p:blipFill>
        <p:spPr>
          <a:xfrm>
            <a:off x="4218712" y="2719881"/>
            <a:ext cx="1872635" cy="1695896"/>
          </a:xfrm>
          <a:prstGeom prst="rect">
            <a:avLst/>
          </a:prstGeom>
        </p:spPr>
      </p:pic>
      <p:pic>
        <p:nvPicPr>
          <p:cNvPr id="13" name="Picture 12" descr="A bear and flag of california&#10;&#10;Description automatically generated">
            <a:extLst>
              <a:ext uri="{FF2B5EF4-FFF2-40B4-BE49-F238E27FC236}">
                <a16:creationId xmlns:a16="http://schemas.microsoft.com/office/drawing/2014/main" id="{664EEF50-BCEB-3481-467C-0A48F2E38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259" y="366760"/>
            <a:ext cx="1887756" cy="213626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6BD236D-736C-38AF-FD62-8C996DCC3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008" y="2995842"/>
            <a:ext cx="4505363" cy="854769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6C600F1D-418B-347A-2754-121794B990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6"/>
          <a:stretch/>
        </p:blipFill>
        <p:spPr>
          <a:xfrm>
            <a:off x="5322851" y="4822672"/>
            <a:ext cx="2509087" cy="1410653"/>
          </a:xfrm>
          <a:prstGeom prst="rect">
            <a:avLst/>
          </a:prstGeom>
        </p:spPr>
      </p:pic>
      <p:pic>
        <p:nvPicPr>
          <p:cNvPr id="19" name="Picture 18" descr="A blue circle with yellow stars and a circle with white text&#10;&#10;Description automatically generated">
            <a:extLst>
              <a:ext uri="{FF2B5EF4-FFF2-40B4-BE49-F238E27FC236}">
                <a16:creationId xmlns:a16="http://schemas.microsoft.com/office/drawing/2014/main" id="{EBB23218-A2CF-6821-B2BB-7B414000F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845" y="4540150"/>
            <a:ext cx="1879536" cy="18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8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E0EA1F-B5E3-8ADA-E7E3-AD9F6A0AEE7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76200" tIns="38100" rIns="76200" bIns="38100" rtlCol="0" anchor="t">
            <a:normAutofit/>
          </a:bodyPr>
          <a:lstStyle/>
          <a:p>
            <a:pPr marL="228062" indent="-228062"/>
            <a:r>
              <a:rPr lang="en-US" sz="3000"/>
              <a:t>Insurance regulators and industry have been working on climate disclosure guidelines for over a decade </a:t>
            </a:r>
            <a:endParaRPr lang="en-US"/>
          </a:p>
          <a:p>
            <a:pPr marL="228062" indent="-228062"/>
            <a:r>
              <a:rPr lang="en-US" sz="3000"/>
              <a:t>In April 2022, NAIC endorsed TCFD as international standard for climate disclosure </a:t>
            </a:r>
          </a:p>
          <a:p>
            <a:pPr marL="228062" indent="-228062"/>
            <a:r>
              <a:rPr lang="en-US" sz="3000"/>
              <a:t>For insurers representing 80% of the industry in several states (almost 500 insurers)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82EE68-6AB0-714A-D780-3DF77E82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/>
              <a:t>Importance of Climate Disclosure for Insurers 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574D696C-83B6-F1D9-A024-D5CC4CF0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537797"/>
            <a:ext cx="38100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82EE68-6AB0-714A-D780-3DF77E821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0"/>
            <a:ext cx="10987638" cy="634970"/>
          </a:xfrm>
        </p:spPr>
        <p:txBody>
          <a:bodyPr/>
          <a:lstStyle/>
          <a:p>
            <a:r>
              <a:rPr lang="en-US" sz="2500" b="1"/>
              <a:t>Core Elements of Recommended Climate-Related Financial Disclosures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38E11E-86F9-52CF-172E-D11144BBB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1"/>
          <a:stretch/>
        </p:blipFill>
        <p:spPr>
          <a:xfrm>
            <a:off x="1610787" y="1302682"/>
            <a:ext cx="8430498" cy="50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E5BE8-B022-55C9-A856-A0F87623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TCFD Report </a:t>
            </a:r>
          </a:p>
        </p:txBody>
      </p:sp>
      <p:pic>
        <p:nvPicPr>
          <p:cNvPr id="5" name="Picture 4" descr="A collage of images of a tornado and a road&#10;&#10;Description automatically generated">
            <a:extLst>
              <a:ext uri="{FF2B5EF4-FFF2-40B4-BE49-F238E27FC236}">
                <a16:creationId xmlns:a16="http://schemas.microsoft.com/office/drawing/2014/main" id="{D182CB8E-0C61-EFEF-DE66-7400FADC4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529" y="184774"/>
            <a:ext cx="5126664" cy="65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8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9e15a3-223f-4584-afb1-1dbe0b3878fa" xsi:nil="true"/>
    <lcf76f155ced4ddcb4097134ff3c332f xmlns="55eb7663-75cc-4f64-9609-52561375e7a6">
      <Terms xmlns="http://schemas.microsoft.com/office/infopath/2007/PartnerControls"/>
    </lcf76f155ced4ddcb4097134ff3c332f>
    <SharedWithUsers xmlns="734dc620-9a3c-4363-b6b2-552d0a5c0ad8">
      <UserInfo>
        <DisplayName>Steven Rothstein</DisplayName>
        <AccountId>20</AccountId>
        <AccountType/>
      </UserInfo>
      <UserInfo>
        <DisplayName>Maya Aglialoro</DisplayName>
        <AccountId>2244</AccountId>
        <AccountType/>
      </UserInfo>
      <UserInfo>
        <DisplayName>Jaclyn de Medicci Bruneau</DisplayName>
        <AccountId>3469</AccountId>
        <AccountType/>
      </UserInfo>
    </SharedWithUsers>
    <DocumentSetDescription xmlns="http://schemas.microsoft.com/sharepoint/v3" xsi:nil="true"/>
    <_EndDate xmlns="http://schemas.microsoft.com/sharepoint/v3/fields">2024-07-10T15:16:23+00:00</_EndDate>
    <StartDate xmlns="http://schemas.microsoft.com/sharepoint/v3">2024-07-10T15:16:23+00:00</StartDate>
    <Location xmlns="http://schemas.microsoft.com/sharepoint/v3/fields" xsi:nil="true"/>
    <Meeting_x0020_Type xmlns="734dc620-9a3c-4363-b6b2-552d0a5c0a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674D47D81254AAE898D727025BAAD" ma:contentTypeVersion="22" ma:contentTypeDescription="Create a new document." ma:contentTypeScope="" ma:versionID="c00f43f87363001efbc40a87275c0a37">
  <xsd:schema xmlns:xsd="http://www.w3.org/2001/XMLSchema" xmlns:xs="http://www.w3.org/2001/XMLSchema" xmlns:p="http://schemas.microsoft.com/office/2006/metadata/properties" xmlns:ns1="http://schemas.microsoft.com/sharepoint/v3" xmlns:ns2="734dc620-9a3c-4363-b6b2-552d0a5c0ad8" xmlns:ns3="http://schemas.microsoft.com/sharepoint/v3/fields" xmlns:ns4="55eb7663-75cc-4f64-9609-52561375e7a6" xmlns:ns5="3c9e15a3-223f-4584-afb1-1dbe0b3878fa" targetNamespace="http://schemas.microsoft.com/office/2006/metadata/properties" ma:root="true" ma:fieldsID="1844de7207940b2ae2015fd741702f95" ns1:_="" ns2:_="" ns3:_="" ns4:_="" ns5:_="">
    <xsd:import namespace="http://schemas.microsoft.com/sharepoint/v3"/>
    <xsd:import namespace="734dc620-9a3c-4363-b6b2-552d0a5c0ad8"/>
    <xsd:import namespace="http://schemas.microsoft.com/sharepoint/v3/fields"/>
    <xsd:import namespace="55eb7663-75cc-4f64-9609-52561375e7a6"/>
    <xsd:import namespace="3c9e15a3-223f-4584-afb1-1dbe0b3878fa"/>
    <xsd:element name="properties">
      <xsd:complexType>
        <xsd:sequence>
          <xsd:element name="documentManagement">
            <xsd:complexType>
              <xsd:all>
                <xsd:element ref="ns2:Meeting_x0020_Type" minOccurs="0"/>
                <xsd:element ref="ns1:StartDate" minOccurs="0"/>
                <xsd:element ref="ns3:_EndDate" minOccurs="0"/>
                <xsd:element ref="ns3:Location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2:SharedWithUsers" minOccurs="0"/>
                <xsd:element ref="ns2:SharedWithDetail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  <xsd:element ref="ns4:MediaServiceLocation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  <xsd:element ref="ns1:DocumentSet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tartDate" ma:index="9" nillable="true" ma:displayName="Start Date" ma:default="[today]" ma:format="DateOnly" ma:indexed="true" ma:internalName="StartDate">
      <xsd:simpleType>
        <xsd:restriction base="dms:DateTime"/>
      </xsd:simpleType>
    </xsd:element>
    <xsd:element name="DocumentSetDescription" ma:index="30" nillable="true" ma:displayName="Description" ma:description="A description of the Document 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dc620-9a3c-4363-b6b2-552d0a5c0ad8" elementFormDefault="qualified">
    <xsd:import namespace="http://schemas.microsoft.com/office/2006/documentManagement/types"/>
    <xsd:import namespace="http://schemas.microsoft.com/office/infopath/2007/PartnerControls"/>
    <xsd:element name="Meeting_x0020_Type" ma:index="8" nillable="true" ma:displayName="Meeting Type" ma:format="Dropdown" ma:internalName="Meeting_x0020_Type" ma:readOnly="false">
      <xsd:simpleType>
        <xsd:union memberTypes="dms:Text">
          <xsd:simpleType>
            <xsd:restriction base="dms:Choice">
              <xsd:enumeration value="Commissioners' Conference"/>
              <xsd:enumeration value="Fall National"/>
              <xsd:enumeration value="Insurance Summit"/>
              <xsd:enumeration value="Leadership Forum"/>
              <xsd:enumeration value="Mid-Year ExCo and RT"/>
              <xsd:enumeration value="Spring National"/>
              <xsd:enumeration value="Summer National"/>
              <xsd:enumeration value="IAO Leadership Brief"/>
            </xsd:restriction>
          </xsd:simpleType>
        </xsd:union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10" nillable="true" ma:displayName="End Date" ma:default="[today]" ma:format="DateOnly" ma:internalName="_EndDate">
      <xsd:simpleType>
        <xsd:restriction base="dms:DateTime"/>
      </xsd:simpleType>
    </xsd:element>
    <xsd:element name="Location" ma:index="11" nillable="true" ma:displayName="Location" ma:internalName="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b7663-75cc-4f64-9609-52561375e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28e0220-fee2-4e32-9192-0559fdf47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e15a3-223f-4584-afb1-1dbe0b3878fa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b1fe78a2-4e71-403c-bd98-a83249bb9193}" ma:internalName="TaxCatchAll" ma:showField="CatchAllData" ma:web="734dc620-9a3c-4363-b6b2-552d0a5c0a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489665-9C1D-4858-8675-3D7A43A624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35873D-B6F3-4004-BB97-6F73A08C9CF2}">
  <ds:schemaRefs>
    <ds:schemaRef ds:uri="22c77547-ccd9-40af-a024-b9caa86af575"/>
    <ds:schemaRef ds:uri="8b370666-a8fc-4d43-b550-a994fce896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1F1F5E-87A3-447E-B590-F9782125DE1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824</Words>
  <Application>Microsoft Office PowerPoint</Application>
  <PresentationFormat>Widescreen</PresentationFormat>
  <Paragraphs>113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DM Sans</vt:lpstr>
      <vt:lpstr>DM Sans Medium</vt:lpstr>
      <vt:lpstr>Open Sans</vt:lpstr>
      <vt:lpstr>office theme</vt:lpstr>
      <vt:lpstr> </vt:lpstr>
      <vt:lpstr>Speakers </vt:lpstr>
      <vt:lpstr>About Ceres</vt:lpstr>
      <vt:lpstr>Ceres Networks</vt:lpstr>
      <vt:lpstr>PowerPoint Presentation</vt:lpstr>
      <vt:lpstr>PowerPoint Presentation</vt:lpstr>
      <vt:lpstr>Importance of Climate Disclosure for Insurers </vt:lpstr>
      <vt:lpstr>Core Elements of Recommended Climate-Related Financial Disclosures</vt:lpstr>
      <vt:lpstr>First TCFD Report </vt:lpstr>
      <vt:lpstr>How Many of the TCFD recommendations did the responses follow?</vt:lpstr>
      <vt:lpstr>PowerPoint Presentation</vt:lpstr>
      <vt:lpstr>New Report </vt:lpstr>
      <vt:lpstr>PowerPoint Presentation</vt:lpstr>
      <vt:lpstr>Key Findings</vt:lpstr>
      <vt:lpstr>Second Year Results </vt:lpstr>
      <vt:lpstr>Insights and Analysis</vt:lpstr>
      <vt:lpstr>Second Year Results </vt:lpstr>
      <vt:lpstr>Second Year Results </vt:lpstr>
      <vt:lpstr>Second Year Results </vt:lpstr>
      <vt:lpstr>The Dashboard</vt:lpstr>
      <vt:lpstr>Protect the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Crews, Libby</cp:lastModifiedBy>
  <cp:revision>8</cp:revision>
  <dcterms:created xsi:type="dcterms:W3CDTF">2024-03-27T13:53:10Z</dcterms:created>
  <dcterms:modified xsi:type="dcterms:W3CDTF">2024-07-10T15:16:06Z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0x0101007536D0046017184A9C0B33FE0B795D9B</vt:lpwstr>
  </property>
  <property fmtid="{D5CDD505-2E9C-101B-9397-08002B2CF9AE}" pid="3" name="MediaServiceImageTags">
    <vt:lpwstr/>
  </property>
</Properties>
</file>