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4"/>
    <p:sldMasterId id="2147483660" r:id="rId5"/>
  </p:sldMasterIdLst>
  <p:notesMasterIdLst>
    <p:notesMasterId r:id="rId19"/>
  </p:notesMasterIdLst>
  <p:sldIdLst>
    <p:sldId id="261" r:id="rId6"/>
    <p:sldId id="1726" r:id="rId7"/>
    <p:sldId id="1727" r:id="rId8"/>
    <p:sldId id="1729" r:id="rId9"/>
    <p:sldId id="312" r:id="rId10"/>
    <p:sldId id="1723" r:id="rId11"/>
    <p:sldId id="1703" r:id="rId12"/>
    <p:sldId id="1706" r:id="rId13"/>
    <p:sldId id="1707" r:id="rId14"/>
    <p:sldId id="1721" r:id="rId15"/>
    <p:sldId id="1722" r:id="rId16"/>
    <p:sldId id="1720" r:id="rId17"/>
    <p:sldId id="264" r:id="rId18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0"/>
      <p:bold r:id="rId21"/>
      <p:italic r:id="rId22"/>
      <p:boldItalic r:id="rId23"/>
    </p:embeddedFont>
    <p:embeddedFont>
      <p:font typeface="Montserrat Medium" panose="00000600000000000000" pitchFamily="2" charset="0"/>
      <p:regular r:id="rId24"/>
      <p:italic r:id="rId25"/>
    </p:embeddedFont>
    <p:embeddedFont>
      <p:font typeface="Montserrat SemiBold" panose="00000700000000000000" pitchFamily="2" charset="0"/>
      <p:bold r:id="rId26"/>
      <p:boldItalic r:id="rId27"/>
    </p:embeddedFont>
    <p:embeddedFont>
      <p:font typeface="Source Sans Pro" panose="020B050303040302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8BFF40-99A8-C535-49E2-FCE403797E23}" name="David Mendes" initials="DM" userId="S::mendes@actuary.org::24caa6c5-6a3b-4f58-a25a-7b962e3b04d1" providerId="AD"/>
  <p188:author id="{D4A95B48-EDEC-A36F-9414-25DD5AC9AC40}" name="Amanda Barry-Moilanen" initials="AB" userId="S::barrymoilanen@actuary.org::4d45da06-4969-41d2-953e-e4c2445d8357" providerId="AD"/>
  <p188:author id="{F7718E59-D9B6-C03C-D940-1433430F870E}" name="Kathryn Dzurec" initials="KD" userId="Kathryn Dzurec" providerId="None"/>
  <p188:author id="{8737A486-9D6E-C374-CC67-EB663955028E}" name="David Nolan" initials="DN" userId="David Nolan" providerId="None"/>
  <p188:author id="{F391E7B3-982C-A99D-1A60-12888E857C4A}" name="Smith, Stephen" initials="SS" userId="S::ssmith3@nb.com::9dabdd4b-87c1-42a0-82ce-594f0b7b8f4b" providerId="AD"/>
  <p188:author id="{61E8D5C9-5A45-F7F5-F776-647929CF1B60}" name="Parks, Davis" initials="PD" userId="S::dparks@nb.com::27937608-958e-46da-ab5d-989a5be7a856" providerId="AD"/>
  <p188:author id="{3B1AA2DD-4D94-292A-41BB-9DE60D236891}" name="Lankowski, Linda" initials="LML" userId="Lankowski, Linda" providerId="None"/>
  <p188:author id="{247526E1-720D-66A0-22E8-5B19FE4E8E49}" name="Li, Anji" initials="AL" userId="S::ali3@nb.com::96543bac-5d76-4395-a645-2e3408948adf" providerId="AD"/>
  <p188:author id="{A75D01E9-4EA1-19C6-F284-FC99024E4677}" name="Preeti Vasishtha" initials="PV" userId="Preeti Vasishth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516C"/>
    <a:srgbClr val="E0E0E0"/>
    <a:srgbClr val="C9DFEC"/>
    <a:srgbClr val="000000"/>
    <a:srgbClr val="C7E7C8"/>
    <a:srgbClr val="C0FBD9"/>
    <a:srgbClr val="FFFFFF"/>
    <a:srgbClr val="F2F2F2"/>
    <a:srgbClr val="41596B"/>
    <a:srgbClr val="C06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7CF04F-B4AC-4E93-9930-549F4875F82C}" v="2" dt="2026-08-20T11:58:47.378"/>
    <p1510:client id="{B3D2B379-D3E5-45A6-B4CD-6673829AD35E}" v="5" dt="2026-08-19T20:22:18.675"/>
  </p1510:revLst>
</p1510:revInfo>
</file>

<file path=ppt/tableStyles.xml><?xml version="1.0" encoding="utf-8"?>
<a:tblStyleLst xmlns:a="http://schemas.openxmlformats.org/drawingml/2006/main" def="{CB8F55BA-1D26-4A3C-8808-3F048720A6A3}">
  <a:tblStyle styleId="{CB8F55BA-1D26-4A3C-8808-3F048720A6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BF1B525-2FAF-47DF-B33A-905AB876B22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5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EDC4A259-E8D0-8560-228F-0B001F35B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>
            <a:extLst>
              <a:ext uri="{FF2B5EF4-FFF2-40B4-BE49-F238E27FC236}">
                <a16:creationId xmlns:a16="http://schemas.microsoft.com/office/drawing/2014/main" id="{804DDB34-C005-2EF7-6A3B-118824D245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>
            <a:extLst>
              <a:ext uri="{FF2B5EF4-FFF2-40B4-BE49-F238E27FC236}">
                <a16:creationId xmlns:a16="http://schemas.microsoft.com/office/drawing/2014/main" id="{57FA024F-AE99-FDB9-3D55-4B14AE4350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spcFirstLastPara="1" wrap="square" lIns="92815" tIns="92815" rIns="92815" bIns="92815" anchor="t" anchorCtr="0">
            <a:noAutofit/>
          </a:bodyPr>
          <a:lstStyle/>
          <a:p>
            <a:pPr marL="0" indent="0" defTabSz="928299">
              <a:buNone/>
              <a:defRPr/>
            </a:pPr>
            <a:endParaRPr lang="en-US"/>
          </a:p>
          <a:p>
            <a:pPr marL="0" indent="0" defTabSz="928299">
              <a:buNone/>
              <a:defRPr/>
            </a:pPr>
            <a:endParaRPr lang="en-US"/>
          </a:p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3333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2E8CA1DA-DBAE-ED77-4DFD-3E583E83D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>
            <a:extLst>
              <a:ext uri="{FF2B5EF4-FFF2-40B4-BE49-F238E27FC236}">
                <a16:creationId xmlns:a16="http://schemas.microsoft.com/office/drawing/2014/main" id="{14C9A367-5A97-819D-D2FE-6DD300534F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>
            <a:extLst>
              <a:ext uri="{FF2B5EF4-FFF2-40B4-BE49-F238E27FC236}">
                <a16:creationId xmlns:a16="http://schemas.microsoft.com/office/drawing/2014/main" id="{E1B8740E-1338-4A34-0F89-B729247020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161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23CC373C-BCC6-58F9-F289-B4807D574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>
            <a:extLst>
              <a:ext uri="{FF2B5EF4-FFF2-40B4-BE49-F238E27FC236}">
                <a16:creationId xmlns:a16="http://schemas.microsoft.com/office/drawing/2014/main" id="{EFEDC54E-9128-CCD9-AF29-9C2FCAE7DE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>
            <a:extLst>
              <a:ext uri="{FF2B5EF4-FFF2-40B4-BE49-F238E27FC236}">
                <a16:creationId xmlns:a16="http://schemas.microsoft.com/office/drawing/2014/main" id="{240C5093-F367-0AAC-5133-D8D078DCFD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62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C3FA3A97-CCF8-71CE-1A00-8E0417050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>
            <a:extLst>
              <a:ext uri="{FF2B5EF4-FFF2-40B4-BE49-F238E27FC236}">
                <a16:creationId xmlns:a16="http://schemas.microsoft.com/office/drawing/2014/main" id="{EADF0E0C-5626-E456-EF63-3D784FD820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>
            <a:extLst>
              <a:ext uri="{FF2B5EF4-FFF2-40B4-BE49-F238E27FC236}">
                <a16:creationId xmlns:a16="http://schemas.microsoft.com/office/drawing/2014/main" id="{8077D784-A709-C18B-2749-BAFEEA0EF3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4625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51494FCB-988A-2984-7010-C7D40FDE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>
            <a:extLst>
              <a:ext uri="{FF2B5EF4-FFF2-40B4-BE49-F238E27FC236}">
                <a16:creationId xmlns:a16="http://schemas.microsoft.com/office/drawing/2014/main" id="{CE719833-8A0B-06E8-C543-FF2757EE29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>
            <a:extLst>
              <a:ext uri="{FF2B5EF4-FFF2-40B4-BE49-F238E27FC236}">
                <a16:creationId xmlns:a16="http://schemas.microsoft.com/office/drawing/2014/main" id="{85D09EAB-EB1C-52A6-4D49-87883A41A6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1484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3034DD3F-63DD-F7BE-335B-1DAF403E1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>
            <a:extLst>
              <a:ext uri="{FF2B5EF4-FFF2-40B4-BE49-F238E27FC236}">
                <a16:creationId xmlns:a16="http://schemas.microsoft.com/office/drawing/2014/main" id="{8EFC9D4A-4848-9263-FFC7-E87BCCB50A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>
            <a:extLst>
              <a:ext uri="{FF2B5EF4-FFF2-40B4-BE49-F238E27FC236}">
                <a16:creationId xmlns:a16="http://schemas.microsoft.com/office/drawing/2014/main" id="{D2FF9249-7506-DAD5-E4CB-3742E8C7CE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0527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263AEFE1-E022-7050-5B8E-E5FF0CE03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>
            <a:extLst>
              <a:ext uri="{FF2B5EF4-FFF2-40B4-BE49-F238E27FC236}">
                <a16:creationId xmlns:a16="http://schemas.microsoft.com/office/drawing/2014/main" id="{81808483-F4DF-7371-5E1F-636B9F7AF5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>
            <a:extLst>
              <a:ext uri="{FF2B5EF4-FFF2-40B4-BE49-F238E27FC236}">
                <a16:creationId xmlns:a16="http://schemas.microsoft.com/office/drawing/2014/main" id="{1B050F16-5094-87FC-4942-431216C543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8053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4DC54E52-61D6-73C7-EC57-E6D95BAA3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>
            <a:extLst>
              <a:ext uri="{FF2B5EF4-FFF2-40B4-BE49-F238E27FC236}">
                <a16:creationId xmlns:a16="http://schemas.microsoft.com/office/drawing/2014/main" id="{B7E365ED-4C8F-AAEC-F346-625CA91929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>
            <a:extLst>
              <a:ext uri="{FF2B5EF4-FFF2-40B4-BE49-F238E27FC236}">
                <a16:creationId xmlns:a16="http://schemas.microsoft.com/office/drawing/2014/main" id="{26EE0018-7CFA-DD74-CD39-485F8B7BB1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1586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210FF39D-EAF6-7770-5AEF-9E1C310C9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4:notes">
            <a:extLst>
              <a:ext uri="{FF2B5EF4-FFF2-40B4-BE49-F238E27FC236}">
                <a16:creationId xmlns:a16="http://schemas.microsoft.com/office/drawing/2014/main" id="{80D01F69-4648-B114-C3B1-31E58E03E6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4:notes">
            <a:extLst>
              <a:ext uri="{FF2B5EF4-FFF2-40B4-BE49-F238E27FC236}">
                <a16:creationId xmlns:a16="http://schemas.microsoft.com/office/drawing/2014/main" id="{6898E9F0-17D4-EA6B-BE73-6F9B97C872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5518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 userDrawn="1"/>
        </p:nvSpPr>
        <p:spPr>
          <a:xfrm>
            <a:off x="-25" y="0"/>
            <a:ext cx="9144000" cy="25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139200" y="645550"/>
            <a:ext cx="6865800" cy="192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800" b="1" i="0">
                <a:solidFill>
                  <a:srgbClr val="FFFFFF"/>
                </a:solidFill>
                <a:latin typeface="Montserrat SemiBold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99;p16">
            <a:extLst>
              <a:ext uri="{FF2B5EF4-FFF2-40B4-BE49-F238E27FC236}">
                <a16:creationId xmlns:a16="http://schemas.microsoft.com/office/drawing/2014/main" id="{CC5FFD81-AD20-F7A5-BD9E-46AA80EAD1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62090" y="2580642"/>
            <a:ext cx="68352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6200" indent="0">
              <a:buFontTx/>
              <a:buNone/>
              <a:defRPr sz="1800"/>
            </a:lvl1pPr>
          </a:lstStyle>
          <a:p>
            <a:pPr fontAlgn="base"/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-25" y="0"/>
            <a:ext cx="9144000" cy="1312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" name="Google Shape;26;p5" descr="marco.png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010200" y="648725"/>
            <a:ext cx="71313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latin typeface="Montserrat SemiBold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928426" y="1434950"/>
            <a:ext cx="7131300" cy="27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6200" lvl="0" indent="0" algn="l">
              <a:spcBef>
                <a:spcPts val="600"/>
              </a:spcBef>
              <a:spcAft>
                <a:spcPts val="0"/>
              </a:spcAft>
              <a:buSzPts val="2400"/>
              <a:buNone/>
              <a:defRPr sz="16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7766425" y="648725"/>
            <a:ext cx="5487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FC3628-E814-A492-206B-D46E25B81099}"/>
              </a:ext>
            </a:extLst>
          </p:cNvPr>
          <p:cNvSpPr txBox="1">
            <a:spLocks/>
          </p:cNvSpPr>
          <p:nvPr userDrawn="1"/>
        </p:nvSpPr>
        <p:spPr>
          <a:xfrm>
            <a:off x="2903743" y="4860600"/>
            <a:ext cx="3538576" cy="2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endParaRPr lang="en-US" sz="1100" dirty="0">
              <a:solidFill>
                <a:srgbClr val="41596B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25" y="0"/>
            <a:ext cx="9144000" cy="25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139200" y="645550"/>
            <a:ext cx="6865800" cy="192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2800" b="1" i="0">
                <a:solidFill>
                  <a:srgbClr val="FFFFFF"/>
                </a:solidFill>
                <a:latin typeface="Montserrat SemiBold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99;p16">
            <a:extLst>
              <a:ext uri="{FF2B5EF4-FFF2-40B4-BE49-F238E27FC236}">
                <a16:creationId xmlns:a16="http://schemas.microsoft.com/office/drawing/2014/main" id="{CC5FFD81-AD20-F7A5-BD9E-46AA80EAD1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62090" y="2580642"/>
            <a:ext cx="68352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6200" indent="0">
              <a:buFontTx/>
              <a:buNone/>
              <a:defRPr sz="1800"/>
            </a:lvl1pPr>
          </a:lstStyle>
          <a:p>
            <a:pPr fontAlgn="base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9502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-25" y="0"/>
            <a:ext cx="9144000" cy="1312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" name="Google Shape;26;p5" descr="marco.png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010200" y="648725"/>
            <a:ext cx="71313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latin typeface="Montserrat SemiBold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928426" y="1434950"/>
            <a:ext cx="7131300" cy="27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76200" lvl="0" indent="0" algn="l">
              <a:spcBef>
                <a:spcPts val="600"/>
              </a:spcBef>
              <a:spcAft>
                <a:spcPts val="0"/>
              </a:spcAft>
              <a:buSzPts val="2400"/>
              <a:buNone/>
              <a:defRPr sz="16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7766425" y="648725"/>
            <a:ext cx="5487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E1D630-BF5B-0305-6043-DFCDF0769BA4}"/>
              </a:ext>
            </a:extLst>
          </p:cNvPr>
          <p:cNvSpPr txBox="1">
            <a:spLocks/>
          </p:cNvSpPr>
          <p:nvPr userDrawn="1"/>
        </p:nvSpPr>
        <p:spPr>
          <a:xfrm>
            <a:off x="2903743" y="4860600"/>
            <a:ext cx="3538576" cy="2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endParaRPr lang="en-US" sz="1100" dirty="0">
              <a:solidFill>
                <a:srgbClr val="41596B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4606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10200" y="648725"/>
            <a:ext cx="71313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10200" y="1434950"/>
            <a:ext cx="7131300" cy="27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Char char="»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Char char="»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Char char="»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766425" y="648725"/>
            <a:ext cx="5487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32840B-13D3-BE1B-82B5-56AB94E224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6054" y="4650318"/>
            <a:ext cx="1810712" cy="325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2923BE-A27C-61D7-4E03-44D40F5B9146}"/>
              </a:ext>
            </a:extLst>
          </p:cNvPr>
          <p:cNvSpPr/>
          <p:nvPr userDrawn="1"/>
        </p:nvSpPr>
        <p:spPr>
          <a:xfrm>
            <a:off x="216381" y="4774168"/>
            <a:ext cx="2692203" cy="36933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 rtl="0"/>
            <a:r>
              <a:rPr lang="en-US" sz="800" b="0" i="0" u="none" strike="noStrike" kern="1200" spc="13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 2026 American Academy of Actuaries. All rights reserved.</a:t>
            </a:r>
          </a:p>
          <a:p>
            <a:pPr algn="ctr" rtl="0"/>
            <a:r>
              <a:rPr lang="en-US" sz="800" b="0" i="0" u="none" strike="noStrike" kern="1200" spc="13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not be reproduced without express permission.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76200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Tx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10200" y="648725"/>
            <a:ext cx="71313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10200" y="1434950"/>
            <a:ext cx="7131300" cy="27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Char char="»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Char char="»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Char char="»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766425" y="648725"/>
            <a:ext cx="5487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32840B-13D3-BE1B-82B5-56AB94E224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6054" y="4650318"/>
            <a:ext cx="1810712" cy="325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2923BE-A27C-61D7-4E03-44D40F5B9146}"/>
              </a:ext>
            </a:extLst>
          </p:cNvPr>
          <p:cNvSpPr/>
          <p:nvPr userDrawn="1"/>
        </p:nvSpPr>
        <p:spPr>
          <a:xfrm>
            <a:off x="216381" y="4774168"/>
            <a:ext cx="2692203" cy="36933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 rtl="0"/>
            <a:r>
              <a:rPr lang="en-US" sz="800" b="0" i="0" u="none" strike="noStrike" kern="1200" spc="13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 2026 American Academy of Actuaries. All rights reserved.</a:t>
            </a:r>
          </a:p>
          <a:p>
            <a:pPr algn="ctr" rtl="0"/>
            <a:r>
              <a:rPr lang="en-US" sz="800" b="0" i="0" u="none" strike="noStrike" kern="1200" spc="13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not be reproduced without express permission.</a:t>
            </a:r>
          </a:p>
        </p:txBody>
      </p:sp>
    </p:spTree>
    <p:extLst>
      <p:ext uri="{BB962C8B-B14F-4D97-AF65-F5344CB8AC3E}">
        <p14:creationId xmlns:p14="http://schemas.microsoft.com/office/powerpoint/2010/main" val="19344836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76200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Tx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://www.actuary.org/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466C4-F730-B5FF-7B5A-DB1CF5CAA0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200" y="645550"/>
            <a:ext cx="8242400" cy="1926300"/>
          </a:xfrm>
        </p:spPr>
        <p:txBody>
          <a:bodyPr/>
          <a:lstStyle/>
          <a:p>
            <a:r>
              <a:rPr lang="en-US" sz="2400" dirty="0"/>
              <a:t>Excerpts from Dec. 15, 2025, </a:t>
            </a:r>
            <a:br>
              <a:rPr lang="en-US" sz="2400" dirty="0"/>
            </a:br>
            <a:r>
              <a:rPr lang="en-US" sz="2400" dirty="0"/>
              <a:t>C-1 Subcommittee Presentation to </a:t>
            </a:r>
            <a:br>
              <a:rPr lang="en-US" sz="2400" dirty="0"/>
            </a:br>
            <a:r>
              <a:rPr lang="en-US" sz="2400" dirty="0"/>
              <a:t>RBC Investment Risk Evaluation Working Group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911669-E987-F4EF-138C-B55F5F3C1E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2026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Stephen Smith, MAAA, FSA, CFA</a:t>
            </a:r>
          </a:p>
          <a:p>
            <a:r>
              <a:rPr lang="en-US" dirty="0"/>
              <a:t>Chairperson, Academy C-1 Subcommittee</a:t>
            </a:r>
          </a:p>
        </p:txBody>
      </p:sp>
    </p:spTree>
    <p:extLst>
      <p:ext uri="{BB962C8B-B14F-4D97-AF65-F5344CB8AC3E}">
        <p14:creationId xmlns:p14="http://schemas.microsoft.com/office/powerpoint/2010/main" val="654776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06ECC39E-8EA9-2694-9C4D-461883055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>
            <a:extLst>
              <a:ext uri="{FF2B5EF4-FFF2-40B4-BE49-F238E27FC236}">
                <a16:creationId xmlns:a16="http://schemas.microsoft.com/office/drawing/2014/main" id="{A96F25A8-07E9-160B-3989-0A23815689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7697" y="648725"/>
            <a:ext cx="71313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latin typeface="Montserrat SemiBold"/>
              </a:rPr>
              <a:t>Sensitivity #6—Widely Varying Results Across Deals</a:t>
            </a:r>
            <a:endParaRPr lang="en-US" dirty="0"/>
          </a:p>
        </p:txBody>
      </p:sp>
      <p:sp>
        <p:nvSpPr>
          <p:cNvPr id="92" name="Google Shape;92;p15">
            <a:extLst>
              <a:ext uri="{FF2B5EF4-FFF2-40B4-BE49-F238E27FC236}">
                <a16:creationId xmlns:a16="http://schemas.microsoft.com/office/drawing/2014/main" id="{4F39F6E9-9169-071A-936B-FF534603347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BBEA174-5D0F-8763-C624-BEF0A3443A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456990"/>
              </p:ext>
            </p:extLst>
          </p:nvPr>
        </p:nvGraphicFramePr>
        <p:xfrm>
          <a:off x="878650" y="1407680"/>
          <a:ext cx="7040278" cy="2600029"/>
        </p:xfrm>
        <a:graphic>
          <a:graphicData uri="http://schemas.openxmlformats.org/drawingml/2006/table">
            <a:tbl>
              <a:tblPr firstRow="1" bandRow="1">
                <a:tableStyleId>{CB8F55BA-1D26-4A3C-8808-3F048720A6A3}</a:tableStyleId>
              </a:tblPr>
              <a:tblGrid>
                <a:gridCol w="1072974">
                  <a:extLst>
                    <a:ext uri="{9D8B030D-6E8A-4147-A177-3AD203B41FA5}">
                      <a16:colId xmlns:a16="http://schemas.microsoft.com/office/drawing/2014/main" val="2137625059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729326636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1597058293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2784023383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235405606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2473279354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1904863094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3741431907"/>
                    </a:ext>
                  </a:extLst>
                </a:gridCol>
              </a:tblGrid>
              <a:tr h="2131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Prepay &amp; Discount A</a:t>
                      </a:r>
                    </a:p>
                  </a:txBody>
                  <a:tcPr anchor="ctr"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72727"/>
                  </a:ext>
                </a:extLst>
              </a:tr>
              <a:tr h="48890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After-Tax C-1 / Tranche </a:t>
                      </a:r>
                      <a:r>
                        <a:rPr lang="en-US" sz="1100" b="1" err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Rtg</a:t>
                      </a: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Average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Carlyle 2021-1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Strata II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Ares 52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Magne-</a:t>
                      </a:r>
                      <a:b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</a:br>
                      <a:r>
                        <a:rPr lang="en-US" sz="1100" b="1" err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tite</a:t>
                      </a: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 27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OHA 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Ancho-</a:t>
                      </a:r>
                      <a:b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</a:b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rage 17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068245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851483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01692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0.41%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160856"/>
                  </a:ext>
                </a:extLst>
              </a:tr>
              <a:tr h="3185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763527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0.83%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34695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10.15%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15.43%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31.11%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5.45%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7.66%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15188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5EFF961-3EF4-2271-7BD6-444D633E6EDE}"/>
              </a:ext>
            </a:extLst>
          </p:cNvPr>
          <p:cNvSpPr txBox="1"/>
          <p:nvPr/>
        </p:nvSpPr>
        <p:spPr>
          <a:xfrm>
            <a:off x="863208" y="4007709"/>
            <a:ext cx="704027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latin typeface="Montserrat Medium"/>
              </a:rPr>
              <a:t>*Results are preliminary and subject to change. This is only 6 deals—results may change when all CLOs held by life insurers are included. </a:t>
            </a:r>
          </a:p>
          <a:p>
            <a:r>
              <a:rPr lang="en-US" sz="800" dirty="0">
                <a:latin typeface="Montserrat Medium"/>
              </a:rPr>
              <a:t>Baa2 tranche is from only one deal and is therefore potentially especially unrepresentative due to its small sample size.</a:t>
            </a:r>
          </a:p>
          <a:p>
            <a:endParaRPr lang="en-US" sz="800" dirty="0">
              <a:latin typeface="Montserrat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D5A496-2709-7793-8E23-22F29B74B1F9}"/>
              </a:ext>
            </a:extLst>
          </p:cNvPr>
          <p:cNvSpPr txBox="1"/>
          <p:nvPr/>
        </p:nvSpPr>
        <p:spPr>
          <a:xfrm>
            <a:off x="663288" y="285278"/>
            <a:ext cx="78348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2">
                    <a:lumMod val="10000"/>
                  </a:schemeClr>
                </a:solidFill>
              </a:rPr>
              <a:t>DRAFT/PRELIMINARY RESULTS FROM DEC. 15, 2025, PRESENTATION</a:t>
            </a:r>
          </a:p>
        </p:txBody>
      </p:sp>
    </p:spTree>
    <p:extLst>
      <p:ext uri="{BB962C8B-B14F-4D97-AF65-F5344CB8AC3E}">
        <p14:creationId xmlns:p14="http://schemas.microsoft.com/office/powerpoint/2010/main" val="641715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8058307D-95EA-3FF7-7F28-1E6AC636F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>
            <a:extLst>
              <a:ext uri="{FF2B5EF4-FFF2-40B4-BE49-F238E27FC236}">
                <a16:creationId xmlns:a16="http://schemas.microsoft.com/office/drawing/2014/main" id="{DFE292CD-525D-A382-E3AA-FE0889D0FC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3950" y="648725"/>
            <a:ext cx="71313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latin typeface="Montserrat SemiBold"/>
              </a:rPr>
              <a:t>Sensitivity #7—Widely Varying Results Across Deals</a:t>
            </a:r>
            <a:endParaRPr lang="en-US" dirty="0"/>
          </a:p>
        </p:txBody>
      </p:sp>
      <p:sp>
        <p:nvSpPr>
          <p:cNvPr id="92" name="Google Shape;92;p15">
            <a:extLst>
              <a:ext uri="{FF2B5EF4-FFF2-40B4-BE49-F238E27FC236}">
                <a16:creationId xmlns:a16="http://schemas.microsoft.com/office/drawing/2014/main" id="{EB1ABB90-66D4-969F-3589-984CD0928CF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EE3F379-0E1D-D07A-AF63-F2A828DA8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880451"/>
              </p:ext>
            </p:extLst>
          </p:nvPr>
        </p:nvGraphicFramePr>
        <p:xfrm>
          <a:off x="878650" y="1407680"/>
          <a:ext cx="7040278" cy="2600029"/>
        </p:xfrm>
        <a:graphic>
          <a:graphicData uri="http://schemas.openxmlformats.org/drawingml/2006/table">
            <a:tbl>
              <a:tblPr firstRow="1" bandRow="1">
                <a:tableStyleId>{CB8F55BA-1D26-4A3C-8808-3F048720A6A3}</a:tableStyleId>
              </a:tblPr>
              <a:tblGrid>
                <a:gridCol w="1072974">
                  <a:extLst>
                    <a:ext uri="{9D8B030D-6E8A-4147-A177-3AD203B41FA5}">
                      <a16:colId xmlns:a16="http://schemas.microsoft.com/office/drawing/2014/main" val="2137625059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729326636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1597058293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2784023383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235405606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2473279354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1904863094"/>
                    </a:ext>
                  </a:extLst>
                </a:gridCol>
                <a:gridCol w="852472">
                  <a:extLst>
                    <a:ext uri="{9D8B030D-6E8A-4147-A177-3AD203B41FA5}">
                      <a16:colId xmlns:a16="http://schemas.microsoft.com/office/drawing/2014/main" val="3741431907"/>
                    </a:ext>
                  </a:extLst>
                </a:gridCol>
              </a:tblGrid>
              <a:tr h="2131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Prepay &amp; Discount B</a:t>
                      </a:r>
                    </a:p>
                  </a:txBody>
                  <a:tcPr anchor="ctr"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72727"/>
                  </a:ext>
                </a:extLst>
              </a:tr>
              <a:tr h="48890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After-Tax C-1 / Tranche </a:t>
                      </a:r>
                      <a:r>
                        <a:rPr lang="en-US" sz="1100" b="1" err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Rtg</a:t>
                      </a: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Average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Carlyle 2021-1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Strata II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Ares 52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Magne-</a:t>
                      </a:r>
                      <a:b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</a:br>
                      <a:r>
                        <a:rPr lang="en-US" sz="1100" b="1" err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tite</a:t>
                      </a: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 27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OHA 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Ancho-</a:t>
                      </a:r>
                      <a:b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</a:b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rage 17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068245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851483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01692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0.41%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160856"/>
                  </a:ext>
                </a:extLst>
              </a:tr>
              <a:tr h="3185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763527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0.37%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0.81%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0.79%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34695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28.68%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1.22%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0.13%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15188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1434B93-31FB-4B5A-A030-39C3FAF688F8}"/>
              </a:ext>
            </a:extLst>
          </p:cNvPr>
          <p:cNvSpPr txBox="1"/>
          <p:nvPr/>
        </p:nvSpPr>
        <p:spPr>
          <a:xfrm>
            <a:off x="803949" y="4007709"/>
            <a:ext cx="7331307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latin typeface="Montserrat Medium"/>
              </a:rPr>
              <a:t>*Results are preliminary and subject to change. This is only 6 deals—results may change when all CLOs held by life insurers are included.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478351-0472-0C74-F1E3-0926EE243B28}"/>
              </a:ext>
            </a:extLst>
          </p:cNvPr>
          <p:cNvSpPr txBox="1"/>
          <p:nvPr/>
        </p:nvSpPr>
        <p:spPr>
          <a:xfrm>
            <a:off x="670545" y="285278"/>
            <a:ext cx="78348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2">
                    <a:lumMod val="10000"/>
                  </a:schemeClr>
                </a:solidFill>
              </a:rPr>
              <a:t>DRAFT/PRELIMINARY RESULTS FROM DEC. 15, 2025,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22935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C68354DA-CB87-6FBC-CE16-4B8C28184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>
            <a:extLst>
              <a:ext uri="{FF2B5EF4-FFF2-40B4-BE49-F238E27FC236}">
                <a16:creationId xmlns:a16="http://schemas.microsoft.com/office/drawing/2014/main" id="{B058E17C-205B-B4AD-545D-1E2EDF0AD3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6033" y="680056"/>
            <a:ext cx="7591934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latin typeface="Montserrat SemiBold"/>
              </a:rPr>
              <a:t>Combined Sensitivity—Recovery Average &amp; Collateral Repurchase Price &amp; Prepayment</a:t>
            </a:r>
            <a:endParaRPr lang="en-US" dirty="0"/>
          </a:p>
        </p:txBody>
      </p:sp>
      <p:sp>
        <p:nvSpPr>
          <p:cNvPr id="92" name="Google Shape;92;p15">
            <a:extLst>
              <a:ext uri="{FF2B5EF4-FFF2-40B4-BE49-F238E27FC236}">
                <a16:creationId xmlns:a16="http://schemas.microsoft.com/office/drawing/2014/main" id="{BECEBC86-2642-CF4E-5BAA-9B263C8767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77295C8-2097-75A2-4C4C-CFA5E7CC27D3}"/>
              </a:ext>
            </a:extLst>
          </p:cNvPr>
          <p:cNvGraphicFramePr>
            <a:graphicFrameLocks noGrp="1"/>
          </p:cNvGraphicFramePr>
          <p:nvPr/>
        </p:nvGraphicFramePr>
        <p:xfrm>
          <a:off x="878650" y="1407680"/>
          <a:ext cx="3810294" cy="2567118"/>
        </p:xfrm>
        <a:graphic>
          <a:graphicData uri="http://schemas.openxmlformats.org/drawingml/2006/table">
            <a:tbl>
              <a:tblPr firstRow="1" bandRow="1">
                <a:tableStyleId>{CB8F55BA-1D26-4A3C-8808-3F048720A6A3}</a:tableStyleId>
              </a:tblPr>
              <a:tblGrid>
                <a:gridCol w="1116366">
                  <a:extLst>
                    <a:ext uri="{9D8B030D-6E8A-4147-A177-3AD203B41FA5}">
                      <a16:colId xmlns:a16="http://schemas.microsoft.com/office/drawing/2014/main" val="2137625059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729326636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1597058293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2784023383"/>
                    </a:ext>
                  </a:extLst>
                </a:gridCol>
              </a:tblGrid>
              <a:tr h="213112"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8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9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72727"/>
                  </a:ext>
                </a:extLst>
              </a:tr>
              <a:tr h="48890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After-Tax C-1 / Tranche </a:t>
                      </a:r>
                      <a:r>
                        <a:rPr lang="en-US" sz="1100" b="1" err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Rtg</a:t>
                      </a: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Baseline Dec ’25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5 &amp;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5 &amp; 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068245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851483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01692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0.11%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160856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763527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2.34%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5.51%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3.43%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34695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30.72%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31.12%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23.27%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151886"/>
                  </a:ext>
                </a:extLst>
              </a:tr>
            </a:tbl>
          </a:graphicData>
        </a:graphic>
      </p:graphicFrame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BD9C657-8E10-6800-C913-C6D1FF79C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805" y="2332416"/>
            <a:ext cx="3232545" cy="884917"/>
          </a:xfrm>
        </p:spPr>
        <p:txBody>
          <a:bodyPr/>
          <a:lstStyle/>
          <a:p>
            <a:r>
              <a:rPr lang="en-US" sz="1400" dirty="0"/>
              <a:t>Combination of lower recovery averages along with prepayment and repurchase discounts.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7CF648-93BC-C30C-5BF1-99450418FABE}"/>
              </a:ext>
            </a:extLst>
          </p:cNvPr>
          <p:cNvSpPr txBox="1"/>
          <p:nvPr/>
        </p:nvSpPr>
        <p:spPr>
          <a:xfrm>
            <a:off x="856879" y="3953027"/>
            <a:ext cx="409240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latin typeface="Montserrat Medium"/>
              </a:rPr>
              <a:t>*Results are preliminary and subject to change. This is only 6 deals—</a:t>
            </a:r>
          </a:p>
          <a:p>
            <a:r>
              <a:rPr lang="en-US" sz="800" dirty="0">
                <a:latin typeface="Montserrat Medium"/>
              </a:rPr>
              <a:t>results may change when all CLOs held by life insurers are included. </a:t>
            </a:r>
          </a:p>
          <a:p>
            <a:r>
              <a:rPr lang="en-US" sz="800" dirty="0">
                <a:latin typeface="Montserrat Medium"/>
              </a:rPr>
              <a:t>Baa2 tranche is from only one deal and is therefore potentially especially unrepresentative due to its small sample size.</a:t>
            </a:r>
          </a:p>
          <a:p>
            <a:endParaRPr lang="en-US" sz="800" dirty="0">
              <a:latin typeface="Montserrat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2AEB06-DBB7-FA7C-3854-85FCCCAC6905}"/>
              </a:ext>
            </a:extLst>
          </p:cNvPr>
          <p:cNvSpPr txBox="1"/>
          <p:nvPr/>
        </p:nvSpPr>
        <p:spPr>
          <a:xfrm>
            <a:off x="656031" y="285278"/>
            <a:ext cx="78348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2">
                    <a:lumMod val="10000"/>
                  </a:schemeClr>
                </a:solidFill>
              </a:rPr>
              <a:t>DRAFT/PRELIMINARY RESULTS </a:t>
            </a:r>
            <a:r>
              <a:rPr lang="en-US" sz="1600" b="1">
                <a:solidFill>
                  <a:schemeClr val="tx2">
                    <a:lumMod val="10000"/>
                  </a:schemeClr>
                </a:solidFill>
              </a:rPr>
              <a:t>FROM DEC. </a:t>
            </a:r>
            <a:r>
              <a:rPr lang="en-US" sz="1600" b="1" dirty="0">
                <a:solidFill>
                  <a:schemeClr val="tx2">
                    <a:lumMod val="10000"/>
                  </a:schemeClr>
                </a:solidFill>
              </a:rPr>
              <a:t>15, 2025, PRESENTATION</a:t>
            </a:r>
          </a:p>
        </p:txBody>
      </p:sp>
    </p:spTree>
    <p:extLst>
      <p:ext uri="{BB962C8B-B14F-4D97-AF65-F5344CB8AC3E}">
        <p14:creationId xmlns:p14="http://schemas.microsoft.com/office/powerpoint/2010/main" val="75397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6FA83249-2EC0-110C-51A8-CB7F1F231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>
            <a:extLst>
              <a:ext uri="{FF2B5EF4-FFF2-40B4-BE49-F238E27FC236}">
                <a16:creationId xmlns:a16="http://schemas.microsoft.com/office/drawing/2014/main" id="{56AD3753-583E-AC95-FE57-ABFD20441B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Questions?</a:t>
            </a:r>
            <a:endParaRPr/>
          </a:p>
        </p:txBody>
      </p:sp>
      <p:sp>
        <p:nvSpPr>
          <p:cNvPr id="90" name="Google Shape;90;p15">
            <a:extLst>
              <a:ext uri="{FF2B5EF4-FFF2-40B4-BE49-F238E27FC236}">
                <a16:creationId xmlns:a16="http://schemas.microsoft.com/office/drawing/2014/main" id="{0F652367-51A9-8146-AD4C-B7683AE6DB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10199" y="1931662"/>
            <a:ext cx="7131300" cy="17259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n-US" sz="1800" dirty="0"/>
              <a:t>For more information, please contact</a:t>
            </a:r>
          </a:p>
          <a:p>
            <a:pPr marL="0" indent="0" algn="ctr">
              <a:buNone/>
            </a:pPr>
            <a:r>
              <a:rPr lang="en-US" sz="1800" b="1"/>
              <a:t>Marie </a:t>
            </a:r>
            <a:r>
              <a:rPr lang="en-US" sz="1800" b="1" dirty="0"/>
              <a:t>Fabienne Amisial</a:t>
            </a:r>
          </a:p>
          <a:p>
            <a:pPr marL="0" indent="0" algn="ctr">
              <a:buNone/>
            </a:pPr>
            <a:r>
              <a:rPr lang="en-US" sz="1800" dirty="0"/>
              <a:t>the Academy’s Policy Project Manager, Life</a:t>
            </a:r>
          </a:p>
          <a:p>
            <a:pPr marL="0" indent="0" algn="ctr">
              <a:buNone/>
            </a:pPr>
            <a:r>
              <a:rPr lang="en-US" sz="1800" b="1" dirty="0"/>
              <a:t>amisial@actuary.org</a:t>
            </a:r>
            <a:endParaRPr lang="en-US" sz="18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800" dirty="0"/>
          </a:p>
        </p:txBody>
      </p:sp>
      <p:sp>
        <p:nvSpPr>
          <p:cNvPr id="92" name="Google Shape;92;p15">
            <a:extLst>
              <a:ext uri="{FF2B5EF4-FFF2-40B4-BE49-F238E27FC236}">
                <a16:creationId xmlns:a16="http://schemas.microsoft.com/office/drawing/2014/main" id="{E5D6FDEA-4ABD-6EF6-6C4C-45E0FAE23DF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2605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51C30614-1D84-4B78-C55A-E04BD18A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24CFC2E6-3C38-FA41-1E25-55E637511ABC}"/>
              </a:ext>
            </a:extLst>
          </p:cNvPr>
          <p:cNvSpPr/>
          <p:nvPr/>
        </p:nvSpPr>
        <p:spPr>
          <a:xfrm>
            <a:off x="646611" y="4183155"/>
            <a:ext cx="7839022" cy="311620"/>
          </a:xfrm>
          <a:prstGeom prst="rect">
            <a:avLst/>
          </a:prstGeom>
          <a:solidFill>
            <a:srgbClr val="4879B4"/>
          </a:solidFill>
          <a:ln>
            <a:solidFill>
              <a:srgbClr val="4879B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8A1B56-8753-2727-B39B-C0302BB53FE7}"/>
              </a:ext>
            </a:extLst>
          </p:cNvPr>
          <p:cNvSpPr/>
          <p:nvPr/>
        </p:nvSpPr>
        <p:spPr>
          <a:xfrm>
            <a:off x="4722017" y="1320125"/>
            <a:ext cx="1432151" cy="1178755"/>
          </a:xfrm>
          <a:prstGeom prst="rect">
            <a:avLst/>
          </a:prstGeom>
          <a:solidFill>
            <a:schemeClr val="tx1"/>
          </a:solidFill>
          <a:ln>
            <a:solidFill>
              <a:srgbClr val="2551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0D3C7F-ECA3-FEF0-8BB9-5F6EE05FFB7C}"/>
              </a:ext>
            </a:extLst>
          </p:cNvPr>
          <p:cNvSpPr/>
          <p:nvPr/>
        </p:nvSpPr>
        <p:spPr>
          <a:xfrm>
            <a:off x="6654229" y="1320125"/>
            <a:ext cx="1432151" cy="1168507"/>
          </a:xfrm>
          <a:prstGeom prst="rect">
            <a:avLst/>
          </a:prstGeom>
          <a:solidFill>
            <a:schemeClr val="tx1"/>
          </a:solidFill>
          <a:ln>
            <a:solidFill>
              <a:srgbClr val="2551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83733A-2E0B-9889-F1F4-5914058850D8}"/>
              </a:ext>
            </a:extLst>
          </p:cNvPr>
          <p:cNvSpPr/>
          <p:nvPr/>
        </p:nvSpPr>
        <p:spPr>
          <a:xfrm>
            <a:off x="2789805" y="1320125"/>
            <a:ext cx="1428273" cy="1167398"/>
          </a:xfrm>
          <a:prstGeom prst="rect">
            <a:avLst/>
          </a:prstGeom>
          <a:solidFill>
            <a:schemeClr val="tx1"/>
          </a:solidFill>
          <a:ln>
            <a:solidFill>
              <a:srgbClr val="2551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6DFD2E-49C0-A19C-71DD-C30B8BC5B895}"/>
              </a:ext>
            </a:extLst>
          </p:cNvPr>
          <p:cNvSpPr/>
          <p:nvPr/>
        </p:nvSpPr>
        <p:spPr>
          <a:xfrm>
            <a:off x="943972" y="1320125"/>
            <a:ext cx="1432151" cy="1169551"/>
          </a:xfrm>
          <a:prstGeom prst="rect">
            <a:avLst/>
          </a:prstGeom>
          <a:solidFill>
            <a:schemeClr val="tx1"/>
          </a:solidFill>
          <a:ln>
            <a:solidFill>
              <a:srgbClr val="2551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Delay 12">
            <a:extLst>
              <a:ext uri="{FF2B5EF4-FFF2-40B4-BE49-F238E27FC236}">
                <a16:creationId xmlns:a16="http://schemas.microsoft.com/office/drawing/2014/main" id="{CF24124B-C230-AA43-3017-681620D59ADD}"/>
              </a:ext>
            </a:extLst>
          </p:cNvPr>
          <p:cNvSpPr/>
          <p:nvPr/>
        </p:nvSpPr>
        <p:spPr>
          <a:xfrm rot="5400000">
            <a:off x="889672" y="2554492"/>
            <a:ext cx="1540752" cy="1432150"/>
          </a:xfrm>
          <a:prstGeom prst="flowChartDelay">
            <a:avLst/>
          </a:prstGeom>
          <a:noFill/>
          <a:ln>
            <a:solidFill>
              <a:srgbClr val="4879B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5516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Delay 14">
            <a:extLst>
              <a:ext uri="{FF2B5EF4-FFF2-40B4-BE49-F238E27FC236}">
                <a16:creationId xmlns:a16="http://schemas.microsoft.com/office/drawing/2014/main" id="{2D399ACD-F228-AE3C-DE8D-1B155B96EDCE}"/>
              </a:ext>
            </a:extLst>
          </p:cNvPr>
          <p:cNvSpPr/>
          <p:nvPr/>
        </p:nvSpPr>
        <p:spPr>
          <a:xfrm rot="5400000">
            <a:off x="2732011" y="2545883"/>
            <a:ext cx="1540752" cy="1432151"/>
          </a:xfrm>
          <a:prstGeom prst="flowChartDelay">
            <a:avLst/>
          </a:prstGeom>
          <a:noFill/>
          <a:ln>
            <a:solidFill>
              <a:srgbClr val="4879B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5516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Delay 15">
            <a:extLst>
              <a:ext uri="{FF2B5EF4-FFF2-40B4-BE49-F238E27FC236}">
                <a16:creationId xmlns:a16="http://schemas.microsoft.com/office/drawing/2014/main" id="{F07C80F4-A1D7-DC4C-AB1A-08B5871B1E58}"/>
              </a:ext>
            </a:extLst>
          </p:cNvPr>
          <p:cNvSpPr/>
          <p:nvPr/>
        </p:nvSpPr>
        <p:spPr>
          <a:xfrm rot="5400000">
            <a:off x="4667717" y="2553181"/>
            <a:ext cx="1540752" cy="1432150"/>
          </a:xfrm>
          <a:prstGeom prst="flowChartDelay">
            <a:avLst/>
          </a:prstGeom>
          <a:noFill/>
          <a:ln>
            <a:solidFill>
              <a:srgbClr val="4879B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5516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7" name="Delay 16">
            <a:extLst>
              <a:ext uri="{FF2B5EF4-FFF2-40B4-BE49-F238E27FC236}">
                <a16:creationId xmlns:a16="http://schemas.microsoft.com/office/drawing/2014/main" id="{AB51D177-DFA3-CF1D-38CD-DA558C8E4F24}"/>
              </a:ext>
            </a:extLst>
          </p:cNvPr>
          <p:cNvSpPr/>
          <p:nvPr/>
        </p:nvSpPr>
        <p:spPr>
          <a:xfrm rot="5400000">
            <a:off x="6599928" y="2553181"/>
            <a:ext cx="1540752" cy="1432150"/>
          </a:xfrm>
          <a:prstGeom prst="flowChartDelay">
            <a:avLst/>
          </a:prstGeom>
          <a:noFill/>
          <a:ln>
            <a:solidFill>
              <a:srgbClr val="4879B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5516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3" name="Google Shape;93;p15">
            <a:extLst>
              <a:ext uri="{FF2B5EF4-FFF2-40B4-BE49-F238E27FC236}">
                <a16:creationId xmlns:a16="http://schemas.microsoft.com/office/drawing/2014/main" id="{94B580AF-2824-F0A2-0FC5-9420F089E4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b="1" dirty="0">
                <a:latin typeface="Montserrat SemiBold"/>
              </a:rPr>
              <a:t>About the Academy</a:t>
            </a:r>
            <a:endParaRPr dirty="0">
              <a:solidFill>
                <a:srgbClr val="FFFF00"/>
              </a:solidFill>
            </a:endParaRPr>
          </a:p>
        </p:txBody>
      </p:sp>
      <p:sp>
        <p:nvSpPr>
          <p:cNvPr id="92" name="Google Shape;92;p15">
            <a:extLst>
              <a:ext uri="{FF2B5EF4-FFF2-40B4-BE49-F238E27FC236}">
                <a16:creationId xmlns:a16="http://schemas.microsoft.com/office/drawing/2014/main" id="{5A5B4754-D597-E17C-D56D-FBCF3E7EB34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sym typeface="Montserra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9A24BD-65DD-56D0-92E2-2B66DB3FFDC0}"/>
              </a:ext>
            </a:extLst>
          </p:cNvPr>
          <p:cNvSpPr txBox="1"/>
          <p:nvPr/>
        </p:nvSpPr>
        <p:spPr>
          <a:xfrm>
            <a:off x="733660" y="4210587"/>
            <a:ext cx="3501663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sym typeface="Arial"/>
              </a:rPr>
              <a:t>Visit </a:t>
            </a: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www.actuary.org</a:t>
            </a: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sym typeface="Arial"/>
              </a:rPr>
              <a:t> to learn more.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8D6910-22A6-7247-7F82-FC8EBB875328}"/>
              </a:ext>
            </a:extLst>
          </p:cNvPr>
          <p:cNvSpPr txBox="1"/>
          <p:nvPr/>
        </p:nvSpPr>
        <p:spPr>
          <a:xfrm>
            <a:off x="943972" y="2531995"/>
            <a:ext cx="1420609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Mission:</a:t>
            </a: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Source Sans Pro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To serve the public and the U.S. actuarial profession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B8FCD0-3810-4634-D0B6-E6A74D844166}"/>
              </a:ext>
            </a:extLst>
          </p:cNvPr>
          <p:cNvSpPr txBox="1"/>
          <p:nvPr/>
        </p:nvSpPr>
        <p:spPr>
          <a:xfrm>
            <a:off x="2564559" y="2524386"/>
            <a:ext cx="1914525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Community: 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Source Sans Pro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Serving over 20K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Source Sans Pro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MAAAs &amp; public stakeholders 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Source Sans Pro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for 60 years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926E04-71FD-F5B8-A02C-661A243BB83C}"/>
              </a:ext>
            </a:extLst>
          </p:cNvPr>
          <p:cNvSpPr txBox="1"/>
          <p:nvPr/>
        </p:nvSpPr>
        <p:spPr>
          <a:xfrm>
            <a:off x="6616753" y="2529449"/>
            <a:ext cx="1524747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Impact: 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Source Sans Pro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Delivering over 300 insight-driven publications &amp; resources annually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AB10C8-3873-3DDC-905B-5A389B943B69}"/>
              </a:ext>
            </a:extLst>
          </p:cNvPr>
          <p:cNvSpPr txBox="1"/>
          <p:nvPr/>
        </p:nvSpPr>
        <p:spPr>
          <a:xfrm>
            <a:off x="4722018" y="2524044"/>
            <a:ext cx="1417864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Standards: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Source Sans Pro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Arial"/>
                <a:sym typeface="Arial"/>
              </a:rPr>
              <a:t>Setting qualification, practice, and professionalism standards 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6" name="Picture 25" descr="A group of people putting their hands together&#10;&#10;AI-generated content may be incorrect.">
            <a:extLst>
              <a:ext uri="{FF2B5EF4-FFF2-40B4-BE49-F238E27FC236}">
                <a16:creationId xmlns:a16="http://schemas.microsoft.com/office/drawing/2014/main" id="{B640AC79-77EC-7056-BB5C-CA3D8F1D38D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114" y="1312389"/>
            <a:ext cx="1420611" cy="1186208"/>
          </a:xfrm>
          <a:prstGeom prst="rect">
            <a:avLst/>
          </a:prstGeom>
        </p:spPr>
      </p:pic>
      <p:pic>
        <p:nvPicPr>
          <p:cNvPr id="28" name="Picture 27" descr="A white line art of two people with a knife&#10;&#10;AI-generated content may be incorrect.">
            <a:extLst>
              <a:ext uri="{FF2B5EF4-FFF2-40B4-BE49-F238E27FC236}">
                <a16:creationId xmlns:a16="http://schemas.microsoft.com/office/drawing/2014/main" id="{797F498D-4C20-782C-959B-6D66122A80C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39349" y="1403570"/>
            <a:ext cx="941803" cy="948565"/>
          </a:xfrm>
          <a:prstGeom prst="rect">
            <a:avLst/>
          </a:prstGeom>
        </p:spPr>
      </p:pic>
      <p:pic>
        <p:nvPicPr>
          <p:cNvPr id="37" name="Picture 36" descr="A group of people looking at a computer&#10;&#10;AI-generated content may be incorrect.">
            <a:extLst>
              <a:ext uri="{FF2B5EF4-FFF2-40B4-BE49-F238E27FC236}">
                <a16:creationId xmlns:a16="http://schemas.microsoft.com/office/drawing/2014/main" id="{1ADC23D7-BF8C-03D6-46C1-824C28D4733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95749" y="1312389"/>
            <a:ext cx="1428273" cy="1167399"/>
          </a:xfrm>
          <a:prstGeom prst="rect">
            <a:avLst/>
          </a:prstGeom>
        </p:spPr>
      </p:pic>
      <p:pic>
        <p:nvPicPr>
          <p:cNvPr id="29" name="Picture 28" descr="A white line art of two people with a knife&#10;&#10;AI-generated content may be incorrect.">
            <a:extLst>
              <a:ext uri="{FF2B5EF4-FFF2-40B4-BE49-F238E27FC236}">
                <a16:creationId xmlns:a16="http://schemas.microsoft.com/office/drawing/2014/main" id="{06848E1F-3A4B-B539-F09E-8A1A00898C2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51543" y="1430617"/>
            <a:ext cx="901688" cy="948565"/>
          </a:xfrm>
          <a:prstGeom prst="rect">
            <a:avLst/>
          </a:prstGeom>
        </p:spPr>
      </p:pic>
      <p:pic>
        <p:nvPicPr>
          <p:cNvPr id="33" name="Picture 32" descr="A close-up of a person writing on a notebook&#10;&#10;AI-generated content may be incorrect.">
            <a:extLst>
              <a:ext uri="{FF2B5EF4-FFF2-40B4-BE49-F238E27FC236}">
                <a16:creationId xmlns:a16="http://schemas.microsoft.com/office/drawing/2014/main" id="{4D4D6B80-A524-AB3A-EC6D-E1B218DF582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25895" y="1316577"/>
            <a:ext cx="1428273" cy="1172055"/>
          </a:xfrm>
          <a:prstGeom prst="rect">
            <a:avLst/>
          </a:prstGeom>
        </p:spPr>
      </p:pic>
      <p:pic>
        <p:nvPicPr>
          <p:cNvPr id="30" name="Picture 29" descr="A white line art of two people with a knife&#10;&#10;AI-generated content may be incorrect.">
            <a:extLst>
              <a:ext uri="{FF2B5EF4-FFF2-40B4-BE49-F238E27FC236}">
                <a16:creationId xmlns:a16="http://schemas.microsoft.com/office/drawing/2014/main" id="{7DAE0871-C94B-C722-84C0-8B93E0AD81E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80018" y="1391684"/>
            <a:ext cx="1084967" cy="948565"/>
          </a:xfrm>
          <a:prstGeom prst="rect">
            <a:avLst/>
          </a:prstGeom>
        </p:spPr>
      </p:pic>
      <p:pic>
        <p:nvPicPr>
          <p:cNvPr id="35" name="Picture 34" descr="Close-up of hands holding pen and pen over a graph&#10;&#10;AI-generated content may be incorrect.">
            <a:extLst>
              <a:ext uri="{FF2B5EF4-FFF2-40B4-BE49-F238E27FC236}">
                <a16:creationId xmlns:a16="http://schemas.microsoft.com/office/drawing/2014/main" id="{35D33B7B-8E0E-CB3B-E033-DE0DBE464CA8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52582" y="1320125"/>
            <a:ext cx="1442942" cy="1167398"/>
          </a:xfrm>
          <a:prstGeom prst="rect">
            <a:avLst/>
          </a:prstGeom>
        </p:spPr>
      </p:pic>
      <p:pic>
        <p:nvPicPr>
          <p:cNvPr id="31" name="Picture 30" descr="A white line art of two people with a knife&#10;&#10;AI-generated content may be incorrect.">
            <a:extLst>
              <a:ext uri="{FF2B5EF4-FFF2-40B4-BE49-F238E27FC236}">
                <a16:creationId xmlns:a16="http://schemas.microsoft.com/office/drawing/2014/main" id="{B551B3E8-F2F8-3055-D8B9-6AFE06C300E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43" r="-8172"/>
          <a:stretch>
            <a:fillRect/>
          </a:stretch>
        </p:blipFill>
        <p:spPr>
          <a:xfrm>
            <a:off x="6978014" y="1377266"/>
            <a:ext cx="820101" cy="948565"/>
          </a:xfrm>
          <a:prstGeom prst="rect">
            <a:avLst/>
          </a:prstGeom>
        </p:spPr>
      </p:pic>
      <p:pic>
        <p:nvPicPr>
          <p:cNvPr id="42" name="Picture 41" descr="A black and grey logo&#10;&#10;AI-generated content may be incorrect.">
            <a:extLst>
              <a:ext uri="{FF2B5EF4-FFF2-40B4-BE49-F238E27FC236}">
                <a16:creationId xmlns:a16="http://schemas.microsoft.com/office/drawing/2014/main" id="{5406DABA-772C-B224-BC7F-277439ECBF7E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5524" y="4198556"/>
            <a:ext cx="362676" cy="28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6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5B488-9878-2747-D3C5-7CB15473E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B5E5B-207F-27C7-C355-F2B81DA2E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 SemiBold"/>
              </a:rPr>
              <a:t>Introduction and Purpose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5D3DA6-AFF3-F3CE-07CB-11B42E48B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425" y="1434950"/>
            <a:ext cx="7481175" cy="2780100"/>
          </a:xfrm>
        </p:spPr>
        <p:txBody>
          <a:bodyPr/>
          <a:lstStyle/>
          <a:p>
            <a:pPr marL="361950" indent="-285750">
              <a:buSzPct val="160000"/>
              <a:buFont typeface="Arial"/>
              <a:buChar char="•"/>
            </a:pPr>
            <a:r>
              <a:rPr lang="en-US" sz="1500" dirty="0"/>
              <a:t>During the Risk-Based Capital Investment Risk and Evaluation (E) Working Group (RBCIREWG) Dec. 15, 2025, meeting, the Academy presented sensitivity tests for several key modeling assumptions within its </a:t>
            </a:r>
            <a:r>
              <a:rPr lang="en-US" sz="1500" i="1" dirty="0"/>
              <a:t>C-1 Subcommittee Update on CLO C-1 Factors Modeling</a:t>
            </a:r>
            <a:r>
              <a:rPr lang="en-US" sz="1500" dirty="0"/>
              <a:t> presentation.</a:t>
            </a:r>
          </a:p>
          <a:p>
            <a:pPr marL="361950" indent="-285750">
              <a:buSzPct val="160000"/>
              <a:buFont typeface="Arial"/>
              <a:buChar char="•"/>
            </a:pPr>
            <a:r>
              <a:rPr lang="en-US" sz="1500" dirty="0"/>
              <a:t>Based on stakeholders’ feedback received so far, the </a:t>
            </a:r>
            <a:r>
              <a:rPr lang="en-US" sz="1500" u="sng" dirty="0"/>
              <a:t>RBCIREWG would like to solicit feedback</a:t>
            </a:r>
            <a:r>
              <a:rPr lang="en-US" sz="1500" dirty="0"/>
              <a:t> on</a:t>
            </a:r>
            <a:r>
              <a:rPr lang="en-US" sz="1500" dirty="0">
                <a:solidFill>
                  <a:schemeClr val="tx1"/>
                </a:solidFill>
              </a:rPr>
              <a:t>:</a:t>
            </a:r>
          </a:p>
          <a:p>
            <a:pPr marL="1257300" lvl="1" indent="-342900">
              <a:buSzPct val="100000"/>
              <a:buFont typeface="+mj-lt"/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Support for the continued refinement of the following assumptions:</a:t>
            </a:r>
          </a:p>
          <a:p>
            <a:pPr marL="1714500" lvl="2" indent="-342900">
              <a:buSzPct val="100000"/>
              <a:buFont typeface="Arial" panose="020B0604020202020204" pitchFamily="34" charset="0"/>
              <a:buChar char="•"/>
            </a:pPr>
            <a:r>
              <a:rPr lang="en-US" sz="1500" dirty="0"/>
              <a:t>Systemic Risk Correlation</a:t>
            </a:r>
          </a:p>
          <a:p>
            <a:pPr marL="1714500" lvl="2" indent="-342900">
              <a:buSzPct val="100000"/>
              <a:buFont typeface="Arial" panose="020B0604020202020204" pitchFamily="34" charset="0"/>
              <a:buChar char="•"/>
            </a:pPr>
            <a:r>
              <a:rPr lang="en-US" sz="1500" dirty="0"/>
              <a:t>Recovery Average</a:t>
            </a:r>
          </a:p>
          <a:p>
            <a:pPr marL="1714500" lvl="2" indent="-342900">
              <a:buSzPct val="100000"/>
              <a:buFont typeface="Arial" panose="020B0604020202020204" pitchFamily="34" charset="0"/>
              <a:buChar char="•"/>
            </a:pPr>
            <a:r>
              <a:rPr lang="en-US" sz="1500" dirty="0"/>
              <a:t>Collateral Repurchase Price and Prepayment </a:t>
            </a:r>
          </a:p>
          <a:p>
            <a:pPr marL="1257300" lvl="1" indent="-342900">
              <a:buSzPct val="100000"/>
              <a:buFont typeface="+mj-lt"/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If supportive, recommendations for refinements with empirical support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7ED25-1330-E4EA-9E1B-66B9C00A7F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47274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DB25A-24DA-CC58-C36A-CA938BF59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83360-AE59-3742-F508-676BFD042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 SemiBold"/>
              </a:rPr>
              <a:t>Introduction and Purpose</a:t>
            </a:r>
            <a:r>
              <a:rPr lang="en-US" dirty="0">
                <a:solidFill>
                  <a:schemeClr val="bg1"/>
                </a:solidFill>
                <a:latin typeface="Montserrat SemiBold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Montserrat SemiBold"/>
              </a:rPr>
              <a:t>(continued)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0EEED-019F-AD47-AC73-ECB7CF864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426" y="1914727"/>
            <a:ext cx="7131300" cy="1590472"/>
          </a:xfrm>
        </p:spPr>
        <p:txBody>
          <a:bodyPr/>
          <a:lstStyle/>
          <a:p>
            <a:pPr marL="361950" indent="-285750">
              <a:buFont typeface="Arial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Further effort to refine these assumptions would likely lead to sensitivity tests on a larger portion of the CLO universe beyond the 6 sample CLOs that were used in the sensitivity analysis for the Dec. 15, 2025, presentation.</a:t>
            </a:r>
          </a:p>
          <a:p>
            <a:pPr marL="361950" indent="-285750">
              <a:buFont typeface="Arial"/>
              <a:buChar char="•"/>
            </a:pPr>
            <a:r>
              <a:rPr lang="en-US" sz="1500" dirty="0"/>
              <a:t>To facilitate the RBCIREWG request for feedback, excerpts from the Academy’s presentation at the Dec. 15, 2025, meeting are provided for reference.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F3207-5244-0E5B-DBF6-7CECDF68C7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4295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63179-7E25-2074-DA41-1F275A9CA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EEC88-91D2-5BAD-30BD-56E6094BE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ontserrat SemiBold"/>
              </a:rPr>
              <a:t>Acknowledgments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F24EB-B1F1-5579-DF04-80F7D8605C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1950" indent="-285750">
              <a:buFont typeface="Arial"/>
              <a:buChar char="•"/>
            </a:pPr>
            <a:r>
              <a:rPr lang="en-US" dirty="0"/>
              <a:t>ACLI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—</a:t>
            </a:r>
            <a:r>
              <a:rPr lang="en-US" dirty="0"/>
              <a:t>use of C-1 corporate bond model developed by Moody’s for ACLI</a:t>
            </a:r>
          </a:p>
          <a:p>
            <a:pPr marL="361950" indent="-285750">
              <a:buFont typeface="Arial"/>
              <a:buChar char="•"/>
            </a:pPr>
            <a:r>
              <a:rPr lang="en-US" dirty="0"/>
              <a:t>Moody’s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—</a:t>
            </a:r>
            <a:r>
              <a:rPr lang="en-US" dirty="0"/>
              <a:t>access to CLO deal data, collateral data, historical default rate data, and </a:t>
            </a:r>
            <a:r>
              <a:rPr lang="en-US" dirty="0" err="1"/>
              <a:t>CDOnet</a:t>
            </a:r>
            <a:endParaRPr lang="en-US" dirty="0"/>
          </a:p>
          <a:p>
            <a:pPr marL="361950" indent="-285750">
              <a:buFont typeface="Arial"/>
              <a:buChar char="•"/>
            </a:pPr>
            <a:r>
              <a:rPr lang="en-US" dirty="0"/>
              <a:t>S&amp;P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—</a:t>
            </a:r>
            <a:r>
              <a:rPr lang="en-US" dirty="0"/>
              <a:t>historical recovery data and frequent discussions with structured finance analytical professionals</a:t>
            </a:r>
          </a:p>
          <a:p>
            <a:pPr marL="361950" indent="-285750">
              <a:buFont typeface="Arial"/>
              <a:buChar char="•"/>
            </a:pPr>
            <a:r>
              <a:rPr lang="en-US" dirty="0"/>
              <a:t>Bridgeway Analytics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—</a:t>
            </a:r>
            <a:r>
              <a:rPr lang="en-US" dirty="0"/>
              <a:t>frequent discussions on credit modeling, structured finance, and help in understanding the ACLI &amp; Moody's corporate bond model</a:t>
            </a:r>
          </a:p>
          <a:p>
            <a:pPr marL="361950" indent="-285750">
              <a:buFont typeface="Arial"/>
              <a:buChar char="•"/>
            </a:pPr>
            <a:r>
              <a:rPr lang="en-US" dirty="0"/>
              <a:t>SSG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—</a:t>
            </a:r>
            <a:r>
              <a:rPr lang="en-US" dirty="0"/>
              <a:t>modeling advice and running </a:t>
            </a:r>
            <a:r>
              <a:rPr lang="en-US" dirty="0" err="1"/>
              <a:t>CDOnet</a:t>
            </a:r>
            <a:endParaRPr lang="en-US" dirty="0"/>
          </a:p>
          <a:p>
            <a:pPr marL="361950" indent="-285750">
              <a:buFont typeface="Arial"/>
              <a:buChar char="•"/>
            </a:pPr>
            <a:r>
              <a:rPr lang="en-US" dirty="0"/>
              <a:t>NAIC accounting staff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—</a:t>
            </a:r>
            <a:r>
              <a:rPr lang="en-US" dirty="0"/>
              <a:t>guidance on CLO statutory accounting</a:t>
            </a:r>
          </a:p>
          <a:p>
            <a:pPr marL="3619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8D99-F862-D6AC-ED2B-BFF4C69513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06050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B1D3D125-0334-CFD0-F409-8BCA491C4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425F45E-2EE0-2B11-EB13-5E35BF577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277407"/>
              </p:ext>
            </p:extLst>
          </p:nvPr>
        </p:nvGraphicFramePr>
        <p:xfrm>
          <a:off x="835200" y="1340407"/>
          <a:ext cx="7495199" cy="2874645"/>
        </p:xfrm>
        <a:graphic>
          <a:graphicData uri="http://schemas.openxmlformats.org/drawingml/2006/table">
            <a:tbl>
              <a:tblPr>
                <a:tableStyleId>{3BF1B525-2FAF-47DF-B33A-905AB876B22A}</a:tableStyleId>
              </a:tblPr>
              <a:tblGrid>
                <a:gridCol w="1357985">
                  <a:extLst>
                    <a:ext uri="{9D8B030D-6E8A-4147-A177-3AD203B41FA5}">
                      <a16:colId xmlns:a16="http://schemas.microsoft.com/office/drawing/2014/main" val="2343854565"/>
                    </a:ext>
                  </a:extLst>
                </a:gridCol>
                <a:gridCol w="1455740">
                  <a:extLst>
                    <a:ext uri="{9D8B030D-6E8A-4147-A177-3AD203B41FA5}">
                      <a16:colId xmlns:a16="http://schemas.microsoft.com/office/drawing/2014/main" val="391605918"/>
                    </a:ext>
                  </a:extLst>
                </a:gridCol>
                <a:gridCol w="1168402">
                  <a:extLst>
                    <a:ext uri="{9D8B030D-6E8A-4147-A177-3AD203B41FA5}">
                      <a16:colId xmlns:a16="http://schemas.microsoft.com/office/drawing/2014/main" val="3887533415"/>
                    </a:ext>
                  </a:extLst>
                </a:gridCol>
                <a:gridCol w="1605775">
                  <a:extLst>
                    <a:ext uri="{9D8B030D-6E8A-4147-A177-3AD203B41FA5}">
                      <a16:colId xmlns:a16="http://schemas.microsoft.com/office/drawing/2014/main" val="1573637189"/>
                    </a:ext>
                  </a:extLst>
                </a:gridCol>
                <a:gridCol w="1907297">
                  <a:extLst>
                    <a:ext uri="{9D8B030D-6E8A-4147-A177-3AD203B41FA5}">
                      <a16:colId xmlns:a16="http://schemas.microsoft.com/office/drawing/2014/main" val="1849756416"/>
                    </a:ext>
                  </a:extLst>
                </a:gridCol>
              </a:tblGrid>
              <a:tr h="301737">
                <a:tc>
                  <a:txBody>
                    <a:bodyPr/>
                    <a:lstStyle/>
                    <a:p>
                      <a:pPr marR="0" algn="ctr" rtl="0" eaLnBrk="1" fontAlgn="ctr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Montserrat SemiBold"/>
                          <a:cs typeface="Arial"/>
                          <a:sym typeface="Arial"/>
                        </a:rPr>
                        <a:t>Model </a:t>
                      </a:r>
                      <a:r>
                        <a:rPr lang="en-US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Montserrat SemiBold"/>
                          <a:cs typeface="Arial"/>
                        </a:rPr>
                        <a:t>Assumption</a:t>
                      </a:r>
                      <a:endParaRPr lang="en-US" sz="900" b="1" i="0" u="none" strike="noStrike" cap="none" dirty="0">
                        <a:solidFill>
                          <a:schemeClr val="bg1"/>
                        </a:solidFill>
                        <a:effectLst/>
                        <a:latin typeface="Montserrat SemiBold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eaLnBrk="1" fontAlgn="ctr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Montserrat SemiBold"/>
                          <a:cs typeface="Arial"/>
                          <a:sym typeface="Arial"/>
                        </a:rPr>
                        <a:t>Description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eaLnBrk="1" fontAlgn="ctr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Montserrat SemiBold"/>
                          <a:cs typeface="Arial"/>
                        </a:rPr>
                        <a:t>Sensitivity #</a:t>
                      </a:r>
                    </a:p>
                    <a:p>
                      <a:pPr marR="0" algn="ctr" rtl="0" eaLnBrk="1" fontAlgn="ctr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1" u="none" strike="noStrike" cap="none" dirty="0">
                          <a:solidFill>
                            <a:schemeClr val="bg1"/>
                          </a:solidFill>
                          <a:effectLst/>
                          <a:latin typeface="Montserrat SemiBold"/>
                          <a:cs typeface="Arial"/>
                          <a:sym typeface="Arial"/>
                        </a:rPr>
                        <a:t>Per Dec. 15, 2025 meeting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Montserrat SemiBold"/>
                          <a:cs typeface="Arial"/>
                        </a:rPr>
                        <a:t>Baseline Assumption</a:t>
                      </a:r>
                      <a:endParaRPr lang="en-US" sz="900" b="1" i="0" u="none" strike="noStrike" cap="none" dirty="0">
                        <a:solidFill>
                          <a:schemeClr val="bg1"/>
                        </a:solidFill>
                        <a:effectLst/>
                        <a:latin typeface="Montserrat SemiBold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Montserrat SemiBold"/>
                          <a:cs typeface="Arial"/>
                        </a:rPr>
                        <a:t>Previously-Stated </a:t>
                      </a:r>
                      <a:br>
                        <a:rPr lang="en-US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Montserrat SemiBold"/>
                          <a:cs typeface="Arial"/>
                        </a:rPr>
                      </a:br>
                      <a:r>
                        <a:rPr lang="en-US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Montserrat SemiBold"/>
                          <a:cs typeface="Arial"/>
                        </a:rPr>
                        <a:t>Reason to Retain Baseline Assumption</a:t>
                      </a:r>
                      <a:endParaRPr lang="en-US" sz="900" b="1" i="0" u="none" strike="noStrike" cap="none" dirty="0">
                        <a:solidFill>
                          <a:schemeClr val="bg1"/>
                        </a:solidFill>
                        <a:effectLst/>
                        <a:latin typeface="Montserrat SemiBold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940383"/>
                  </a:ext>
                </a:extLst>
              </a:tr>
              <a:tr h="30173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/>
                        </a:rPr>
                        <a:t>Systemic Risk Correlation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 Medium"/>
                        <a:ea typeface="Source Sans Pro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Pairwise correlation amongst loans in the collateral pool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1, 2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10%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Consistency with C-1 bond factors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985500"/>
                  </a:ext>
                </a:extLst>
              </a:tr>
              <a:tr h="3017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Recovery Average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Recovery average upon default for loans in the collateral pool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S&amp;P average loss given default (LGD): 27% for senior secured, 60% for senior unsecured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Baseline is derived using actual data, whereas alternative approach is sensitive to statistical fitting methodology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872153"/>
                  </a:ext>
                </a:extLst>
              </a:tr>
              <a:tr h="3017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Collateral Repurchase Price &amp; Prepayment</a:t>
                      </a:r>
                    </a:p>
                  </a:txBody>
                  <a:tcPr marL="9525" marR="9525" marT="9525" marB="0" anchor="ctr"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Repurchase price upon default and prepayment speed for loans in the collateral pool</a:t>
                      </a:r>
                    </a:p>
                  </a:txBody>
                  <a:tcPr marL="9525" marR="9525" marT="9525" marB="0" anchor="ctr"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6, 7</a:t>
                      </a:r>
                    </a:p>
                  </a:txBody>
                  <a:tcPr marL="9525" marR="9525" marT="9525" marB="0" anchor="ctr"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No prepayments and no repurchase discounts</a:t>
                      </a:r>
                    </a:p>
                  </a:txBody>
                  <a:tcPr marL="9525" marR="9525" marT="9525" marB="0" anchor="ctr"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Alternative approaches were unrealistically credit-supportive by allowing deep discount purchases during the entire investment period and produced widely variable results across deals</a:t>
                      </a:r>
                    </a:p>
                  </a:txBody>
                  <a:tcPr marL="9525" marR="9525" marT="9525" marB="0" anchor="ctr"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016136"/>
                  </a:ext>
                </a:extLst>
              </a:tr>
              <a:tr h="3017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Combination of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</a:b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Recovery Average and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</a:b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Collateral Repurchase Price &amp; Repayment*</a:t>
                      </a: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(Same as above)</a:t>
                      </a: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8, 9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</a:b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(combining 5 with each of 6 and 7)</a:t>
                      </a: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(Same as above)</a:t>
                      </a: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/>
                          <a:ea typeface="Source Sans Pro"/>
                        </a:rPr>
                        <a:t>(Same as above)</a:t>
                      </a: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901505"/>
                  </a:ext>
                </a:extLst>
              </a:tr>
            </a:tbl>
          </a:graphicData>
        </a:graphic>
      </p:graphicFrame>
      <p:sp>
        <p:nvSpPr>
          <p:cNvPr id="93" name="Google Shape;93;p15">
            <a:extLst>
              <a:ext uri="{FF2B5EF4-FFF2-40B4-BE49-F238E27FC236}">
                <a16:creationId xmlns:a16="http://schemas.microsoft.com/office/drawing/2014/main" id="{1633A85D-A436-2341-36D4-95DE19D6E3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692" y="648725"/>
            <a:ext cx="71313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latin typeface="Montserrat SemiBold"/>
              </a:rPr>
              <a:t>Modeling Assumptions</a:t>
            </a:r>
            <a:endParaRPr lang="en-US" dirty="0"/>
          </a:p>
        </p:txBody>
      </p:sp>
      <p:sp>
        <p:nvSpPr>
          <p:cNvPr id="92" name="Google Shape;92;p15">
            <a:extLst>
              <a:ext uri="{FF2B5EF4-FFF2-40B4-BE49-F238E27FC236}">
                <a16:creationId xmlns:a16="http://schemas.microsoft.com/office/drawing/2014/main" id="{45CA5D84-C5E9-FBB8-31A9-403D732281F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C899F-DF79-1955-CE0E-7A4568D7D896}"/>
              </a:ext>
            </a:extLst>
          </p:cNvPr>
          <p:cNvSpPr txBox="1"/>
          <p:nvPr/>
        </p:nvSpPr>
        <p:spPr>
          <a:xfrm>
            <a:off x="813601" y="4268392"/>
            <a:ext cx="7495199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latin typeface="Montserrat Medium"/>
              </a:rPr>
              <a:t>*Shown for informational purposes.</a:t>
            </a:r>
          </a:p>
        </p:txBody>
      </p:sp>
    </p:spTree>
    <p:extLst>
      <p:ext uri="{BB962C8B-B14F-4D97-AF65-F5344CB8AC3E}">
        <p14:creationId xmlns:p14="http://schemas.microsoft.com/office/powerpoint/2010/main" val="955238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4A2755F0-2CEF-1570-3470-6E4A07474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>
            <a:extLst>
              <a:ext uri="{FF2B5EF4-FFF2-40B4-BE49-F238E27FC236}">
                <a16:creationId xmlns:a16="http://schemas.microsoft.com/office/drawing/2014/main" id="{F7F2A97A-7DD0-8464-0763-F55D047811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3950" y="648725"/>
            <a:ext cx="71313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latin typeface="Montserrat SemiBold"/>
              </a:rPr>
              <a:t>Sensitivity—Systemic Risk Correlation</a:t>
            </a:r>
            <a:endParaRPr lang="en-US" dirty="0"/>
          </a:p>
        </p:txBody>
      </p:sp>
      <p:sp>
        <p:nvSpPr>
          <p:cNvPr id="92" name="Google Shape;92;p15">
            <a:extLst>
              <a:ext uri="{FF2B5EF4-FFF2-40B4-BE49-F238E27FC236}">
                <a16:creationId xmlns:a16="http://schemas.microsoft.com/office/drawing/2014/main" id="{C6C5F49A-D31D-4579-52D6-A6FF70B46A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AED191A-2307-7315-7657-2BB24D363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119171"/>
              </p:ext>
            </p:extLst>
          </p:nvPr>
        </p:nvGraphicFramePr>
        <p:xfrm>
          <a:off x="878650" y="1407680"/>
          <a:ext cx="3810294" cy="2567118"/>
        </p:xfrm>
        <a:graphic>
          <a:graphicData uri="http://schemas.openxmlformats.org/drawingml/2006/table">
            <a:tbl>
              <a:tblPr firstRow="1" bandRow="1">
                <a:tableStyleId>{CB8F55BA-1D26-4A3C-8808-3F048720A6A3}</a:tableStyleId>
              </a:tblPr>
              <a:tblGrid>
                <a:gridCol w="1116366">
                  <a:extLst>
                    <a:ext uri="{9D8B030D-6E8A-4147-A177-3AD203B41FA5}">
                      <a16:colId xmlns:a16="http://schemas.microsoft.com/office/drawing/2014/main" val="2137625059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729326636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1597058293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2784023383"/>
                    </a:ext>
                  </a:extLst>
                </a:gridCol>
              </a:tblGrid>
              <a:tr h="213112"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1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2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72727"/>
                  </a:ext>
                </a:extLst>
              </a:tr>
              <a:tr h="48890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After-Tax C-1 / Tranche </a:t>
                      </a:r>
                      <a:r>
                        <a:rPr lang="en-US" sz="1100" b="1" err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Rtg</a:t>
                      </a: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Baseline Dec ’25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5% Corr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20% Corr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068245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851483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0.05%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01692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1.24%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160856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8.17%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763527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2.34%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12.58%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34695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30.72%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20.18%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52.93%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15188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6087A48-AC55-D161-F347-6F81E46E6426}"/>
              </a:ext>
            </a:extLst>
          </p:cNvPr>
          <p:cNvSpPr txBox="1"/>
          <p:nvPr/>
        </p:nvSpPr>
        <p:spPr>
          <a:xfrm>
            <a:off x="878651" y="3960284"/>
            <a:ext cx="381029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latin typeface="Montserrat Medium"/>
              </a:rPr>
              <a:t>*Results are preliminary and subject to change. This is only 6 deals—</a:t>
            </a:r>
          </a:p>
          <a:p>
            <a:r>
              <a:rPr lang="en-US" sz="800" dirty="0">
                <a:latin typeface="Montserrat Medium"/>
              </a:rPr>
              <a:t>results may change when all CLOs held by life insurers are included. </a:t>
            </a:r>
          </a:p>
          <a:p>
            <a:r>
              <a:rPr lang="en-US" sz="800" dirty="0">
                <a:latin typeface="Montserrat Medium"/>
              </a:rPr>
              <a:t>Baa2 tranche is from only one deal and is therefore potentially especially unrepresentative due to its small sample size.</a:t>
            </a:r>
          </a:p>
          <a:p>
            <a:endParaRPr lang="en-US" sz="800" dirty="0">
              <a:latin typeface="Montserrat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99C96-F880-77DC-61AD-4BDA5BC933F8}"/>
              </a:ext>
            </a:extLst>
          </p:cNvPr>
          <p:cNvSpPr txBox="1"/>
          <p:nvPr/>
        </p:nvSpPr>
        <p:spPr>
          <a:xfrm>
            <a:off x="670545" y="278021"/>
            <a:ext cx="78348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2">
                    <a:lumMod val="10000"/>
                  </a:schemeClr>
                </a:solidFill>
              </a:rPr>
              <a:t>DRAFT/PRELIMINARY RESULTS FROM DEC. 15, 2025, PRESENTATION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194D6C2-4CEA-CE72-D410-2A7329AE2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5916" y="1434950"/>
            <a:ext cx="3253810" cy="2780100"/>
          </a:xfrm>
        </p:spPr>
        <p:txBody>
          <a:bodyPr/>
          <a:lstStyle/>
          <a:p>
            <a:r>
              <a:rPr lang="en-US" sz="1400" dirty="0"/>
              <a:t>Systemic risk is modeled with pairwise correlation between loans. </a:t>
            </a:r>
          </a:p>
          <a:p>
            <a:r>
              <a:rPr lang="en-US" sz="1400" dirty="0"/>
              <a:t>Baseline correlation is 10%. </a:t>
            </a:r>
          </a:p>
          <a:p>
            <a:r>
              <a:rPr lang="en-US" sz="1400" dirty="0"/>
              <a:t>Li and Chen (2018) reference 2%, 35% and 51% in 1-yr, 5-yr and 10-yr correlations for B-rated issuers.</a:t>
            </a:r>
          </a:p>
          <a:p>
            <a:r>
              <a:rPr lang="en-US" sz="1400" dirty="0"/>
              <a:t>Qi et al (2019) reference 2%, 10% and 9% in 1-yr, 5-yr and 10-yr correlations for B-rated issuers.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78091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55542505-2FB4-4239-6EB7-CCABE1F13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>
            <a:extLst>
              <a:ext uri="{FF2B5EF4-FFF2-40B4-BE49-F238E27FC236}">
                <a16:creationId xmlns:a16="http://schemas.microsoft.com/office/drawing/2014/main" id="{33085CB3-B814-C08D-C302-ABE3A3FB0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0196" y="648725"/>
            <a:ext cx="71313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latin typeface="Montserrat SemiBold"/>
              </a:rPr>
              <a:t>Sensitivity—Recovery Average</a:t>
            </a:r>
            <a:endParaRPr lang="en-US" dirty="0"/>
          </a:p>
        </p:txBody>
      </p:sp>
      <p:sp>
        <p:nvSpPr>
          <p:cNvPr id="92" name="Google Shape;92;p15">
            <a:extLst>
              <a:ext uri="{FF2B5EF4-FFF2-40B4-BE49-F238E27FC236}">
                <a16:creationId xmlns:a16="http://schemas.microsoft.com/office/drawing/2014/main" id="{E99A0544-EA06-F42F-FDD6-11E716ACCEE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20BC688-0A7E-5E42-0EA8-55CA7066B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162916"/>
              </p:ext>
            </p:extLst>
          </p:nvPr>
        </p:nvGraphicFramePr>
        <p:xfrm>
          <a:off x="878650" y="1407680"/>
          <a:ext cx="2912318" cy="2567118"/>
        </p:xfrm>
        <a:graphic>
          <a:graphicData uri="http://schemas.openxmlformats.org/drawingml/2006/table">
            <a:tbl>
              <a:tblPr firstRow="1" bandRow="1">
                <a:tableStyleId>{CB8F55BA-1D26-4A3C-8808-3F048720A6A3}</a:tableStyleId>
              </a:tblPr>
              <a:tblGrid>
                <a:gridCol w="1116366">
                  <a:extLst>
                    <a:ext uri="{9D8B030D-6E8A-4147-A177-3AD203B41FA5}">
                      <a16:colId xmlns:a16="http://schemas.microsoft.com/office/drawing/2014/main" val="2137625059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729326636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1597058293"/>
                    </a:ext>
                  </a:extLst>
                </a:gridCol>
              </a:tblGrid>
              <a:tr h="213112"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5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72727"/>
                  </a:ext>
                </a:extLst>
              </a:tr>
              <a:tr h="48890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After-Tax C-1 / Tranche </a:t>
                      </a:r>
                      <a:r>
                        <a:rPr lang="en-US" sz="1100" b="1" err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Rtg</a:t>
                      </a: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Baseline Dec ’25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Lower Recovery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068245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851483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01692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1.77%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160856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21.73%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763527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2.34%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19.62%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34695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30.72%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59.09%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151886"/>
                  </a:ext>
                </a:extLst>
              </a:tr>
            </a:tbl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874D525-3C0D-0A90-3A86-2F1940281371}"/>
              </a:ext>
            </a:extLst>
          </p:cNvPr>
          <p:cNvSpPr txBox="1">
            <a:spLocks/>
          </p:cNvSpPr>
          <p:nvPr/>
        </p:nvSpPr>
        <p:spPr>
          <a:xfrm>
            <a:off x="4413787" y="1257412"/>
            <a:ext cx="3941382" cy="27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76200" marR="0" lvl="0" indent="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None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Char char="»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Source Sans Pro"/>
              <a:buChar char="»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rPr lang="en-US" sz="1400" dirty="0"/>
              <a:t>Baseline assumption S&amp;P average loss given default (LGD): 27% for senior secured, 60% for senior unsecured.</a:t>
            </a:r>
          </a:p>
          <a:p>
            <a:r>
              <a:rPr lang="en-US" sz="1400" dirty="0"/>
              <a:t>A higher LGD is tested: 36% for senior secured, 54% for senior unsecured (despite being lower for senior unsecured, this is higher overall because most loans in CLOs are senior secured).</a:t>
            </a:r>
          </a:p>
          <a:p>
            <a:r>
              <a:rPr lang="en-US" sz="1400" dirty="0"/>
              <a:t>However, in both cases simple averages are not the input to the model. Decile data published by S&amp;P was used so that the tail could be captured. The averages for the sensitivity are fitted to the shape of the S&amp;P deciles by least-squares optimization.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726BB-8099-6901-9986-BB82360F183B}"/>
              </a:ext>
            </a:extLst>
          </p:cNvPr>
          <p:cNvSpPr txBox="1"/>
          <p:nvPr/>
        </p:nvSpPr>
        <p:spPr>
          <a:xfrm>
            <a:off x="827851" y="3953027"/>
            <a:ext cx="384264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latin typeface="Montserrat Medium"/>
              </a:rPr>
              <a:t>*Results are preliminary and subject to change. This is only 6 deals—</a:t>
            </a:r>
          </a:p>
          <a:p>
            <a:r>
              <a:rPr lang="en-US" sz="800" dirty="0">
                <a:latin typeface="Montserrat Medium"/>
              </a:rPr>
              <a:t>results may change when all CLOs held by life insurers are included. </a:t>
            </a:r>
          </a:p>
          <a:p>
            <a:r>
              <a:rPr lang="en-US" sz="800" dirty="0">
                <a:latin typeface="Montserrat Medium"/>
              </a:rPr>
              <a:t>Baa2 tranche is from only one deal and is therefore potentially especially unrepresentative due to its small sample size.</a:t>
            </a:r>
          </a:p>
          <a:p>
            <a:endParaRPr lang="en-US" sz="800" dirty="0">
              <a:latin typeface="Montserrat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CACF4B-811D-4133-7B3B-129B1E2ADF15}"/>
              </a:ext>
            </a:extLst>
          </p:cNvPr>
          <p:cNvSpPr txBox="1"/>
          <p:nvPr/>
        </p:nvSpPr>
        <p:spPr>
          <a:xfrm>
            <a:off x="670545" y="285278"/>
            <a:ext cx="78348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2">
                    <a:lumMod val="10000"/>
                  </a:schemeClr>
                </a:solidFill>
              </a:rPr>
              <a:t>DRAFT/PRELIMINARY RESULTS FROM DEC. 15, 2025, PRESENTATION</a:t>
            </a:r>
          </a:p>
        </p:txBody>
      </p:sp>
    </p:spTree>
    <p:extLst>
      <p:ext uri="{BB962C8B-B14F-4D97-AF65-F5344CB8AC3E}">
        <p14:creationId xmlns:p14="http://schemas.microsoft.com/office/powerpoint/2010/main" val="2581489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F9CB01D4-2DA1-E03D-2ED5-EDAF5F60B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>
            <a:extLst>
              <a:ext uri="{FF2B5EF4-FFF2-40B4-BE49-F238E27FC236}">
                <a16:creationId xmlns:a16="http://schemas.microsoft.com/office/drawing/2014/main" id="{DF179BF3-ACB8-904C-6C40-6D7E324D45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3319" y="648725"/>
            <a:ext cx="7131300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latin typeface="Montserrat SemiBold"/>
              </a:rPr>
              <a:t>Sensitivity—Collateral Repurchase Price &amp; Prepayment</a:t>
            </a:r>
            <a:endParaRPr lang="en-US" dirty="0"/>
          </a:p>
        </p:txBody>
      </p:sp>
      <p:sp>
        <p:nvSpPr>
          <p:cNvPr id="92" name="Google Shape;92;p15">
            <a:extLst>
              <a:ext uri="{FF2B5EF4-FFF2-40B4-BE49-F238E27FC236}">
                <a16:creationId xmlns:a16="http://schemas.microsoft.com/office/drawing/2014/main" id="{7EC517F1-CAE6-4F23-8F8B-1FB28434E17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9739C16-4F00-9A2D-E2A2-6FDA4ABD57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948059"/>
              </p:ext>
            </p:extLst>
          </p:nvPr>
        </p:nvGraphicFramePr>
        <p:xfrm>
          <a:off x="878650" y="1407680"/>
          <a:ext cx="3810294" cy="2567118"/>
        </p:xfrm>
        <a:graphic>
          <a:graphicData uri="http://schemas.openxmlformats.org/drawingml/2006/table">
            <a:tbl>
              <a:tblPr firstRow="1" bandRow="1">
                <a:tableStyleId>{CB8F55BA-1D26-4A3C-8808-3F048720A6A3}</a:tableStyleId>
              </a:tblPr>
              <a:tblGrid>
                <a:gridCol w="1116366">
                  <a:extLst>
                    <a:ext uri="{9D8B030D-6E8A-4147-A177-3AD203B41FA5}">
                      <a16:colId xmlns:a16="http://schemas.microsoft.com/office/drawing/2014/main" val="2137625059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729326636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1597058293"/>
                    </a:ext>
                  </a:extLst>
                </a:gridCol>
                <a:gridCol w="897976">
                  <a:extLst>
                    <a:ext uri="{9D8B030D-6E8A-4147-A177-3AD203B41FA5}">
                      <a16:colId xmlns:a16="http://schemas.microsoft.com/office/drawing/2014/main" val="2784023383"/>
                    </a:ext>
                  </a:extLst>
                </a:gridCol>
              </a:tblGrid>
              <a:tr h="213112"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6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7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72727"/>
                  </a:ext>
                </a:extLst>
              </a:tr>
              <a:tr h="48890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After-Tax C-1 / Tranche </a:t>
                      </a:r>
                      <a:r>
                        <a:rPr lang="en-US" sz="1100" b="1" err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Rtg</a:t>
                      </a:r>
                      <a:endParaRPr lang="en-US" sz="1100" b="1">
                        <a:solidFill>
                          <a:schemeClr val="bg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Baseline Dec ’25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Prepay &amp; Discount 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Prepay &amp; Discount 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068245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851483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01692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0.07%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160856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Baa2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763527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2.34%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0.37%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346952"/>
                  </a:ext>
                </a:extLst>
              </a:tr>
              <a:tr h="2856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Ba3</a:t>
                      </a:r>
                    </a:p>
                  </a:txBody>
                  <a:tcPr marL="0" marR="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30.72%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10.15%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151886"/>
                  </a:ext>
                </a:extLst>
              </a:tr>
            </a:tbl>
          </a:graphicData>
        </a:graphic>
      </p:graphicFrame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281C4BE-251E-61B2-F304-2654AB6BA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3005" y="1434950"/>
            <a:ext cx="3246721" cy="2780100"/>
          </a:xfrm>
        </p:spPr>
        <p:txBody>
          <a:bodyPr/>
          <a:lstStyle/>
          <a:p>
            <a:r>
              <a:rPr lang="en-US" sz="1400" dirty="0"/>
              <a:t>Baseline scenario models no prepayments and no repurchase discounts. Sensitivities model historically low prepayment speeds and purchase prices, consistent with stressed credit environments.</a:t>
            </a:r>
          </a:p>
          <a:p>
            <a:r>
              <a:rPr lang="en-US" sz="1400" dirty="0"/>
              <a:t>Sensitivity A = prepay and purchase price equal to CTE(10) of historical data: 11.8% prepayment rate, 82.5 price.</a:t>
            </a:r>
          </a:p>
          <a:p>
            <a:r>
              <a:rPr lang="en-US" sz="1400" dirty="0"/>
              <a:t>Sensitivity B = prepay and repurchase price equal to </a:t>
            </a:r>
            <a:r>
              <a:rPr lang="en-US" sz="1400" dirty="0" err="1"/>
              <a:t>VaR</a:t>
            </a:r>
            <a:r>
              <a:rPr lang="en-US" sz="1400" dirty="0"/>
              <a:t>(0.5) of historical data: 8.7% prepayment rate, 72.0 price.</a:t>
            </a:r>
          </a:p>
          <a:p>
            <a:pPr>
              <a:buSzPct val="100000"/>
            </a:pP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AE591B-B1F6-9EBC-388D-A869993C9112}"/>
              </a:ext>
            </a:extLst>
          </p:cNvPr>
          <p:cNvSpPr txBox="1"/>
          <p:nvPr/>
        </p:nvSpPr>
        <p:spPr>
          <a:xfrm>
            <a:off x="842366" y="3953027"/>
            <a:ext cx="381029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latin typeface="Montserrat Medium"/>
              </a:rPr>
              <a:t>*Results are preliminary and subject to change. This is only 6 deals—</a:t>
            </a:r>
          </a:p>
          <a:p>
            <a:r>
              <a:rPr lang="en-US" sz="800" dirty="0">
                <a:latin typeface="Montserrat Medium"/>
              </a:rPr>
              <a:t>results may change when all CLOs held by life insurers are included. </a:t>
            </a:r>
          </a:p>
          <a:p>
            <a:r>
              <a:rPr lang="en-US" sz="800" dirty="0">
                <a:latin typeface="Montserrat Medium"/>
              </a:rPr>
              <a:t>Baa2 tranche is from only one deal and is therefore potentially especially unrepresentative due to its small sample size.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7105E7-FA50-2DFD-5C3C-1225074C64C3}"/>
              </a:ext>
            </a:extLst>
          </p:cNvPr>
          <p:cNvSpPr txBox="1"/>
          <p:nvPr/>
        </p:nvSpPr>
        <p:spPr>
          <a:xfrm>
            <a:off x="670545" y="285278"/>
            <a:ext cx="78348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2">
                    <a:lumMod val="10000"/>
                  </a:schemeClr>
                </a:solidFill>
              </a:rPr>
              <a:t>DRAFT/PRELIMINARY RESULTS FROM DEC. 15, 2025, PRESENTATION</a:t>
            </a:r>
          </a:p>
        </p:txBody>
      </p:sp>
    </p:spTree>
    <p:extLst>
      <p:ext uri="{BB962C8B-B14F-4D97-AF65-F5344CB8AC3E}">
        <p14:creationId xmlns:p14="http://schemas.microsoft.com/office/powerpoint/2010/main" val="3756251366"/>
      </p:ext>
    </p:extLst>
  </p:cSld>
  <p:clrMapOvr>
    <a:masterClrMapping/>
  </p:clrMapOvr>
</p:sld>
</file>

<file path=ppt/theme/theme1.xml><?xml version="1.0" encoding="utf-8"?>
<a:theme xmlns:a="http://schemas.openxmlformats.org/drawingml/2006/main" name="Gremio template">
  <a:themeElements>
    <a:clrScheme name="Custom 6">
      <a:dk1>
        <a:srgbClr val="25516C"/>
      </a:dk1>
      <a:lt1>
        <a:srgbClr val="FFFFFF"/>
      </a:lt1>
      <a:dk2>
        <a:srgbClr val="666666"/>
      </a:dk2>
      <a:lt2>
        <a:srgbClr val="E2E7E9"/>
      </a:lt2>
      <a:accent1>
        <a:srgbClr val="4878B3"/>
      </a:accent1>
      <a:accent2>
        <a:srgbClr val="FE8E38"/>
      </a:accent2>
      <a:accent3>
        <a:srgbClr val="0E498F"/>
      </a:accent3>
      <a:accent4>
        <a:srgbClr val="37A7C7"/>
      </a:accent4>
      <a:accent5>
        <a:srgbClr val="0BA14B"/>
      </a:accent5>
      <a:accent6>
        <a:srgbClr val="DC1F26"/>
      </a:accent6>
      <a:hlink>
        <a:srgbClr val="2D82B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ademyPP.2025.potx  -  Read-Only" id="{5A23F3B9-2443-456A-80F4-7976C9A1D882}" vid="{7757B09D-BBFC-47B1-B5D5-E24065D020EB}"/>
    </a:ext>
  </a:extLst>
</a:theme>
</file>

<file path=ppt/theme/theme2.xml><?xml version="1.0" encoding="utf-8"?>
<a:theme xmlns:a="http://schemas.openxmlformats.org/drawingml/2006/main" name="1_Gremio template">
  <a:themeElements>
    <a:clrScheme name="Custom 6">
      <a:dk1>
        <a:srgbClr val="25516C"/>
      </a:dk1>
      <a:lt1>
        <a:srgbClr val="FFFFFF"/>
      </a:lt1>
      <a:dk2>
        <a:srgbClr val="666666"/>
      </a:dk2>
      <a:lt2>
        <a:srgbClr val="E2E7E9"/>
      </a:lt2>
      <a:accent1>
        <a:srgbClr val="4878B3"/>
      </a:accent1>
      <a:accent2>
        <a:srgbClr val="FE8E38"/>
      </a:accent2>
      <a:accent3>
        <a:srgbClr val="0E498F"/>
      </a:accent3>
      <a:accent4>
        <a:srgbClr val="37A7C7"/>
      </a:accent4>
      <a:accent5>
        <a:srgbClr val="0BA14B"/>
      </a:accent5>
      <a:accent6>
        <a:srgbClr val="DC1F26"/>
      </a:accent6>
      <a:hlink>
        <a:srgbClr val="2D82B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ademyPP.2025.potx  -  Read-Only" id="{5A23F3B9-2443-456A-80F4-7976C9A1D882}" vid="{7757B09D-BBFC-47B1-B5D5-E24065D020EB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07BDF7C3526646BEE9A220AC957184" ma:contentTypeVersion="11" ma:contentTypeDescription="Create a new document." ma:contentTypeScope="" ma:versionID="baea731f8f47a36d471140c2d7b3d23b">
  <xsd:schema xmlns:xsd="http://www.w3.org/2001/XMLSchema" xmlns:xs="http://www.w3.org/2001/XMLSchema" xmlns:p="http://schemas.microsoft.com/office/2006/metadata/properties" xmlns:ns2="1bcbe56e-833a-4f4a-85cf-43da03716370" xmlns:ns3="43de2cec-2ad0-4cb4-a71f-b07e82806567" targetNamespace="http://schemas.microsoft.com/office/2006/metadata/properties" ma:root="true" ma:fieldsID="d051f2eb8f50c88691eda7fce4134d05" ns2:_="" ns3:_="">
    <xsd:import namespace="1bcbe56e-833a-4f4a-85cf-43da03716370"/>
    <xsd:import namespace="43de2cec-2ad0-4cb4-a71f-b07e8280656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cbe56e-833a-4f4a-85cf-43da0371637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ba69304c-d2cb-4c2c-b8c0-330627f270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de2cec-2ad0-4cb4-a71f-b07e8280656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4e0ad7f-4a37-4cab-82bb-cb2044633e95}" ma:internalName="TaxCatchAll" ma:showField="CatchAllData" ma:web="43de2cec-2ad0-4cb4-a71f-b07e828065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cbe56e-833a-4f4a-85cf-43da03716370">
      <Terms xmlns="http://schemas.microsoft.com/office/infopath/2007/PartnerControls"/>
    </lcf76f155ced4ddcb4097134ff3c332f>
    <TaxCatchAll xmlns="43de2cec-2ad0-4cb4-a71f-b07e82806567" xsi:nil="true"/>
  </documentManagement>
</p:properties>
</file>

<file path=customXml/itemProps1.xml><?xml version="1.0" encoding="utf-8"?>
<ds:datastoreItem xmlns:ds="http://schemas.openxmlformats.org/officeDocument/2006/customXml" ds:itemID="{71195FA0-C320-4CC1-8230-2831C0701D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E83FEE-2CF4-4CC0-80B4-37713EEC7979}">
  <ds:schemaRefs>
    <ds:schemaRef ds:uri="1bcbe56e-833a-4f4a-85cf-43da03716370"/>
    <ds:schemaRef ds:uri="43de2cec-2ad0-4cb4-a71f-b07e828065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2460833-C94E-4F35-BB7E-A7D1471FB640}">
  <ds:schemaRefs>
    <ds:schemaRef ds:uri="1bcbe56e-833a-4f4a-85cf-43da03716370"/>
    <ds:schemaRef ds:uri="43de2cec-2ad0-4cb4-a71f-b07e8280656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3f06a216-e798-47d3-9b06-31482aa5a648}" enabled="0" method="" siteId="{3f06a216-e798-47d3-9b06-31482aa5a64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AcademyPP.2025</Template>
  <TotalTime>234</TotalTime>
  <Words>1688</Words>
  <Application>Microsoft Office PowerPoint</Application>
  <PresentationFormat>On-screen Show (16:9)</PresentationFormat>
  <Paragraphs>355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Montserrat SemiBold</vt:lpstr>
      <vt:lpstr>Arial</vt:lpstr>
      <vt:lpstr>Montserrat Medium</vt:lpstr>
      <vt:lpstr>Montserrat</vt:lpstr>
      <vt:lpstr>Source Sans Pro</vt:lpstr>
      <vt:lpstr>Gremio template</vt:lpstr>
      <vt:lpstr>1_Gremio template</vt:lpstr>
      <vt:lpstr>Excerpts from Dec. 15, 2025,  C-1 Subcommittee Presentation to  RBC Investment Risk Evaluation Working Group</vt:lpstr>
      <vt:lpstr>About the Academy</vt:lpstr>
      <vt:lpstr>Introduction and Purpose</vt:lpstr>
      <vt:lpstr>Introduction and Purpose (continued)</vt:lpstr>
      <vt:lpstr>Acknowledgments</vt:lpstr>
      <vt:lpstr>Modeling Assumptions</vt:lpstr>
      <vt:lpstr>Sensitivity—Systemic Risk Correlation</vt:lpstr>
      <vt:lpstr>Sensitivity—Recovery Average</vt:lpstr>
      <vt:lpstr>Sensitivity—Collateral Repurchase Price &amp; Prepayment</vt:lpstr>
      <vt:lpstr>Sensitivity #6—Widely Varying Results Across Deals</vt:lpstr>
      <vt:lpstr>Sensitivity #7—Widely Varying Results Across Deals</vt:lpstr>
      <vt:lpstr>Combined Sensitivity—Recovery Average &amp; Collateral Repurchase Price &amp; Prepayment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Amanda Barry-Moilanen</dc:creator>
  <cp:keywords/>
  <dc:description/>
  <cp:lastModifiedBy>Katie Dzurec</cp:lastModifiedBy>
  <cp:revision>8</cp:revision>
  <cp:lastPrinted>2022-04-11T13:37:36Z</cp:lastPrinted>
  <dcterms:created xsi:type="dcterms:W3CDTF">2025-01-29T15:19:33Z</dcterms:created>
  <dcterms:modified xsi:type="dcterms:W3CDTF">2026-08-21T11:37:13Z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0x0101003407BDF7C3526646BEE9A220AC957184</vt:lpwstr>
  </property>
  <property fmtid="{D5CDD505-2E9C-101B-9397-08002B2CF9AE}" pid="3" name="MSIP_Label_0d0d896c-7307-4e3f-87b0-7d1d5d997a8c_Enabled">
    <vt:lpwstr>true</vt:lpwstr>
  </property>
  <property fmtid="{D5CDD505-2E9C-101B-9397-08002B2CF9AE}" pid="4" name="MSIP_Label_0d0d896c-7307-4e3f-87b0-7d1d5d997a8c_SetDate">
    <vt:lpwstr>2025-12-12T21:47:58Z</vt:lpwstr>
  </property>
  <property fmtid="{D5CDD505-2E9C-101B-9397-08002B2CF9AE}" pid="5" name="MSIP_Label_0d0d896c-7307-4e3f-87b0-7d1d5d997a8c_Method">
    <vt:lpwstr>Privileged</vt:lpwstr>
  </property>
  <property fmtid="{D5CDD505-2E9C-101B-9397-08002B2CF9AE}" pid="6" name="MSIP_Label_0d0d896c-7307-4e3f-87b0-7d1d5d997a8c_Name">
    <vt:lpwstr>Public</vt:lpwstr>
  </property>
  <property fmtid="{D5CDD505-2E9C-101B-9397-08002B2CF9AE}" pid="7" name="MSIP_Label_0d0d896c-7307-4e3f-87b0-7d1d5d997a8c_SiteId">
    <vt:lpwstr>3425dff1-3121-4de4-a918-893fc94ebbbc</vt:lpwstr>
  </property>
  <property fmtid="{D5CDD505-2E9C-101B-9397-08002B2CF9AE}" pid="8" name="MSIP_Label_0d0d896c-7307-4e3f-87b0-7d1d5d997a8c_ActionId">
    <vt:lpwstr>58d1d8de-b5ec-4511-af8c-2ed418ee1458</vt:lpwstr>
  </property>
  <property fmtid="{D5CDD505-2E9C-101B-9397-08002B2CF9AE}" pid="9" name="MSIP_Label_0d0d896c-7307-4e3f-87b0-7d1d5d997a8c_ContentBits">
    <vt:lpwstr>0</vt:lpwstr>
  </property>
  <property fmtid="{D5CDD505-2E9C-101B-9397-08002B2CF9AE}" pid="10" name="MSIP_Label_0d0d896c-7307-4e3f-87b0-7d1d5d997a8c_Tag">
    <vt:lpwstr>10, 0, 1, 1</vt:lpwstr>
  </property>
</Properties>
</file>