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  <p:sldMasterId id="2147483795" r:id="rId7"/>
  </p:sldMasterIdLst>
  <p:notesMasterIdLst>
    <p:notesMasterId r:id="rId30"/>
  </p:notesMasterIdLst>
  <p:sldIdLst>
    <p:sldId id="256" r:id="rId8"/>
    <p:sldId id="2147479539" r:id="rId9"/>
    <p:sldId id="2147479573" r:id="rId10"/>
    <p:sldId id="2147479582" r:id="rId11"/>
    <p:sldId id="2147479576" r:id="rId12"/>
    <p:sldId id="2147479578" r:id="rId13"/>
    <p:sldId id="2147479579" r:id="rId14"/>
    <p:sldId id="2147479569" r:id="rId15"/>
    <p:sldId id="2147479588" r:id="rId16"/>
    <p:sldId id="2147479593" r:id="rId17"/>
    <p:sldId id="2147479565" r:id="rId18"/>
    <p:sldId id="2147479580" r:id="rId19"/>
    <p:sldId id="2147479554" r:id="rId20"/>
    <p:sldId id="2147479574" r:id="rId21"/>
    <p:sldId id="2147479591" r:id="rId22"/>
    <p:sldId id="2147479590" r:id="rId23"/>
    <p:sldId id="2147479589" r:id="rId24"/>
    <p:sldId id="2147479592" r:id="rId25"/>
    <p:sldId id="2147479584" r:id="rId26"/>
    <p:sldId id="2147479585" r:id="rId27"/>
    <p:sldId id="2147479586" r:id="rId28"/>
    <p:sldId id="27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C056318-F4BF-4354-F35A-DC61285912EF}" name="Dysart, Anna" initials="DA" userId="S::adysart@naic.org::4d28316d-0c01-4bef-8e71-502b186ad5df" providerId="AD"/>
  <p188:author id="{AEE083C0-F0DE-3B5E-B744-B6F83C00B213}" name="Kieras, Bridget" initials="KB" userId="S::bkieras@naic.org::f3d3312e-a9a0-43a7-ba9c-eb57e9e0760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0051FE-BB68-44D8-3DA2-EF368851F68E}" v="63" dt="2026-07-31T12:32:13.9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microsoft.com/office/2018/10/relationships/authors" Target="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2B76C6-D6AB-4AB2-A215-5D36D94EFF3B}" type="datetimeFigureOut"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7A827-561E-4E76-9F85-6959C6D4DFE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817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US" smtClean="0"/>
              <a:pPr/>
              <a:t>1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2415739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A5755D-1BE9-42A9-929E-A63DEEC5B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5AC24-8463-4EC1-AC3E-DEA9C58A57F9}" type="datetime1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02A880-3CF6-4E67-B5D8-E059AC34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21F475-DC90-4C02-9CBD-60E13987B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DA7EC7-856D-F814-394C-D734CA63AF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64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C58ED7C-BF49-F969-6C0D-C56754FED06A}"/>
              </a:ext>
            </a:extLst>
          </p:cNvPr>
          <p:cNvSpPr/>
          <p:nvPr userDrawn="1"/>
        </p:nvSpPr>
        <p:spPr>
          <a:xfrm>
            <a:off x="2" y="-49444"/>
            <a:ext cx="12191998" cy="68580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B9CFC6-2BB1-65C3-10C1-A0B15657C0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-49444"/>
            <a:ext cx="12191998" cy="69074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926608-44C0-FE38-CDC0-DF6B6B735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178AB97-65FF-144E-B17D-0B8A57C5752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949E813-0297-2EBF-2FF8-950041AA59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994" y="6498000"/>
            <a:ext cx="3859200" cy="98024"/>
          </a:xfrm>
          <a:prstGeom prst="rect">
            <a:avLst/>
          </a:prstGeom>
        </p:spPr>
      </p:pic>
      <p:pic>
        <p:nvPicPr>
          <p:cNvPr id="8" name="Picture 7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23D87B1F-56E8-F451-58B6-0CB59BC357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341" b="-1"/>
          <a:stretch/>
        </p:blipFill>
        <p:spPr>
          <a:xfrm>
            <a:off x="0" y="-49446"/>
            <a:ext cx="12222432" cy="690744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AFD60F8-A77F-000D-9E69-3BE1E06A20CD}"/>
              </a:ext>
            </a:extLst>
          </p:cNvPr>
          <p:cNvSpPr/>
          <p:nvPr userDrawn="1"/>
        </p:nvSpPr>
        <p:spPr>
          <a:xfrm>
            <a:off x="0" y="-49447"/>
            <a:ext cx="12192000" cy="6907447"/>
          </a:xfrm>
          <a:prstGeom prst="rect">
            <a:avLst/>
          </a:prstGeom>
          <a:solidFill>
            <a:srgbClr val="005CB9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EFA6752-639D-CA8B-0E6D-05DD7F72E5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946" y="1114423"/>
            <a:ext cx="3458111" cy="1076327"/>
          </a:xfrm>
        </p:spPr>
        <p:txBody>
          <a:bodyPr/>
          <a:lstStyle>
            <a:lvl1pPr>
              <a:defRPr sz="4000" b="0">
                <a:solidFill>
                  <a:schemeClr val="bg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noProof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C3F537B-0397-7A6B-0BC6-8A04091E49CB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587207" y="1114423"/>
            <a:ext cx="6631097" cy="3819525"/>
          </a:xfr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400" b="0" i="0">
                <a:solidFill>
                  <a:schemeClr val="bg1"/>
                </a:solidFill>
                <a:latin typeface="AvenirNext LT Pro Regular" panose="020B0504020202020204" pitchFamily="34" charset="77"/>
              </a:defRPr>
            </a:lvl2pPr>
            <a:lvl3pPr marL="914400" indent="0">
              <a:buNone/>
              <a:defRPr sz="2400" b="0" i="0">
                <a:solidFill>
                  <a:schemeClr val="bg1"/>
                </a:solidFill>
                <a:latin typeface="AvenirNext LT Pro Regular" panose="020B0504020202020204" pitchFamily="34" charset="77"/>
              </a:defRPr>
            </a:lvl3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 err="1"/>
              <a:t>shift+tab</a:t>
            </a:r>
            <a:r>
              <a:rPr lang="en-US" noProof="0"/>
              <a:t>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</a:t>
            </a:r>
            <a:r>
              <a:rPr lang="en-US" noProof="0" err="1"/>
              <a:t>levelç</a:t>
            </a:r>
            <a:endParaRPr lang="en-US" noProof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09309FD8-C40B-6E33-362C-F5DB800F368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0771" y="6498000"/>
            <a:ext cx="3859200" cy="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179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 + watermark + NAIC-SERFF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/>
          <p:cNvSpPr/>
          <p:nvPr userDrawn="1"/>
        </p:nvSpPr>
        <p:spPr bwMode="ltGray">
          <a:xfrm>
            <a:off x="0" y="0"/>
            <a:ext cx="121932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59ADFE-710A-394B-A06C-32397AFD81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t="1681" r="21451" b="456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7613" y="1112839"/>
            <a:ext cx="10336212" cy="2397124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7612" y="3602038"/>
            <a:ext cx="10336213" cy="1655762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2400" b="0">
                <a:solidFill>
                  <a:schemeClr val="tx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0">
                <a:solidFill>
                  <a:schemeClr val="tx1"/>
                </a:solidFill>
              </a:defRPr>
            </a:lvl2pPr>
            <a:lvl3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3pPr>
            <a:lvl4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4pPr>
            <a:lvl5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5pPr>
            <a:lvl6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6pPr>
            <a:lvl7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7pPr>
            <a:lvl8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8pPr>
            <a:lvl9pPr marL="0" indent="0" algn="l">
              <a:buFont typeface="Avenir Next LT Pro" panose="020B0504020202020204" pitchFamily="34" charset="0"/>
              <a:buChar char="​"/>
              <a:tabLst/>
              <a:defRPr sz="2000" b="0">
                <a:solidFill>
                  <a:schemeClr val="tx1"/>
                </a:solidFill>
              </a:defRPr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11" name="Date Placeholder 6" hidden="1">
            <a:extLst>
              <a:ext uri="{FF2B5EF4-FFF2-40B4-BE49-F238E27FC236}">
                <a16:creationId xmlns:a16="http://schemas.microsoft.com/office/drawing/2014/main" id="{1A720CDE-06B6-4983-9A87-F49D92F4976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58E6B2A-BED2-4B70-8025-C663464F589D}" type="datetime1">
              <a:rPr lang="en-US" smtClean="0"/>
              <a:t>7/31/2026</a:t>
            </a:fld>
            <a:endParaRPr lang="en-US"/>
          </a:p>
        </p:txBody>
      </p:sp>
      <p:sp>
        <p:nvSpPr>
          <p:cNvPr id="12" name="Footer Placeholder 8" hidden="1">
            <a:extLst>
              <a:ext uri="{FF2B5EF4-FFF2-40B4-BE49-F238E27FC236}">
                <a16:creationId xmlns:a16="http://schemas.microsoft.com/office/drawing/2014/main" id="{7FFC0449-92BF-472B-90CF-9DF76E28F3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14F8B58-5B54-40CA-B779-ABC1C0CA9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B6689E26-7520-BC32-C836-F1376DF4E3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46" y="6339505"/>
            <a:ext cx="2020127" cy="2427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41C4F8-1085-013F-A9A9-5EC9E77873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680" y="356250"/>
            <a:ext cx="3573280" cy="47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41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F1E64-0BC0-4941-8FFB-3A71A98E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DC879-555B-4B99-8F4C-5066F0F2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63A2C-6198-4B31-B738-56535BA7E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011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78DBC4-5AB4-4F00-952D-E8E5FAAC0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FF4AD-8FB8-4539-9DBC-65BB10FE7627}" type="datetime1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C91983-00E8-424B-B389-7DE321CA6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2AB89F-D8E8-44C4-B0A4-3354FEBB8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834D88-D065-A09C-3549-4A6C9D4946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360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r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ackground">
            <a:extLst>
              <a:ext uri="{FF2B5EF4-FFF2-40B4-BE49-F238E27FC236}">
                <a16:creationId xmlns:a16="http://schemas.microsoft.com/office/drawing/2014/main" id="{80F75FFB-8BAB-4F2D-8BEC-D7750AA54001}"/>
              </a:ext>
            </a:extLst>
          </p:cNvPr>
          <p:cNvSpPr/>
          <p:nvPr userDrawn="1"/>
        </p:nvSpPr>
        <p:spPr>
          <a:xfrm>
            <a:off x="0" y="0"/>
            <a:ext cx="12193200" cy="559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6312" y="0"/>
            <a:ext cx="4405308" cy="5876924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968271-AAB7-48A4-86FB-C2D2F458C8D4}"/>
              </a:ext>
            </a:extLst>
          </p:cNvPr>
          <p:cNvSpPr/>
          <p:nvPr userDrawn="1"/>
        </p:nvSpPr>
        <p:spPr>
          <a:xfrm>
            <a:off x="6012510" y="-1"/>
            <a:ext cx="6179490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55999" y="1116000"/>
            <a:ext cx="5397825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55999" y="2057399"/>
            <a:ext cx="5397825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C0E1E-CBD5-48B6-882E-12A1F1A6CF7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1533A4C-9031-4CD7-B015-DA1916B3AB9D}" type="datetime1">
              <a:rPr lang="en-US" smtClean="0"/>
              <a:t>7/31/2026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566FD2-DFBC-4FD8-9C97-BE41F1D93E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63B06A1-51A4-4B28-A407-A16565DB640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919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76" userDrawn="1">
          <p15:clr>
            <a:srgbClr val="FBAE40"/>
          </p15:clr>
        </p15:guide>
        <p15:guide id="2" pos="3198" userDrawn="1">
          <p15:clr>
            <a:srgbClr val="FBAE40"/>
          </p15:clr>
        </p15:guide>
        <p15:guide id="3" pos="41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9199" y="2057399"/>
            <a:ext cx="4069238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3740E63-FE5A-40EF-8F52-2CDC77D09B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9335" y="1093509"/>
            <a:ext cx="4964489" cy="4223209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7D30B06-03F4-49D9-B1E9-9E3DA70D9F6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1745600-A424-475F-98DA-7B428623C4AF}" type="datetime1">
              <a:rPr lang="en-US" smtClean="0"/>
              <a:t>7/31/2026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F1BCBFD-C165-48EE-9261-525C33DD00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B9F243-CCE4-41C0-8963-739854D56F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1E3535-E268-4B1F-B2FB-91821FDAA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199" y="1114424"/>
            <a:ext cx="4069238" cy="538164"/>
          </a:xfrm>
        </p:spPr>
        <p:txBody>
          <a:bodyPr/>
          <a:lstStyle/>
          <a:p>
            <a:r>
              <a:rPr lang="en-US" noProof="0"/>
              <a:t>Click to add title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B4E4B8-72B0-6576-F13D-EE8B7B983F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33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0">
          <p15:clr>
            <a:srgbClr val="FBAE40"/>
          </p15:clr>
        </p15:guide>
        <p15:guide id="2" pos="333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F1E64-0BC0-4941-8FFB-3A71A98E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DC879-555B-4B99-8F4C-5066F0F2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63A2C-6198-4B31-B738-56535BA7E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463AB1-9ABF-E25C-46DE-1949DABDE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30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A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9F97E2E3-73F5-42D8-8D28-86EA9DF44D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1795" y="6137138"/>
            <a:ext cx="2011680" cy="241713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-1"/>
            <a:ext cx="6094800" cy="6861600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900419" y="3602038"/>
            <a:ext cx="4653404" cy="3855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1800" b="1"/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Presenter name, title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7B57197-1764-4039-BC11-697FE58068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0419" y="4287818"/>
            <a:ext cx="4653403" cy="2994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CE77732F-5754-4CFE-A971-EAC0406E3B57}" type="datetime4">
              <a:rPr lang="en-US" smtClean="0"/>
              <a:t>July 31, 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EB08F9-2C35-7976-6BCE-3DFDCA3F1B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796" y="2512541"/>
            <a:ext cx="4564622" cy="60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98511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pos="434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rge and tex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ackground">
            <a:extLst>
              <a:ext uri="{FF2B5EF4-FFF2-40B4-BE49-F238E27FC236}">
                <a16:creationId xmlns:a16="http://schemas.microsoft.com/office/drawing/2014/main" id="{80F75FFB-8BAB-4F2D-8BEC-D7750AA54001}"/>
              </a:ext>
            </a:extLst>
          </p:cNvPr>
          <p:cNvSpPr/>
          <p:nvPr userDrawn="1"/>
        </p:nvSpPr>
        <p:spPr>
          <a:xfrm>
            <a:off x="0" y="0"/>
            <a:ext cx="12193200" cy="559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6312" y="0"/>
            <a:ext cx="4405308" cy="5876924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968271-AAB7-48A4-86FB-C2D2F458C8D4}"/>
              </a:ext>
            </a:extLst>
          </p:cNvPr>
          <p:cNvSpPr/>
          <p:nvPr userDrawn="1"/>
        </p:nvSpPr>
        <p:spPr>
          <a:xfrm>
            <a:off x="6012510" y="-1"/>
            <a:ext cx="6179490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55999" y="1116000"/>
            <a:ext cx="5397825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55999" y="2057399"/>
            <a:ext cx="5397825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C0E1E-CBD5-48B6-882E-12A1F1A6CF7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1533A4C-9031-4CD7-B015-DA1916B3AB9D}" type="datetime1">
              <a:rPr lang="en-US" smtClean="0"/>
              <a:t>7/31/2026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566FD2-DFBC-4FD8-9C97-BE41F1D93E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63B06A1-51A4-4B28-A407-A16565DB640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AAF841-E8DA-495F-8CB6-44789F241D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999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581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76">
          <p15:clr>
            <a:srgbClr val="FBAE40"/>
          </p15:clr>
        </p15:guide>
        <p15:guide id="2" pos="3198">
          <p15:clr>
            <a:srgbClr val="FBAE40"/>
          </p15:clr>
        </p15:guide>
        <p15:guide id="3" pos="41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9200" y="1116000"/>
            <a:ext cx="10334626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9199" y="2057399"/>
            <a:ext cx="4788000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65826" y="2057398"/>
            <a:ext cx="4788000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B012D5B-9B1E-418C-B340-656657E49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42CE8-B446-47C0-9D5F-5EF58E07948E}" type="datetime1">
              <a:rPr lang="en-US" smtClean="0"/>
              <a:t>7/31/2026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F5B1665-CF89-4C65-9299-ED31AFA4D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E7A5C13-4749-4A79-AFBE-43492B56A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232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89">
          <p15:clr>
            <a:srgbClr val="FBAE40"/>
          </p15:clr>
        </p15:guide>
        <p15:guide id="2" pos="425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1920" y="6433200"/>
            <a:ext cx="641732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64A119A-E811-4557-A806-BDFF78941138}" type="datetime1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27268" y="6433200"/>
            <a:ext cx="3780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8304" y="6433200"/>
            <a:ext cx="3355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96C466-A70F-40D9-9CB7-1C4DC539D6BA}"/>
              </a:ext>
            </a:extLst>
          </p:cNvPr>
          <p:cNvSpPr/>
          <p:nvPr userDrawn="1"/>
        </p:nvSpPr>
        <p:spPr bwMode="ltGray">
          <a:xfrm>
            <a:off x="667512" y="-1"/>
            <a:ext cx="11524488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2057399"/>
            <a:ext cx="10335600" cy="38195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Level 1 (Enter+TAB for next text level, SHIFT+TAB to go back in levels)</a:t>
            </a:r>
          </a:p>
          <a:p>
            <a:pPr lvl="1"/>
            <a:r>
              <a:rPr lang="en-US" noProof="0"/>
              <a:t>Level 2</a:t>
            </a:r>
          </a:p>
          <a:p>
            <a:pPr lvl="2"/>
            <a:r>
              <a:rPr lang="en-US" noProof="0"/>
              <a:t>Level 3</a:t>
            </a:r>
          </a:p>
          <a:p>
            <a:pPr lvl="3"/>
            <a:r>
              <a:rPr lang="en-US" noProof="0"/>
              <a:t>Level 4, Header</a:t>
            </a:r>
          </a:p>
          <a:p>
            <a:pPr lvl="4"/>
            <a:r>
              <a:rPr lang="en-US" noProof="0"/>
              <a:t>Level 5, Body</a:t>
            </a:r>
          </a:p>
          <a:p>
            <a:pPr lvl="5"/>
            <a:r>
              <a:rPr lang="en-US" noProof="0"/>
              <a:t>Level 6</a:t>
            </a:r>
          </a:p>
          <a:p>
            <a:pPr lvl="6"/>
            <a:r>
              <a:rPr lang="en-US" noProof="0"/>
              <a:t>Level 7, Small Header</a:t>
            </a:r>
          </a:p>
          <a:p>
            <a:pPr lvl="7"/>
            <a:r>
              <a:rPr lang="en-US" noProof="0"/>
              <a:t>Level 8, Small Body</a:t>
            </a:r>
          </a:p>
          <a:p>
            <a:pPr lvl="8"/>
            <a:r>
              <a:rPr lang="en-US" noProof="0"/>
              <a:t>Level 9, Infographic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9A46CBA-5ADB-42F5-840D-0EEA5FC2E0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6000" y="6498000"/>
            <a:ext cx="3859200" cy="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32" r:id="rId2"/>
    <p:sldLayoutId id="2147483792" r:id="rId3"/>
    <p:sldLayoutId id="2147483775" r:id="rId4"/>
    <p:sldLayoutId id="2147483788" r:id="rId5"/>
    <p:sldLayoutId id="2147483787" r:id="rId6"/>
    <p:sldLayoutId id="2147483778" r:id="rId7"/>
    <p:sldLayoutId id="2147483793" r:id="rId8"/>
    <p:sldLayoutId id="2147483798" r:id="rId9"/>
    <p:sldLayoutId id="2147483799" r:id="rId1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b="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venir Next LT Pro" panose="020B0504020202020204" pitchFamily="34" charset="0"/>
        <a:buChar char="​"/>
        <a:defRPr sz="6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7" userDrawn="1">
          <p15:clr>
            <a:srgbClr val="F26B43"/>
          </p15:clr>
        </p15:guide>
        <p15:guide id="2" pos="7278" userDrawn="1">
          <p15:clr>
            <a:srgbClr val="F26B43"/>
          </p15:clr>
        </p15:guide>
        <p15:guide id="3" orient="horz" pos="701" userDrawn="1">
          <p15:clr>
            <a:srgbClr val="F26B43"/>
          </p15:clr>
        </p15:guide>
        <p15:guide id="4" orient="horz" pos="1041" userDrawn="1">
          <p15:clr>
            <a:srgbClr val="F26B43"/>
          </p15:clr>
        </p15:guide>
        <p15:guide id="5" orient="horz" pos="1295" userDrawn="1">
          <p15:clr>
            <a:srgbClr val="F26B43"/>
          </p15:clr>
        </p15:guide>
        <p15:guide id="6" orient="horz" pos="370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1920" y="6433200"/>
            <a:ext cx="641732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64A119A-E811-4557-A806-BDFF78941138}" type="datetime1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27268" y="6433200"/>
            <a:ext cx="3780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8304" y="6433200"/>
            <a:ext cx="3355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96C466-A70F-40D9-9CB7-1C4DC539D6BA}"/>
              </a:ext>
            </a:extLst>
          </p:cNvPr>
          <p:cNvSpPr/>
          <p:nvPr userDrawn="1"/>
        </p:nvSpPr>
        <p:spPr bwMode="ltGray">
          <a:xfrm>
            <a:off x="667512" y="-1"/>
            <a:ext cx="11524488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2057399"/>
            <a:ext cx="10335600" cy="38195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Level 1 (Enter+TAB for next text level, SHIFT+TAB to go back in levels)</a:t>
            </a:r>
          </a:p>
          <a:p>
            <a:pPr lvl="1"/>
            <a:r>
              <a:rPr lang="en-US" noProof="0"/>
              <a:t>Level 2</a:t>
            </a:r>
          </a:p>
          <a:p>
            <a:pPr lvl="2"/>
            <a:r>
              <a:rPr lang="en-US" noProof="0"/>
              <a:t>Level 3</a:t>
            </a:r>
          </a:p>
          <a:p>
            <a:pPr lvl="3"/>
            <a:r>
              <a:rPr lang="en-US" noProof="0"/>
              <a:t>Level 4, Header</a:t>
            </a:r>
          </a:p>
          <a:p>
            <a:pPr lvl="4"/>
            <a:r>
              <a:rPr lang="en-US" noProof="0"/>
              <a:t>Level 5, Body</a:t>
            </a:r>
          </a:p>
          <a:p>
            <a:pPr lvl="5"/>
            <a:r>
              <a:rPr lang="en-US" noProof="0"/>
              <a:t>Level 6</a:t>
            </a:r>
          </a:p>
          <a:p>
            <a:pPr lvl="6"/>
            <a:r>
              <a:rPr lang="en-US" noProof="0"/>
              <a:t>Level 7, Small Header</a:t>
            </a:r>
          </a:p>
          <a:p>
            <a:pPr lvl="7"/>
            <a:r>
              <a:rPr lang="en-US" noProof="0"/>
              <a:t>Level 8, Small Body</a:t>
            </a:r>
          </a:p>
          <a:p>
            <a:pPr lvl="8"/>
            <a:r>
              <a:rPr lang="en-US" noProof="0"/>
              <a:t>Level 9, Infographic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9A46CBA-5ADB-42F5-840D-0EEA5FC2E0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6000" y="6498000"/>
            <a:ext cx="3859200" cy="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b="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venir Next LT Pro" panose="020B0504020202020204" pitchFamily="34" charset="0"/>
        <a:buChar char="​"/>
        <a:defRPr sz="6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7" userDrawn="1">
          <p15:clr>
            <a:srgbClr val="F26B43"/>
          </p15:clr>
        </p15:guide>
        <p15:guide id="2" pos="7278" userDrawn="1">
          <p15:clr>
            <a:srgbClr val="F26B43"/>
          </p15:clr>
        </p15:guide>
        <p15:guide id="3" orient="horz" pos="701" userDrawn="1">
          <p15:clr>
            <a:srgbClr val="F26B43"/>
          </p15:clr>
        </p15:guide>
        <p15:guide id="4" orient="horz" pos="1041" userDrawn="1">
          <p15:clr>
            <a:srgbClr val="F26B43"/>
          </p15:clr>
        </p15:guide>
        <p15:guide id="5" orient="horz" pos="1295" userDrawn="1">
          <p15:clr>
            <a:srgbClr val="F26B43"/>
          </p15:clr>
        </p15:guide>
        <p15:guide id="6" orient="horz" pos="370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ustomXml" Target="../../customXml/item5.xml"/><Relationship Id="rId1" Type="http://schemas.openxmlformats.org/officeDocument/2006/relationships/customXml" Target="../../customXml/item4.xml"/><Relationship Id="rId6" Type="http://schemas.openxmlformats.org/officeDocument/2006/relationships/hyperlink" Target="https://naic.webex.com/naic/ldr.php?RCID=d22c5e6878b2c8a5f0a3bc4304b38400" TargetMode="External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mailto:Serffmodernizationquestions@naic.org" TargetMode="Externa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979E-A067-4828-917F-6A4CA2EE853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5E635A9C-35B0-AC4E-B103-E1057A2F64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0419" y="3602038"/>
            <a:ext cx="4653404" cy="786038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SERFF Product Steering Committee</a:t>
            </a:r>
          </a:p>
          <a:p>
            <a:r>
              <a:rPr lang="en-US"/>
              <a:t>July 22, 2026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9E0C31C-55C9-5D48-6F8A-2CBD50E441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Picture Placeholder 9">
            <a:extLst>
              <a:ext uri="{FF2B5EF4-FFF2-40B4-BE49-F238E27FC236}">
                <a16:creationId xmlns:a16="http://schemas.microsoft.com/office/drawing/2014/main" id="{B7C984B2-CBBB-95E6-097D-DDA67E89EE9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9" t="2265" r="21037"/>
          <a:stretch/>
        </p:blipFill>
        <p:spPr>
          <a:xfrm>
            <a:off x="0" y="-1"/>
            <a:ext cx="6096000" cy="6861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FA7E773-7FC3-F7EB-9A07-C47EEB15D806}"/>
              </a:ext>
            </a:extLst>
          </p:cNvPr>
          <p:cNvSpPr txBox="1"/>
          <p:nvPr/>
        </p:nvSpPr>
        <p:spPr>
          <a:xfrm>
            <a:off x="6985000" y="4392083"/>
            <a:ext cx="4783667" cy="15388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cs typeface="Segoe UI"/>
              </a:rPr>
              <a:t>Meeting </a:t>
            </a:r>
            <a:r>
              <a:rPr lang="en-US" sz="2000">
                <a:cs typeface="Segoe UI"/>
              </a:rPr>
              <a:t>Recording: </a:t>
            </a:r>
            <a:endParaRPr lang="en-US" dirty="0">
              <a:ea typeface="+mn-lt"/>
              <a:cs typeface="+mn-lt"/>
            </a:endParaRPr>
          </a:p>
          <a:p>
            <a:r>
              <a:rPr lang="en-US" sz="2000" dirty="0">
                <a:ea typeface="+mn-lt"/>
                <a:cs typeface="+mn-lt"/>
                <a:hlinkClick r:id="rId6"/>
              </a:rPr>
              <a:t>https://naic.webex.com/naic/ldr.php?RCID=d22c5e6878b2c8a5f0a3bc4304b38400</a:t>
            </a:r>
            <a:r>
              <a:rPr lang="en-US" sz="2000" dirty="0">
                <a:ea typeface="+mn-lt"/>
                <a:cs typeface="+mn-lt"/>
              </a:rPr>
              <a:t> </a:t>
            </a:r>
            <a:endParaRPr lang="en-US"/>
          </a:p>
          <a:p>
            <a:endParaRPr lang="en-US" sz="2000" dirty="0">
              <a:cs typeface="Segoe UI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103732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057" y="1159543"/>
            <a:ext cx="10334626" cy="538164"/>
          </a:xfrm>
        </p:spPr>
        <p:txBody>
          <a:bodyPr>
            <a:normAutofit/>
          </a:bodyPr>
          <a:lstStyle/>
          <a:p>
            <a:r>
              <a:rPr lang="en-US"/>
              <a:t>Announcing Our </a:t>
            </a:r>
            <a:r>
              <a:rPr lang="en-US" b="1"/>
              <a:t>First State</a:t>
            </a:r>
          </a:p>
        </p:txBody>
      </p:sp>
      <p:sp>
        <p:nvSpPr>
          <p:cNvPr id="20" name="Announce Panel"/>
          <p:cNvSpPr/>
          <p:nvPr/>
        </p:nvSpPr>
        <p:spPr>
          <a:xfrm>
            <a:off x="1099457" y="1919514"/>
            <a:ext cx="10472057" cy="3657600"/>
          </a:xfrm>
          <a:prstGeom prst="roundRect">
            <a:avLst>
              <a:gd name="adj" fmla="val 5000"/>
            </a:avLst>
          </a:prstGeom>
          <a:solidFill>
            <a:srgbClr val="F5FAFE"/>
          </a:solidFill>
          <a:ln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1" name="First State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54480" y="2377440"/>
            <a:ext cx="82296" cy="2743200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Eyebrow"/>
          <p:cNvSpPr txBox="1"/>
          <p:nvPr/>
        </p:nvSpPr>
        <p:spPr>
          <a:xfrm>
            <a:off x="1774952" y="2505456"/>
            <a:ext cx="4600000" cy="369332"/>
          </a:xfrm>
          <a:prstGeom prst="rect">
            <a:avLst/>
          </a:prstGeom>
          <a:noFill/>
        </p:spPr>
        <p:txBody>
          <a:bodyPr wrap="square" lIns="18288" tIns="0" rIns="18288" bIns="0" anchor="t"/>
          <a:lstStyle/>
          <a:p>
            <a:pPr algn="l"/>
            <a:r>
              <a:rPr sz="1600" b="1" i="0" spc="200">
                <a:solidFill>
                  <a:srgbClr val="005CB9"/>
                </a:solidFill>
                <a:latin typeface="Calibri"/>
              </a:rPr>
              <a:t>FIRST STATE TO GO LIVE</a:t>
            </a:r>
          </a:p>
        </p:txBody>
      </p:sp>
      <p:sp>
        <p:nvSpPr>
          <p:cNvPr id="23" name="State Name"/>
          <p:cNvSpPr txBox="1"/>
          <p:nvPr/>
        </p:nvSpPr>
        <p:spPr>
          <a:xfrm>
            <a:off x="1755000" y="2910000"/>
            <a:ext cx="4600000" cy="1200000"/>
          </a:xfrm>
          <a:prstGeom prst="rect">
            <a:avLst/>
          </a:prstGeom>
          <a:noFill/>
        </p:spPr>
        <p:txBody>
          <a:bodyPr wrap="square" lIns="18288" tIns="0" rIns="18288" bIns="0" anchor="t"/>
          <a:lstStyle/>
          <a:p>
            <a:pPr algn="l">
              <a:lnSpc>
                <a:spcPct val="100000"/>
              </a:lnSpc>
            </a:pPr>
            <a:r>
              <a:rPr sz="8000" b="1" i="0">
                <a:solidFill>
                  <a:srgbClr val="005CB9"/>
                </a:solidFill>
                <a:latin typeface="+mj-lt"/>
              </a:rPr>
              <a:t>Arizona</a:t>
            </a:r>
          </a:p>
        </p:txBody>
      </p:sp>
      <p:sp>
        <p:nvSpPr>
          <p:cNvPr id="24" name="Announce Statement"/>
          <p:cNvSpPr txBox="1"/>
          <p:nvPr/>
        </p:nvSpPr>
        <p:spPr>
          <a:xfrm>
            <a:off x="1760438" y="4085829"/>
            <a:ext cx="4607257" cy="874171"/>
          </a:xfrm>
          <a:prstGeom prst="rect">
            <a:avLst/>
          </a:prstGeom>
          <a:noFill/>
        </p:spPr>
        <p:txBody>
          <a:bodyPr wrap="square" lIns="18288" tIns="0" rIns="18288" bIns="0" anchor="t"/>
          <a:lstStyle/>
          <a:p>
            <a:pPr>
              <a:lnSpc>
                <a:spcPct val="110000"/>
              </a:lnSpc>
            </a:pPr>
            <a:r>
              <a:rPr sz="2000" b="0" i="0">
                <a:solidFill>
                  <a:srgbClr val="3D4F5F"/>
                </a:solidFill>
                <a:latin typeface="Avenir Next LT Pro"/>
              </a:rPr>
              <a:t>Arizona is </a:t>
            </a:r>
            <a:r>
              <a:rPr lang="en-US" sz="2000">
                <a:solidFill>
                  <a:srgbClr val="3D4F5F"/>
                </a:solidFill>
                <a:latin typeface="Avenir Next LT Pro"/>
              </a:rPr>
              <a:t>expected to be the </a:t>
            </a:r>
            <a:r>
              <a:rPr sz="2000" b="0" i="0">
                <a:solidFill>
                  <a:srgbClr val="3D4F5F"/>
                </a:solidFill>
                <a:latin typeface="Avenir Next LT Pro"/>
              </a:rPr>
              <a:t>first state to go live on the </a:t>
            </a:r>
            <a:r>
              <a:rPr lang="en-US" sz="2000">
                <a:solidFill>
                  <a:srgbClr val="3D4F5F"/>
                </a:solidFill>
                <a:latin typeface="Avenir Next LT Pro"/>
              </a:rPr>
              <a:t>new</a:t>
            </a:r>
            <a:r>
              <a:rPr sz="2000" b="0" i="0">
                <a:solidFill>
                  <a:srgbClr val="3D4F5F"/>
                </a:solidFill>
                <a:latin typeface="Avenir Next LT Pro"/>
              </a:rPr>
              <a:t> platform, </a:t>
            </a:r>
            <a:r>
              <a:rPr lang="en-US" sz="2000">
                <a:solidFill>
                  <a:srgbClr val="3D4F5F"/>
                </a:solidFill>
                <a:latin typeface="Avenir Next LT Pro"/>
              </a:rPr>
              <a:t>with a launch date in late September. </a:t>
            </a:r>
            <a:endParaRPr lang="en-US" sz="2000" b="0" i="0">
              <a:solidFill>
                <a:srgbClr val="3D4F5F"/>
              </a:solidFill>
              <a:latin typeface="Avenir Next LT Pro"/>
            </a:endParaRPr>
          </a:p>
        </p:txBody>
      </p:sp>
      <p:pic>
        <p:nvPicPr>
          <p:cNvPr id="30" name="Arizona Celebratio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0000" y="2255000"/>
            <a:ext cx="4560000" cy="3040000"/>
          </a:xfrm>
          <a:prstGeom prst="roundRect">
            <a:avLst>
              <a:gd name="adj" fmla="val 5000"/>
            </a:avLst>
          </a:prstGeom>
          <a:ln w="12700"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701505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6E633-11D5-D41D-0D09-281301B64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71BF0-51FE-EB6B-CB87-C328B58E6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057" y="1159543"/>
            <a:ext cx="10334626" cy="538164"/>
          </a:xfrm>
        </p:spPr>
        <p:txBody>
          <a:bodyPr>
            <a:normAutofit/>
          </a:bodyPr>
          <a:lstStyle/>
          <a:p>
            <a:r>
              <a:rPr lang="en-US" b="1"/>
              <a:t>What Filers Need to Know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67170-D49E-7D99-AE66-D8331E1A7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b="1"/>
              <a:t>During the Transition</a:t>
            </a:r>
          </a:p>
          <a:p>
            <a:pPr marL="251460" indent="-251460"/>
            <a:r>
              <a:rPr lang="en-US" sz="1700"/>
              <a:t>You may file in both legacy and new SERFF until all states fully transition</a:t>
            </a:r>
          </a:p>
          <a:p>
            <a:pPr marL="251460" indent="-251460"/>
            <a:r>
              <a:rPr lang="en-US" sz="1700"/>
              <a:t>Historical filings migrate; legacy version becomes read-only</a:t>
            </a:r>
            <a:br>
              <a:rPr lang="en-US" sz="1700"/>
            </a:br>
            <a:endParaRPr lang="en-US" sz="1700"/>
          </a:p>
          <a:p>
            <a:pPr marL="0" indent="0">
              <a:buNone/>
            </a:pPr>
            <a:r>
              <a:rPr lang="en-US" b="1"/>
              <a:t>Draft filings do not migrate </a:t>
            </a:r>
          </a:p>
          <a:p>
            <a:pPr marL="251460" indent="-251460"/>
            <a:r>
              <a:rPr lang="en-US" sz="1700"/>
              <a:t>Submit before cutover or recreate in new system</a:t>
            </a:r>
            <a:endParaRPr lang="en-US"/>
          </a:p>
          <a:p>
            <a:pPr marL="251460" indent="-251460"/>
            <a:r>
              <a:rPr lang="en-US" sz="1700"/>
              <a:t>30 days’ advance notice before each state’s cutover date</a:t>
            </a:r>
          </a:p>
          <a:p>
            <a:pPr marL="0" indent="0">
              <a:buNone/>
            </a:pPr>
            <a:endParaRPr lang="en-US" sz="800"/>
          </a:p>
          <a:p>
            <a:pPr marL="0" indent="0">
              <a:buNone/>
            </a:pPr>
            <a:endParaRPr lang="en-US" sz="2000" b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E54DB7-5993-AC30-F4F5-656139234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5826" y="2057398"/>
            <a:ext cx="4788000" cy="4499218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2000" b="1"/>
              <a:t>Training &amp; Support</a:t>
            </a:r>
          </a:p>
          <a:p>
            <a:pPr marL="251460" indent="-251460"/>
            <a:r>
              <a:rPr lang="en-US" sz="1600"/>
              <a:t>Training sessions, videos, and written documentation</a:t>
            </a:r>
          </a:p>
          <a:p>
            <a:pPr marL="251460" indent="-251460"/>
            <a:r>
              <a:rPr lang="en-US" sz="1600"/>
              <a:t>Enterprise Copilot for in-platform guided assistance</a:t>
            </a:r>
          </a:p>
          <a:p>
            <a:pPr marL="0" indent="0">
              <a:buNone/>
            </a:pPr>
            <a:endParaRPr lang="en-US" sz="800"/>
          </a:p>
          <a:p>
            <a:pPr marL="0" indent="0">
              <a:buNone/>
            </a:pPr>
            <a:r>
              <a:rPr lang="en-US" sz="2000" b="1"/>
              <a:t>Stay Informed:</a:t>
            </a:r>
          </a:p>
          <a:p>
            <a:pPr marL="251460" indent="-251460"/>
            <a:r>
              <a:rPr lang="en-US" sz="1600"/>
              <a:t>SERFF notifications/alerts and targeted emails for cutover updates</a:t>
            </a:r>
          </a:p>
        </p:txBody>
      </p:sp>
    </p:spTree>
    <p:extLst>
      <p:ext uri="{BB962C8B-B14F-4D97-AF65-F5344CB8AC3E}">
        <p14:creationId xmlns:p14="http://schemas.microsoft.com/office/powerpoint/2010/main" val="1641640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576BE-1698-D3C5-9E78-B89BBA829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C859C-4463-DBC2-D51E-9D4C9E322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628" y="949086"/>
            <a:ext cx="10334626" cy="538164"/>
          </a:xfrm>
        </p:spPr>
        <p:txBody>
          <a:bodyPr>
            <a:normAutofit fontScale="90000"/>
          </a:bodyPr>
          <a:lstStyle/>
          <a:p>
            <a:r>
              <a:rPr lang="en-US"/>
              <a:t>NAIC Compass – New Industry Training Available</a:t>
            </a:r>
            <a:endParaRPr lang="en-US" b="1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E19CB4-F2F1-ACC9-A84B-C77590215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628" y="1868713"/>
            <a:ext cx="10484856" cy="3819525"/>
          </a:xfrm>
        </p:spPr>
        <p:txBody>
          <a:bodyPr vert="horz" lIns="0" tIns="0" rIns="0" bIns="0" rtlCol="0" anchor="t">
            <a:noAutofit/>
          </a:bodyPr>
          <a:lstStyle/>
          <a:p>
            <a:pPr marL="503555" indent="-251460"/>
            <a:r>
              <a:rPr lang="en-US">
                <a:latin typeface="Avenir Next LT Pro"/>
                <a:ea typeface="+mn-lt"/>
                <a:cs typeface="Segoe UI"/>
              </a:rPr>
              <a:t>'SERFF Modernization Training for Insurance Industry Professionals: Filers to Early Adopter States'</a:t>
            </a:r>
          </a:p>
          <a:p>
            <a:pPr marL="755650" lvl="2" indent="-251460">
              <a:lnSpc>
                <a:spcPct val="150000"/>
              </a:lnSpc>
              <a:buFont typeface="Wingdings" panose="020B0504020202020204" pitchFamily="34" charset="0"/>
              <a:buChar char="§"/>
            </a:pPr>
            <a:r>
              <a:rPr lang="en-US" sz="1800">
                <a:latin typeface="Avenir Next LT Pro"/>
                <a:ea typeface="+mn-lt"/>
                <a:cs typeface="Segoe UI"/>
              </a:rPr>
              <a:t>Covers navigation, task management, filing creation and submission, and the workflow for updating filings in SERFF Modernization</a:t>
            </a:r>
          </a:p>
          <a:p>
            <a:pPr marL="755650" lvl="2" indent="-251460">
              <a:lnSpc>
                <a:spcPct val="150000"/>
              </a:lnSpc>
              <a:buFont typeface="Wingdings" panose="020B0504020202020204" pitchFamily="34" charset="0"/>
              <a:buChar char="§"/>
            </a:pPr>
            <a:r>
              <a:rPr lang="en-US" sz="1800">
                <a:latin typeface="Avenir Next LT Pro"/>
                <a:ea typeface="+mn-lt"/>
                <a:cs typeface="Segoe UI"/>
              </a:rPr>
              <a:t>Continuing Education (CE) credit available for eligible participants</a:t>
            </a:r>
            <a:endParaRPr lang="en-US" sz="1800">
              <a:latin typeface="Avenir Next LT Pro"/>
            </a:endParaRPr>
          </a:p>
          <a:p>
            <a:pPr marL="755650" lvl="2" indent="-251460">
              <a:lnSpc>
                <a:spcPct val="150000"/>
              </a:lnSpc>
              <a:buFont typeface="Wingdings" panose="020B0504020202020204" pitchFamily="34" charset="0"/>
              <a:buChar char="§"/>
            </a:pPr>
            <a:r>
              <a:rPr lang="en-US" sz="1800">
                <a:latin typeface="Avenir Next LT Pro"/>
                <a:ea typeface="+mn-lt"/>
                <a:cs typeface="Segoe UI"/>
              </a:rPr>
              <a:t>Multiple course offerings available July 31 – September 3</a:t>
            </a:r>
            <a:endParaRPr lang="en-US" sz="1800">
              <a:latin typeface="Avenir Next LT Pro"/>
              <a:cs typeface="Segoe UI"/>
            </a:endParaRPr>
          </a:p>
          <a:p>
            <a:pPr marL="755650" lvl="2" indent="-251460">
              <a:lnSpc>
                <a:spcPct val="150000"/>
              </a:lnSpc>
              <a:buFont typeface="Wingdings" panose="020B0504020202020204" pitchFamily="34" charset="0"/>
              <a:buChar char="§"/>
            </a:pPr>
            <a:r>
              <a:rPr lang="en-US" sz="1800">
                <a:latin typeface="Avenir Next LT Pro"/>
                <a:ea typeface="+mn-lt"/>
                <a:cs typeface="Segoe UI"/>
              </a:rPr>
              <a:t>Separate training remains available for Legacy SERFF</a:t>
            </a:r>
            <a:endParaRPr lang="en-US" sz="1800">
              <a:latin typeface="Avenir Next LT Pro"/>
              <a:cs typeface="Segoe UI"/>
            </a:endParaRPr>
          </a:p>
          <a:p>
            <a:pPr marL="755650" lvl="2" indent="-251460">
              <a:lnSpc>
                <a:spcPct val="150000"/>
              </a:lnSpc>
              <a:buFont typeface="Wingdings" panose="020B0504020202020204" pitchFamily="34" charset="0"/>
              <a:buChar char="§"/>
            </a:pPr>
            <a:r>
              <a:rPr lang="en-US" sz="1800">
                <a:latin typeface="Avenir Next LT Pro"/>
                <a:cs typeface="Segoe UI"/>
              </a:rPr>
              <a:t>More details at compass.naic.org </a:t>
            </a:r>
          </a:p>
          <a:p>
            <a:pPr marL="503555" lvl="1" indent="-251460"/>
            <a:endParaRPr lang="en-US" sz="2000">
              <a:cs typeface="Segoe UI"/>
            </a:endParaRPr>
          </a:p>
          <a:p>
            <a:pPr marL="503555" lvl="1" indent="-251460">
              <a:buFont typeface="Courier New" panose="020B0504020202020204" pitchFamily="34" charset="0"/>
              <a:buChar char="o"/>
            </a:pPr>
            <a:endParaRPr lang="en-US"/>
          </a:p>
          <a:p>
            <a:pPr marL="251460" indent="-25146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40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54AF7-766E-3BD7-077B-49C008313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057" y="1159543"/>
            <a:ext cx="10334626" cy="538164"/>
          </a:xfrm>
        </p:spPr>
        <p:txBody>
          <a:bodyPr>
            <a:normAutofit/>
          </a:bodyPr>
          <a:lstStyle/>
          <a:p>
            <a:r>
              <a:rPr lang="en-US"/>
              <a:t>Cohort 2</a:t>
            </a:r>
            <a:r>
              <a:rPr lang="en-US" b="1"/>
              <a:t> States</a:t>
            </a:r>
          </a:p>
        </p:txBody>
      </p:sp>
      <p:sp>
        <p:nvSpPr>
          <p:cNvPr id="20" name="LAH Panel"/>
          <p:cNvSpPr/>
          <p:nvPr/>
        </p:nvSpPr>
        <p:spPr>
          <a:xfrm>
            <a:off x="1099457" y="1919514"/>
            <a:ext cx="10472057" cy="3657600"/>
          </a:xfrm>
          <a:prstGeom prst="roundRect">
            <a:avLst>
              <a:gd name="adj" fmla="val 500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en-US"/>
          </a:p>
        </p:txBody>
      </p:sp>
      <p:sp>
        <p:nvSpPr>
          <p:cNvPr id="21" name="LAH Header"/>
          <p:cNvSpPr/>
          <p:nvPr/>
        </p:nvSpPr>
        <p:spPr>
          <a:xfrm>
            <a:off x="1099457" y="1919514"/>
            <a:ext cx="10472057" cy="457200"/>
          </a:xfrm>
          <a:prstGeom prst="roundRect">
            <a:avLst>
              <a:gd name="adj" fmla="val 500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3"/>
            </a:solidFill>
          </a:ln>
        </p:spPr>
        <p:txBody>
          <a:bodyPr wrap="square" lIns="182880" tIns="91440" rIns="91440" bIns="91440" anchor="ctr"/>
          <a:lstStyle/>
          <a:p>
            <a:r>
              <a:rPr lang="en-US" sz="2000" b="1">
                <a:solidFill>
                  <a:srgbClr val="FFFFFF"/>
                </a:solidFill>
                <a:latin typeface="+mj-lt"/>
              </a:rPr>
              <a:t>Preliminary State Participation List</a:t>
            </a:r>
          </a:p>
        </p:txBody>
      </p:sp>
      <p:sp>
        <p:nvSpPr>
          <p:cNvPr id="31" name="Pending Note Background Body Wash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1279457" y="2377440"/>
            <a:ext cx="10112057" cy="3019674"/>
          </a:xfrm>
          <a:prstGeom prst="roundRect">
            <a:avLst>
              <a:gd name="adj" fmla="val 4000"/>
            </a:avLst>
          </a:prstGeom>
          <a:solidFill>
            <a:srgbClr val="F5FAF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tate Count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17320" y="2670048"/>
            <a:ext cx="54864" cy="1965960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State Summary Count"/>
          <p:cNvSpPr txBox="1"/>
          <p:nvPr/>
        </p:nvSpPr>
        <p:spPr>
          <a:xfrm>
            <a:off x="1572768" y="2615184"/>
            <a:ext cx="1325880" cy="658368"/>
          </a:xfrm>
          <a:prstGeom prst="rect">
            <a:avLst/>
          </a:prstGeom>
          <a:noFill/>
        </p:spPr>
        <p:txBody>
          <a:bodyPr wrap="square" lIns="18288" tIns="0" rIns="18288" bIns="0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4600" b="1" i="0">
                <a:solidFill>
                  <a:srgbClr val="005CB9"/>
                </a:solidFill>
                <a:latin typeface="Avenir Next LT Pro"/>
              </a:rPr>
              <a:t>12</a:t>
            </a:r>
          </a:p>
        </p:txBody>
      </p:sp>
      <p:sp>
        <p:nvSpPr>
          <p:cNvPr id="34" name="State Summary Label"/>
          <p:cNvSpPr txBox="1"/>
          <p:nvPr/>
        </p:nvSpPr>
        <p:spPr>
          <a:xfrm>
            <a:off x="1591056" y="3310128"/>
            <a:ext cx="1691640" cy="512064"/>
          </a:xfrm>
          <a:prstGeom prst="rect">
            <a:avLst/>
          </a:prstGeom>
          <a:noFill/>
        </p:spPr>
        <p:txBody>
          <a:bodyPr wrap="square" lIns="18288" tIns="0" rIns="18288" bIns="0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5A6A7A"/>
                </a:solidFill>
                <a:latin typeface="Calibri"/>
              </a:rPr>
              <a:t>states currently listed</a:t>
            </a:r>
          </a:p>
        </p:txBody>
      </p:sp>
      <p:sp>
        <p:nvSpPr>
          <p:cNvPr id="35" name="State Summary Detail"/>
          <p:cNvSpPr txBox="1"/>
          <p:nvPr/>
        </p:nvSpPr>
        <p:spPr>
          <a:xfrm>
            <a:off x="1591056" y="3904487"/>
            <a:ext cx="1783080" cy="566928"/>
          </a:xfrm>
          <a:prstGeom prst="rect">
            <a:avLst/>
          </a:prstGeom>
          <a:noFill/>
        </p:spPr>
        <p:txBody>
          <a:bodyPr wrap="square" lIns="18288" tIns="0" rIns="18288" bIns="0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0" i="0">
                <a:solidFill>
                  <a:srgbClr val="3D4F5F"/>
                </a:solidFill>
                <a:latin typeface="Calibri"/>
              </a:rPr>
              <a:t>Preliminary Cohort 2 participation list</a:t>
            </a:r>
          </a:p>
        </p:txBody>
      </p:sp>
      <p:sp>
        <p:nvSpPr>
          <p:cNvPr id="36" name="State Divider Summary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93008" y="2697480"/>
            <a:ext cx="9144" cy="1901952"/>
          </a:xfrm>
          <a:prstGeom prst="rect">
            <a:avLst/>
          </a:prstGeom>
          <a:solidFill>
            <a:srgbClr val="BFD6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State Divi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15000" y="2697480"/>
            <a:ext cx="9144" cy="1901952"/>
          </a:xfrm>
          <a:prstGeom prst="rect">
            <a:avLst/>
          </a:prstGeom>
          <a:solidFill>
            <a:srgbClr val="BFD6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State Divi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36992" y="2697480"/>
            <a:ext cx="9144" cy="1901952"/>
          </a:xfrm>
          <a:prstGeom prst="rect">
            <a:avLst/>
          </a:prstGeom>
          <a:solidFill>
            <a:srgbClr val="BFD6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State Column 1"/>
          <p:cNvSpPr txBox="1"/>
          <p:nvPr/>
        </p:nvSpPr>
        <p:spPr>
          <a:xfrm>
            <a:off x="3703320" y="2706624"/>
            <a:ext cx="1965960" cy="1883664"/>
          </a:xfrm>
          <a:prstGeom prst="rect">
            <a:avLst/>
          </a:prstGeom>
          <a:noFill/>
        </p:spPr>
        <p:txBody>
          <a:bodyPr wrap="square" lIns="18288" tIns="0" rIns="18288" bIns="0" anchor="t"/>
          <a:lstStyle/>
          <a:p>
            <a:pPr>
              <a:spcAft>
                <a:spcPts val="700"/>
              </a:spcAft>
            </a:pPr>
            <a:r>
              <a:rPr sz="1600" b="0" i="0">
                <a:solidFill>
                  <a:srgbClr val="3D4F5F"/>
                </a:solidFill>
                <a:latin typeface="Avenir Next LT Pro"/>
              </a:rPr>
              <a:t>Connecticut</a:t>
            </a:r>
            <a:r>
              <a:rPr lang="en-US" sz="1600">
                <a:solidFill>
                  <a:srgbClr val="3D4F5F"/>
                </a:solidFill>
                <a:latin typeface="Avenir Next LT Pro"/>
              </a:rPr>
              <a:t> (LAC)</a:t>
            </a:r>
            <a:endParaRPr sz="1600" b="0" i="0">
              <a:solidFill>
                <a:srgbClr val="3D4F5F"/>
              </a:solidFill>
              <a:latin typeface="Avenir Next LT Pro"/>
            </a:endParaRP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sz="1600" b="0" i="0">
                <a:solidFill>
                  <a:srgbClr val="3D4F5F"/>
                </a:solidFill>
                <a:latin typeface="Avenir Next LT Pro"/>
              </a:rPr>
              <a:t>Idaho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sz="1600" b="0" i="0">
                <a:solidFill>
                  <a:srgbClr val="3D4F5F"/>
                </a:solidFill>
                <a:latin typeface="Avenir Next LT Pro"/>
              </a:rPr>
              <a:t>Louisiana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0" i="0">
                <a:solidFill>
                  <a:srgbClr val="3D4F5F"/>
                </a:solidFill>
                <a:latin typeface="Avenir Next LT Pro"/>
              </a:rPr>
              <a:t>Massachusetts</a:t>
            </a:r>
          </a:p>
        </p:txBody>
      </p:sp>
      <p:sp>
        <p:nvSpPr>
          <p:cNvPr id="40" name="State Column 2"/>
          <p:cNvSpPr txBox="1"/>
          <p:nvPr/>
        </p:nvSpPr>
        <p:spPr>
          <a:xfrm>
            <a:off x="5925312" y="2706624"/>
            <a:ext cx="1965960" cy="1883664"/>
          </a:xfrm>
          <a:prstGeom prst="rect">
            <a:avLst/>
          </a:prstGeom>
          <a:noFill/>
        </p:spPr>
        <p:txBody>
          <a:bodyPr wrap="square" lIns="18288" tIns="0" rIns="18288" bIns="0" anchor="t"/>
          <a:lstStyle/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sz="1600" b="0" i="0">
                <a:solidFill>
                  <a:srgbClr val="3D4F5F"/>
                </a:solidFill>
                <a:latin typeface="Avenir Next LT Pro"/>
              </a:rPr>
              <a:t>Minnesota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sz="1600" b="0" i="0">
                <a:solidFill>
                  <a:srgbClr val="3D4F5F"/>
                </a:solidFill>
                <a:latin typeface="Avenir Next LT Pro"/>
              </a:rPr>
              <a:t>Nevada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sz="1600" b="0" i="0">
                <a:solidFill>
                  <a:srgbClr val="3D4F5F"/>
                </a:solidFill>
                <a:latin typeface="Avenir Next LT Pro"/>
              </a:rPr>
              <a:t>New Hampshire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0" i="0">
                <a:solidFill>
                  <a:srgbClr val="3D4F5F"/>
                </a:solidFill>
                <a:latin typeface="Avenir Next LT Pro"/>
              </a:rPr>
              <a:t>Rhode Island</a:t>
            </a:r>
          </a:p>
        </p:txBody>
      </p:sp>
      <p:sp>
        <p:nvSpPr>
          <p:cNvPr id="41" name="State Column 3"/>
          <p:cNvSpPr txBox="1"/>
          <p:nvPr/>
        </p:nvSpPr>
        <p:spPr>
          <a:xfrm>
            <a:off x="8156448" y="2706624"/>
            <a:ext cx="1965960" cy="1883664"/>
          </a:xfrm>
          <a:prstGeom prst="rect">
            <a:avLst/>
          </a:prstGeom>
          <a:noFill/>
        </p:spPr>
        <p:txBody>
          <a:bodyPr wrap="square" lIns="18288" tIns="0" rIns="18288" bIns="0" anchor="t"/>
          <a:lstStyle/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sz="1600" b="0" i="0">
                <a:solidFill>
                  <a:srgbClr val="3D4F5F"/>
                </a:solidFill>
                <a:latin typeface="Avenir Next LT Pro"/>
              </a:rPr>
              <a:t>South Carolina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sz="1600" b="0" i="0">
                <a:solidFill>
                  <a:srgbClr val="3D4F5F"/>
                </a:solidFill>
                <a:latin typeface="Avenir Next LT Pro"/>
              </a:rPr>
              <a:t>Texas</a:t>
            </a:r>
          </a:p>
          <a:p>
            <a:pPr algn="l">
              <a:lnSpc>
                <a:spcPct val="100000"/>
              </a:lnSpc>
              <a:spcAft>
                <a:spcPts val="700"/>
              </a:spcAft>
            </a:pPr>
            <a:r>
              <a:rPr sz="1600" b="0" i="0">
                <a:solidFill>
                  <a:srgbClr val="3D4F5F"/>
                </a:solidFill>
                <a:latin typeface="Avenir Next LT Pro"/>
              </a:rPr>
              <a:t>Virginia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0" i="0">
                <a:solidFill>
                  <a:srgbClr val="3D4F5F"/>
                </a:solidFill>
                <a:latin typeface="Avenir Next LT Pro"/>
              </a:rPr>
              <a:t>Wyoming</a:t>
            </a:r>
          </a:p>
        </p:txBody>
      </p:sp>
      <p:sp>
        <p:nvSpPr>
          <p:cNvPr id="42" name="Pending Note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17320" y="4892040"/>
            <a:ext cx="9857232" cy="420624"/>
          </a:xfrm>
          <a:prstGeom prst="roundRect">
            <a:avLst/>
          </a:prstGeom>
          <a:solidFill>
            <a:srgbClr val="EAF4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Pending Note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72768" y="5001768"/>
            <a:ext cx="54864" cy="201168"/>
          </a:xfrm>
          <a:prstGeom prst="rect">
            <a:avLst/>
          </a:prstGeom>
          <a:solidFill>
            <a:srgbClr val="5B8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Pending Note Text"/>
          <p:cNvSpPr txBox="1"/>
          <p:nvPr/>
        </p:nvSpPr>
        <p:spPr>
          <a:xfrm>
            <a:off x="1719072" y="4983480"/>
            <a:ext cx="9281160" cy="237744"/>
          </a:xfrm>
          <a:prstGeom prst="rect">
            <a:avLst/>
          </a:prstGeom>
          <a:noFill/>
        </p:spPr>
        <p:txBody>
          <a:bodyPr wrap="square" lIns="18288" tIns="0" rIns="18288" bIns="0" anchor="t"/>
          <a:lstStyle/>
          <a:p>
            <a:r>
              <a:rPr lang="en-US" sz="1400" b="1">
                <a:solidFill>
                  <a:srgbClr val="005CB9"/>
                </a:solidFill>
                <a:latin typeface="Calibri"/>
              </a:rPr>
              <a:t>Note: </a:t>
            </a:r>
            <a:r>
              <a:rPr lang="en-US" sz="1400">
                <a:solidFill>
                  <a:srgbClr val="3D4F5F"/>
                </a:solidFill>
                <a:latin typeface="Calibri"/>
              </a:rPr>
              <a:t>Several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 states are pending confirmation and may be added to this list.</a:t>
            </a:r>
            <a:r>
              <a:rPr lang="en-US" sz="1400">
                <a:solidFill>
                  <a:srgbClr val="3D4F5F"/>
                </a:solidFill>
                <a:latin typeface="Calibri"/>
              </a:rPr>
              <a:t> Scope of transition may vary by state.</a:t>
            </a:r>
            <a:endParaRPr sz="1400" b="0" i="0">
              <a:solidFill>
                <a:srgbClr val="3D4F5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1505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2A5FA-9D9B-F9BD-57D4-DBF7373A2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86553648-5D0B-CE6B-E2DE-04D1860DE35E}"/>
              </a:ext>
            </a:extLst>
          </p:cNvPr>
          <p:cNvSpPr/>
          <p:nvPr/>
        </p:nvSpPr>
        <p:spPr>
          <a:xfrm>
            <a:off x="822960" y="895062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000" b="1">
                <a:latin typeface="+mj-lt"/>
              </a:rPr>
              <a:t>Invitation – Industry Testers</a:t>
            </a:r>
            <a:endParaRPr lang="en-US" sz="400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E062D5-5855-1FE9-0334-F93A7FB19310}"/>
              </a:ext>
            </a:extLst>
          </p:cNvPr>
          <p:cNvSpPr txBox="1"/>
          <p:nvPr/>
        </p:nvSpPr>
        <p:spPr>
          <a:xfrm>
            <a:off x="4499428" y="1875971"/>
            <a:ext cx="7561942" cy="4462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/>
              <a:t>We're looking for filers willing to test on the new platform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/>
              <a:t> Participation involves hands-on testing in a non-production environment and providing feedback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/>
              <a:t>This is an ongoing commitment — expect multiple testing cycles over the next 4 months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/>
              <a:t>Ideal candidates are actively filing in SERFF today and can dedicate time when testing windows open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/>
              <a:t>We're prioritizing participants who can commit to at least 4-6 hours per week, for a minimum of three consecutive weeks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/>
              <a:t>Interested? Email </a:t>
            </a:r>
            <a:r>
              <a:rPr lang="en-US">
                <a:hlinkClick r:id="rId2"/>
              </a:rPr>
              <a:t>Serffmodernizationquestions@naic.org</a:t>
            </a:r>
            <a:r>
              <a:rPr lang="en-US"/>
              <a:t> </a:t>
            </a:r>
          </a:p>
          <a:p>
            <a:pPr algn="ctr"/>
            <a:endParaRPr lang="en-US" sz="2000" err="1"/>
          </a:p>
        </p:txBody>
      </p:sp>
      <p:pic>
        <p:nvPicPr>
          <p:cNvPr id="4" name="Picture 3" descr="Tester - Free user icons">
            <a:extLst>
              <a:ext uri="{FF2B5EF4-FFF2-40B4-BE49-F238E27FC236}">
                <a16:creationId xmlns:a16="http://schemas.microsoft.com/office/drawing/2014/main" id="{AD2A1E5F-5D6A-2F14-D9EE-9D77280E7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228" y="1961339"/>
            <a:ext cx="3519715" cy="352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584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868680"/>
            <a:ext cx="9006840" cy="566928"/>
          </a:xfrm>
        </p:spPr>
        <p:txBody>
          <a:bodyPr wrap="square"/>
          <a:lstStyle/>
          <a:p>
            <a:pPr algn="l">
              <a:spcAft>
                <a:spcPts val="0"/>
              </a:spcAft>
            </a:pPr>
            <a:r>
              <a:rPr lang="en-US" sz="3000" b="1">
                <a:solidFill>
                  <a:srgbClr val="000000"/>
                </a:solidFill>
                <a:latin typeface="+mj-lt"/>
              </a:rPr>
              <a:t>How Our Team Improves the Application</a:t>
            </a:r>
            <a:endParaRPr lang="en-US" sz="3200" b="1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" name="Operating Model Badge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58400" y="960120"/>
            <a:ext cx="1463040" cy="329184"/>
          </a:xfrm>
          <a:prstGeom prst="roundRect">
            <a:avLst/>
          </a:prstGeom>
          <a:solidFill>
            <a:srgbClr val="005C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perating Model Badge Text"/>
          <p:cNvSpPr txBox="1"/>
          <p:nvPr/>
        </p:nvSpPr>
        <p:spPr>
          <a:xfrm>
            <a:off x="10104120" y="1005840"/>
            <a:ext cx="1371600" cy="256031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Calibri"/>
              </a:rPr>
              <a:t>OPERATING MODEL</a:t>
            </a:r>
          </a:p>
        </p:txBody>
      </p:sp>
      <p:sp>
        <p:nvSpPr>
          <p:cNvPr id="5" name="Process Subtitle"/>
          <p:cNvSpPr txBox="1"/>
          <p:nvPr/>
        </p:nvSpPr>
        <p:spPr>
          <a:xfrm>
            <a:off x="850392" y="1490472"/>
            <a:ext cx="9921240" cy="365760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0" i="0">
                <a:solidFill>
                  <a:srgbClr val="5A6A7A"/>
                </a:solidFill>
                <a:latin typeface="Calibri"/>
              </a:rPr>
              <a:t>How we decide what to work on, then design, build, test, and release improvements</a:t>
            </a:r>
            <a:r>
              <a:rPr lang="en-US" sz="1500" b="0" i="0">
                <a:solidFill>
                  <a:srgbClr val="5A6A7A"/>
                </a:solidFill>
                <a:latin typeface="Calibri"/>
              </a:rPr>
              <a:t> that strengthen the application</a:t>
            </a:r>
            <a:r>
              <a:rPr sz="1500" b="0" i="0">
                <a:solidFill>
                  <a:srgbClr val="5A6A7A"/>
                </a:solidFill>
                <a:latin typeface="Calibri"/>
              </a:rPr>
              <a:t>.</a:t>
            </a:r>
          </a:p>
        </p:txBody>
      </p:sp>
      <p:sp>
        <p:nvSpPr>
          <p:cNvPr id="6" name="Planning Delivery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1248" y="2048256"/>
            <a:ext cx="6629400" cy="3401568"/>
          </a:xfrm>
          <a:prstGeom prst="roundRect">
            <a:avLst/>
          </a:prstGeom>
          <a:solidFill>
            <a:srgbClr val="F6FAFE"/>
          </a:solidFill>
          <a:ln w="9525">
            <a:solidFill>
              <a:srgbClr val="BFD6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Planning Delivery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1248" y="2048256"/>
            <a:ext cx="6629400" cy="54864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Planning Delivery Header"/>
          <p:cNvSpPr txBox="1"/>
          <p:nvPr/>
        </p:nvSpPr>
        <p:spPr>
          <a:xfrm>
            <a:off x="1115568" y="2258568"/>
            <a:ext cx="6126480" cy="25603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111821"/>
                </a:solidFill>
                <a:latin typeface="Calibri"/>
              </a:rPr>
              <a:t>Planning cadence: from priorities to releases</a:t>
            </a:r>
          </a:p>
        </p:txBody>
      </p:sp>
      <p:sp>
        <p:nvSpPr>
          <p:cNvPr id="9" name="Planning Timeline Rail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98448" y="2816352"/>
            <a:ext cx="18288" cy="2121408"/>
          </a:xfrm>
          <a:prstGeom prst="rect">
            <a:avLst/>
          </a:prstGeom>
          <a:solidFill>
            <a:srgbClr val="BFD6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Planning Stage 1 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7864" y="2743200"/>
            <a:ext cx="219456" cy="219456"/>
          </a:xfrm>
          <a:prstGeom prst="ellipse">
            <a:avLst/>
          </a:prstGeom>
          <a:solidFill>
            <a:srgbClr val="005C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Planning Stage 1 Label"/>
          <p:cNvSpPr txBox="1"/>
          <p:nvPr/>
        </p:nvSpPr>
        <p:spPr>
          <a:xfrm>
            <a:off x="1572768" y="2670048"/>
            <a:ext cx="914400" cy="219456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050" b="1" i="0">
                <a:solidFill>
                  <a:srgbClr val="005CB9"/>
                </a:solidFill>
                <a:latin typeface="Calibri"/>
              </a:rPr>
              <a:t>QUARTERLY</a:t>
            </a:r>
          </a:p>
        </p:txBody>
      </p:sp>
      <p:sp>
        <p:nvSpPr>
          <p:cNvPr id="12" name="Planning Stage 1 Title"/>
          <p:cNvSpPr txBox="1"/>
          <p:nvPr/>
        </p:nvSpPr>
        <p:spPr>
          <a:xfrm>
            <a:off x="1572768" y="2907791"/>
            <a:ext cx="5440680" cy="23774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111821"/>
                </a:solidFill>
                <a:latin typeface="Calibri"/>
              </a:rPr>
              <a:t>Set priorities</a:t>
            </a:r>
          </a:p>
        </p:txBody>
      </p:sp>
      <p:sp>
        <p:nvSpPr>
          <p:cNvPr id="13" name="Planning Stage 1 Body"/>
          <p:cNvSpPr txBox="1"/>
          <p:nvPr/>
        </p:nvSpPr>
        <p:spPr>
          <a:xfrm>
            <a:off x="1572768" y="3182112"/>
            <a:ext cx="5440680" cy="42062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0" i="0">
                <a:solidFill>
                  <a:srgbClr val="3D4F5F"/>
                </a:solidFill>
                <a:latin typeface="Calibri"/>
              </a:rPr>
              <a:t>Sets priorities from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program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goals,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user feedback, quality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needs, and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 technical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 dependencies.</a:t>
            </a:r>
          </a:p>
        </p:txBody>
      </p:sp>
      <p:sp>
        <p:nvSpPr>
          <p:cNvPr id="14" name="Planning Stage 2 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7864" y="3712463"/>
            <a:ext cx="219456" cy="219456"/>
          </a:xfrm>
          <a:prstGeom prst="ellipse">
            <a:avLst/>
          </a:prstGeom>
          <a:solidFill>
            <a:srgbClr val="5B8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Planning Stage 2 Label"/>
          <p:cNvSpPr txBox="1"/>
          <p:nvPr/>
        </p:nvSpPr>
        <p:spPr>
          <a:xfrm>
            <a:off x="1572768" y="3639312"/>
            <a:ext cx="914400" cy="219456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50" b="1" i="0">
                <a:solidFill>
                  <a:srgbClr val="5B8DB8"/>
                </a:solidFill>
                <a:latin typeface="Calibri"/>
              </a:rPr>
              <a:t>WORK CYCLES</a:t>
            </a:r>
            <a:endParaRPr sz="1050" b="1" i="0">
              <a:solidFill>
                <a:srgbClr val="5B8DB8"/>
              </a:solidFill>
              <a:latin typeface="Calibri"/>
            </a:endParaRPr>
          </a:p>
        </p:txBody>
      </p:sp>
      <p:sp>
        <p:nvSpPr>
          <p:cNvPr id="16" name="Planning Stage 2 Title"/>
          <p:cNvSpPr txBox="1"/>
          <p:nvPr/>
        </p:nvSpPr>
        <p:spPr>
          <a:xfrm>
            <a:off x="1572768" y="3877056"/>
            <a:ext cx="5440680" cy="23774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111821"/>
                </a:solidFill>
                <a:latin typeface="Calibri"/>
              </a:rPr>
              <a:t>Break </a:t>
            </a:r>
            <a:r>
              <a:rPr lang="en-US" sz="1500" b="1" i="0">
                <a:solidFill>
                  <a:srgbClr val="111821"/>
                </a:solidFill>
                <a:latin typeface="Calibri"/>
              </a:rPr>
              <a:t>priorities into smaller </a:t>
            </a:r>
            <a:r>
              <a:rPr sz="1500" b="1" i="0">
                <a:solidFill>
                  <a:srgbClr val="111821"/>
                </a:solidFill>
                <a:latin typeface="Calibri"/>
              </a:rPr>
              <a:t>work</a:t>
            </a:r>
          </a:p>
        </p:txBody>
      </p:sp>
      <p:sp>
        <p:nvSpPr>
          <p:cNvPr id="17" name="Planning Stage 2 Body"/>
          <p:cNvSpPr txBox="1"/>
          <p:nvPr/>
        </p:nvSpPr>
        <p:spPr>
          <a:xfrm>
            <a:off x="1572768" y="4151376"/>
            <a:ext cx="5440680" cy="42062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0" i="0">
                <a:solidFill>
                  <a:srgbClr val="3D4F5F"/>
                </a:solidFill>
                <a:latin typeface="Calibri"/>
              </a:rPr>
              <a:t>Turns priorities into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manageable pieces the team can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 design, build, test, and release.</a:t>
            </a:r>
          </a:p>
        </p:txBody>
      </p:sp>
      <p:sp>
        <p:nvSpPr>
          <p:cNvPr id="18" name="Planning Stage 3 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7864" y="4681728"/>
            <a:ext cx="219456" cy="219456"/>
          </a:xfrm>
          <a:prstGeom prst="ellipse">
            <a:avLst/>
          </a:prstGeom>
          <a:solidFill>
            <a:srgbClr val="0D6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Planning Stage 3 Label"/>
          <p:cNvSpPr txBox="1"/>
          <p:nvPr/>
        </p:nvSpPr>
        <p:spPr>
          <a:xfrm>
            <a:off x="1572768" y="4608576"/>
            <a:ext cx="914400" cy="219456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050" b="1">
                <a:solidFill>
                  <a:srgbClr val="0D6938"/>
                </a:solidFill>
                <a:latin typeface="Calibri"/>
                <a:ea typeface="Calibri"/>
                <a:cs typeface="Calibri"/>
              </a:rPr>
              <a:t>DELIVERY</a:t>
            </a:r>
            <a:endParaRPr lang="en-US" sz="1050" b="1" i="0">
              <a:solidFill>
                <a:srgbClr val="0D693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Planning Stage 3 Title"/>
          <p:cNvSpPr txBox="1"/>
          <p:nvPr/>
        </p:nvSpPr>
        <p:spPr>
          <a:xfrm>
            <a:off x="1572768" y="4846320"/>
            <a:ext cx="5440680" cy="23774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111821"/>
                </a:solidFill>
                <a:latin typeface="Calibri"/>
              </a:rPr>
              <a:t>Builds and hot fixes</a:t>
            </a:r>
          </a:p>
        </p:txBody>
      </p:sp>
      <p:sp>
        <p:nvSpPr>
          <p:cNvPr id="21" name="Planning Stage 3 Body"/>
          <p:cNvSpPr txBox="1"/>
          <p:nvPr/>
        </p:nvSpPr>
        <p:spPr>
          <a:xfrm>
            <a:off x="1572768" y="5120640"/>
            <a:ext cx="5440680" cy="42062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r>
              <a:rPr lang="en-US" sz="1400">
                <a:solidFill>
                  <a:srgbClr val="3D4F5F"/>
                </a:solidFill>
                <a:latin typeface="Calibri"/>
              </a:rPr>
              <a:t>Frequent builds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 support</a:t>
            </a:r>
            <a:r>
              <a:rPr lang="en-US" sz="1400">
                <a:solidFill>
                  <a:srgbClr val="3D4F5F"/>
                </a:solidFill>
                <a:latin typeface="Calibri"/>
              </a:rPr>
              <a:t> continuous delivery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.</a:t>
            </a:r>
            <a:endParaRPr lang="en-US" sz="1400" b="0" i="0">
              <a:solidFill>
                <a:srgbClr val="3D4F5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Decision Model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54112" y="2048256"/>
            <a:ext cx="3529584" cy="3401568"/>
          </a:xfrm>
          <a:prstGeom prst="roundRect">
            <a:avLst/>
          </a:prstGeom>
          <a:solidFill>
            <a:srgbClr val="F7FBFF"/>
          </a:solidFill>
          <a:ln w="9525">
            <a:solidFill>
              <a:srgbClr val="BFD6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Decision Model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54112" y="2048256"/>
            <a:ext cx="3529584" cy="54864"/>
          </a:xfrm>
          <a:prstGeom prst="rect">
            <a:avLst/>
          </a:prstGeom>
          <a:solidFill>
            <a:srgbClr val="5B8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Decision Model Header"/>
          <p:cNvSpPr txBox="1"/>
          <p:nvPr/>
        </p:nvSpPr>
        <p:spPr>
          <a:xfrm>
            <a:off x="8028431" y="2258568"/>
            <a:ext cx="2971800" cy="25603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111821"/>
                </a:solidFill>
                <a:latin typeface="Calibri"/>
              </a:rPr>
              <a:t>How work gets prioritized</a:t>
            </a:r>
          </a:p>
        </p:txBody>
      </p:sp>
      <p:sp>
        <p:nvSpPr>
          <p:cNvPr id="25" name="Decision Model Intro"/>
          <p:cNvSpPr txBox="1"/>
          <p:nvPr/>
        </p:nvSpPr>
        <p:spPr>
          <a:xfrm>
            <a:off x="8028431" y="2633472"/>
            <a:ext cx="2926080" cy="43891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r>
              <a:rPr lang="en-US" sz="1300" b="0" i="0">
                <a:solidFill>
                  <a:srgbClr val="3D4F5F"/>
                </a:solidFill>
                <a:latin typeface="Calibri"/>
              </a:rPr>
              <a:t>Feedback from users helps shape priorities </a:t>
            </a:r>
            <a:r>
              <a:rPr sz="1300" b="0" i="0">
                <a:solidFill>
                  <a:srgbClr val="3D4F5F"/>
                </a:solidFill>
                <a:latin typeface="Calibri"/>
              </a:rPr>
              <a:t>— balanced through common filters.</a:t>
            </a:r>
          </a:p>
        </p:txBody>
      </p:sp>
      <p:sp>
        <p:nvSpPr>
          <p:cNvPr id="26" name="Decision Filter 1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65008" y="3328416"/>
            <a:ext cx="54864" cy="201168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Decision Filter 1 Text"/>
          <p:cNvSpPr txBox="1"/>
          <p:nvPr/>
        </p:nvSpPr>
        <p:spPr>
          <a:xfrm>
            <a:off x="8202168" y="3273552"/>
            <a:ext cx="2761488" cy="32918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20" b="0" i="0">
                <a:solidFill>
                  <a:srgbClr val="3D4F5F"/>
                </a:solidFill>
                <a:latin typeface="Calibri"/>
              </a:rPr>
              <a:t>User impact</a:t>
            </a:r>
            <a:r>
              <a:rPr sz="1320" b="0" i="0">
                <a:solidFill>
                  <a:srgbClr val="3D4F5F"/>
                </a:solidFill>
                <a:latin typeface="Calibri"/>
              </a:rPr>
              <a:t>, timing, and urgency</a:t>
            </a:r>
          </a:p>
        </p:txBody>
      </p:sp>
      <p:sp>
        <p:nvSpPr>
          <p:cNvPr id="28" name="Decision Filter 2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65008" y="3694176"/>
            <a:ext cx="54864" cy="201168"/>
          </a:xfrm>
          <a:prstGeom prst="rect">
            <a:avLst/>
          </a:prstGeom>
          <a:solidFill>
            <a:srgbClr val="5B8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Decision Filter 2 Text"/>
          <p:cNvSpPr txBox="1"/>
          <p:nvPr/>
        </p:nvSpPr>
        <p:spPr>
          <a:xfrm>
            <a:off x="8202168" y="3639312"/>
            <a:ext cx="2761488" cy="32918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320" b="0" i="0">
                <a:solidFill>
                  <a:srgbClr val="3D4F5F"/>
                </a:solidFill>
                <a:latin typeface="Calibri"/>
              </a:rPr>
              <a:t>Must / Should / Could tradeoffs</a:t>
            </a:r>
          </a:p>
        </p:txBody>
      </p:sp>
      <p:sp>
        <p:nvSpPr>
          <p:cNvPr id="30" name="Decision Filter 3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65008" y="4059935"/>
            <a:ext cx="54864" cy="201168"/>
          </a:xfrm>
          <a:prstGeom prst="rect">
            <a:avLst/>
          </a:prstGeom>
          <a:solidFill>
            <a:srgbClr val="7A519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Decision Filter 3 Text"/>
          <p:cNvSpPr txBox="1"/>
          <p:nvPr/>
        </p:nvSpPr>
        <p:spPr>
          <a:xfrm>
            <a:off x="8202168" y="4005072"/>
            <a:ext cx="2761488" cy="32918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320" b="0" i="0">
                <a:solidFill>
                  <a:srgbClr val="3D4F5F"/>
                </a:solidFill>
                <a:latin typeface="Calibri"/>
              </a:rPr>
              <a:t>MVP and Day 1 scope decisions</a:t>
            </a:r>
          </a:p>
        </p:txBody>
      </p:sp>
      <p:sp>
        <p:nvSpPr>
          <p:cNvPr id="32" name="Decision Filter 4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65008" y="4425696"/>
            <a:ext cx="54864" cy="201168"/>
          </a:xfrm>
          <a:prstGeom prst="rect">
            <a:avLst/>
          </a:prstGeom>
          <a:solidFill>
            <a:srgbClr val="0D6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Decision Filter 4 Text"/>
          <p:cNvSpPr txBox="1"/>
          <p:nvPr/>
        </p:nvSpPr>
        <p:spPr>
          <a:xfrm>
            <a:off x="8202168" y="4370832"/>
            <a:ext cx="2761488" cy="32918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20" b="0" i="0">
                <a:solidFill>
                  <a:srgbClr val="3D4F5F"/>
                </a:solidFill>
                <a:latin typeface="Calibri"/>
              </a:rPr>
              <a:t>Consistency </a:t>
            </a:r>
            <a:r>
              <a:rPr sz="1320" b="0" i="0">
                <a:solidFill>
                  <a:srgbClr val="3D4F5F"/>
                </a:solidFill>
                <a:latin typeface="Calibri"/>
              </a:rPr>
              <a:t>across </a:t>
            </a:r>
            <a:r>
              <a:rPr lang="en-US" sz="1320" b="0" i="0">
                <a:solidFill>
                  <a:srgbClr val="3D4F5F"/>
                </a:solidFill>
                <a:latin typeface="Calibri"/>
              </a:rPr>
              <a:t>the application</a:t>
            </a:r>
            <a:endParaRPr sz="1320" b="0" i="0">
              <a:solidFill>
                <a:srgbClr val="3D4F5F"/>
              </a:solidFill>
              <a:latin typeface="Calibri"/>
            </a:endParaRPr>
          </a:p>
        </p:txBody>
      </p:sp>
      <p:sp>
        <p:nvSpPr>
          <p:cNvPr id="34" name="Decision Filter 5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65008" y="4791456"/>
            <a:ext cx="54864" cy="201168"/>
          </a:xfrm>
          <a:prstGeom prst="rect">
            <a:avLst/>
          </a:prstGeom>
          <a:solidFill>
            <a:srgbClr val="111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Decision Filter 5 Text"/>
          <p:cNvSpPr txBox="1"/>
          <p:nvPr/>
        </p:nvSpPr>
        <p:spPr>
          <a:xfrm>
            <a:off x="8202168" y="4736592"/>
            <a:ext cx="2761488" cy="32918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320" b="0" i="0">
                <a:solidFill>
                  <a:srgbClr val="3D4F5F"/>
                </a:solidFill>
                <a:latin typeface="Calibri"/>
              </a:rPr>
              <a:t>Platform stability and supportability</a:t>
            </a:r>
          </a:p>
        </p:txBody>
      </p:sp>
      <p:sp>
        <p:nvSpPr>
          <p:cNvPr id="36" name="Feature Flags Tool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28431" y="5102352"/>
            <a:ext cx="2926080" cy="201168"/>
          </a:xfrm>
          <a:prstGeom prst="roundRect">
            <a:avLst/>
          </a:prstGeom>
          <a:solidFill>
            <a:srgbClr val="EAF4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Feature Flags Tool Text"/>
          <p:cNvSpPr txBox="1"/>
          <p:nvPr/>
        </p:nvSpPr>
        <p:spPr>
          <a:xfrm>
            <a:off x="8119872" y="5120640"/>
            <a:ext cx="2743200" cy="164592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130" b="1" i="0">
                <a:solidFill>
                  <a:srgbClr val="005CB9"/>
                </a:solidFill>
                <a:latin typeface="Calibri"/>
              </a:rPr>
              <a:t>Feature flags help manage rollout safely</a:t>
            </a:r>
          </a:p>
        </p:txBody>
      </p:sp>
      <p:sp>
        <p:nvSpPr>
          <p:cNvPr id="38" name="Team Operating Principle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8505" y="5632704"/>
            <a:ext cx="10435191" cy="631661"/>
          </a:xfrm>
          <a:prstGeom prst="roundRect">
            <a:avLst/>
          </a:prstGeom>
          <a:solidFill>
            <a:srgbClr val="EAF4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am Operating Principle Text"/>
          <p:cNvSpPr txBox="1"/>
          <p:nvPr/>
        </p:nvSpPr>
        <p:spPr>
          <a:xfrm>
            <a:off x="1078992" y="5742432"/>
            <a:ext cx="9930384" cy="274320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005CB9"/>
                </a:solidFill>
                <a:latin typeface="Calibri"/>
              </a:rPr>
              <a:t>Operating principle: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the team brings technical expertise; industry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, state, and user feedback provides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 business context so we can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increase feature richness and quality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while keeping a uniform, stable experience.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868680"/>
            <a:ext cx="9509760" cy="566928"/>
          </a:xfrm>
        </p:spPr>
        <p:txBody>
          <a:bodyPr wrap="square"/>
          <a:lstStyle/>
          <a:p>
            <a:pPr algn="l">
              <a:spcAft>
                <a:spcPts val="0"/>
              </a:spcAft>
            </a:pPr>
            <a:r>
              <a:rPr sz="3200" b="1">
                <a:solidFill>
                  <a:srgbClr val="000000"/>
                </a:solidFill>
                <a:latin typeface="+mj-lt"/>
              </a:rPr>
              <a:t>Q3 Work: </a:t>
            </a:r>
            <a:r>
              <a:rPr lang="en-US" sz="3200" b="1">
                <a:solidFill>
                  <a:srgbClr val="000000"/>
                </a:solidFill>
                <a:latin typeface="+mj-lt"/>
              </a:rPr>
              <a:t>Application </a:t>
            </a:r>
            <a:r>
              <a:rPr sz="3200" b="1">
                <a:solidFill>
                  <a:srgbClr val="000000"/>
                </a:solidFill>
                <a:latin typeface="+mj-lt"/>
              </a:rPr>
              <a:t>Improvements </a:t>
            </a:r>
            <a:r>
              <a:rPr lang="en-US" sz="3200" b="1">
                <a:solidFill>
                  <a:srgbClr val="000000"/>
                </a:solidFill>
                <a:latin typeface="+mj-lt"/>
              </a:rPr>
              <a:t>and Quality</a:t>
            </a:r>
            <a:endParaRPr sz="3200" b="1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" name="Q3 Work Badge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04120" y="960120"/>
            <a:ext cx="1143000" cy="329184"/>
          </a:xfrm>
          <a:prstGeom prst="roundRect">
            <a:avLst/>
          </a:prstGeom>
          <a:solidFill>
            <a:srgbClr val="005C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Q3 Work Badge Text"/>
          <p:cNvSpPr txBox="1"/>
          <p:nvPr/>
        </p:nvSpPr>
        <p:spPr>
          <a:xfrm>
            <a:off x="10149840" y="1005840"/>
            <a:ext cx="1051560" cy="256031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Calibri"/>
              </a:rPr>
              <a:t>Q3 WORK</a:t>
            </a:r>
          </a:p>
        </p:txBody>
      </p:sp>
      <p:sp>
        <p:nvSpPr>
          <p:cNvPr id="5" name="Q3 Subtitle"/>
          <p:cNvSpPr txBox="1"/>
          <p:nvPr/>
        </p:nvSpPr>
        <p:spPr>
          <a:xfrm>
            <a:off x="850392" y="1490472"/>
            <a:ext cx="9829800" cy="34747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0" i="0">
                <a:solidFill>
                  <a:srgbClr val="5A6A7A"/>
                </a:solidFill>
                <a:latin typeface="Calibri"/>
              </a:rPr>
              <a:t>Focused improvements that make the platform faster, more complete, and </a:t>
            </a:r>
            <a:r>
              <a:rPr lang="en-US" sz="1500" b="0" i="0">
                <a:solidFill>
                  <a:srgbClr val="5A6A7A"/>
                </a:solidFill>
                <a:latin typeface="Calibri"/>
              </a:rPr>
              <a:t>higher quality </a:t>
            </a:r>
            <a:r>
              <a:rPr sz="1500" b="0" i="0">
                <a:solidFill>
                  <a:srgbClr val="5A6A7A"/>
                </a:solidFill>
                <a:latin typeface="Calibri"/>
              </a:rPr>
              <a:t>for </a:t>
            </a:r>
            <a:r>
              <a:rPr lang="en-US" sz="1500" b="0" i="0">
                <a:solidFill>
                  <a:srgbClr val="5A6A7A"/>
                </a:solidFill>
                <a:latin typeface="Calibri"/>
              </a:rPr>
              <a:t>all users</a:t>
            </a:r>
            <a:r>
              <a:rPr sz="1500" b="0" i="0">
                <a:solidFill>
                  <a:srgbClr val="5A6A7A"/>
                </a:solidFill>
                <a:latin typeface="Calibri"/>
              </a:rPr>
              <a:t>.</a:t>
            </a:r>
          </a:p>
        </p:txBody>
      </p:sp>
      <p:sp>
        <p:nvSpPr>
          <p:cNvPr id="6" name="System Improvements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8303" y="1991812"/>
            <a:ext cx="6713785" cy="3500345"/>
          </a:xfrm>
          <a:prstGeom prst="roundRect">
            <a:avLst/>
          </a:prstGeom>
          <a:solidFill>
            <a:srgbClr val="F6FAFE"/>
          </a:solidFill>
          <a:ln w="9525">
            <a:solidFill>
              <a:srgbClr val="BFD6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System Improvements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1248" y="1907145"/>
            <a:ext cx="6720840" cy="54864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System Improvements Header"/>
          <p:cNvSpPr txBox="1"/>
          <p:nvPr/>
        </p:nvSpPr>
        <p:spPr>
          <a:xfrm>
            <a:off x="1115568" y="2258568"/>
            <a:ext cx="6126480" cy="25603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111821"/>
                </a:solidFill>
                <a:latin typeface="Calibri"/>
              </a:rPr>
              <a:t>Improving the </a:t>
            </a:r>
            <a:r>
              <a:rPr lang="en-US" sz="1600" b="1" i="0">
                <a:solidFill>
                  <a:srgbClr val="111821"/>
                </a:solidFill>
                <a:latin typeface="Calibri"/>
              </a:rPr>
              <a:t>application</a:t>
            </a:r>
            <a:r>
              <a:rPr sz="1600" b="1" i="0">
                <a:solidFill>
                  <a:srgbClr val="111821"/>
                </a:solidFill>
                <a:latin typeface="Calibri"/>
              </a:rPr>
              <a:t> users rely on every day</a:t>
            </a:r>
          </a:p>
        </p:txBody>
      </p:sp>
      <p:sp>
        <p:nvSpPr>
          <p:cNvPr id="11" name="Workstream 1 Number"/>
          <p:cNvSpPr txBox="1"/>
          <p:nvPr/>
        </p:nvSpPr>
        <p:spPr>
          <a:xfrm>
            <a:off x="1097280" y="2706624"/>
            <a:ext cx="420624" cy="347472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005CB9"/>
                </a:solidFill>
                <a:latin typeface="Calibri"/>
              </a:rPr>
              <a:t>01</a:t>
            </a:r>
          </a:p>
        </p:txBody>
      </p:sp>
      <p:sp>
        <p:nvSpPr>
          <p:cNvPr id="12" name="Workstream 1 Title"/>
          <p:cNvSpPr txBox="1"/>
          <p:nvPr/>
        </p:nvSpPr>
        <p:spPr>
          <a:xfrm>
            <a:off x="1627631" y="2697480"/>
            <a:ext cx="5349240" cy="23774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111821"/>
                </a:solidFill>
                <a:latin typeface="Calibri"/>
              </a:rPr>
              <a:t>Faster high-use experiences</a:t>
            </a:r>
          </a:p>
        </p:txBody>
      </p:sp>
      <p:sp>
        <p:nvSpPr>
          <p:cNvPr id="13" name="Workstream 1 Body"/>
          <p:cNvSpPr txBox="1"/>
          <p:nvPr/>
        </p:nvSpPr>
        <p:spPr>
          <a:xfrm>
            <a:off x="1627631" y="2935224"/>
            <a:ext cx="5349240" cy="32918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0" i="0">
                <a:solidFill>
                  <a:srgbClr val="3D4F5F"/>
                </a:solidFill>
                <a:latin typeface="Calibri"/>
              </a:rPr>
              <a:t>Targeted performance work on the pages and actions filers use most.</a:t>
            </a:r>
          </a:p>
        </p:txBody>
      </p:sp>
      <p:sp>
        <p:nvSpPr>
          <p:cNvPr id="14" name="Workstream 2 Number"/>
          <p:cNvSpPr txBox="1"/>
          <p:nvPr/>
        </p:nvSpPr>
        <p:spPr>
          <a:xfrm>
            <a:off x="1097280" y="3575304"/>
            <a:ext cx="420624" cy="347472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5B8DB8"/>
                </a:solidFill>
                <a:latin typeface="Calibri"/>
              </a:rPr>
              <a:t>02</a:t>
            </a:r>
          </a:p>
        </p:txBody>
      </p:sp>
      <p:sp>
        <p:nvSpPr>
          <p:cNvPr id="15" name="Workstream 2 Title"/>
          <p:cNvSpPr txBox="1"/>
          <p:nvPr/>
        </p:nvSpPr>
        <p:spPr>
          <a:xfrm>
            <a:off x="1627631" y="3566160"/>
            <a:ext cx="5349240" cy="23774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111821"/>
                </a:solidFill>
                <a:latin typeface="Calibri"/>
              </a:rPr>
              <a:t>Maturing amendments</a:t>
            </a:r>
            <a:endParaRPr lang="en-US" sz="1500" b="1" i="0">
              <a:solidFill>
                <a:srgbClr val="11182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Workstream 2 Body"/>
          <p:cNvSpPr txBox="1"/>
          <p:nvPr/>
        </p:nvSpPr>
        <p:spPr>
          <a:xfrm>
            <a:off x="1627631" y="3803904"/>
            <a:ext cx="5349240" cy="32918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0" i="0">
                <a:solidFill>
                  <a:srgbClr val="3D4F5F"/>
                </a:solidFill>
                <a:latin typeface="Calibri"/>
              </a:rPr>
              <a:t>Completing and polishing the full lifecycle for core filing workflows.</a:t>
            </a:r>
          </a:p>
        </p:txBody>
      </p:sp>
      <p:sp>
        <p:nvSpPr>
          <p:cNvPr id="17" name="Workstream 3 Number"/>
          <p:cNvSpPr txBox="1"/>
          <p:nvPr/>
        </p:nvSpPr>
        <p:spPr>
          <a:xfrm>
            <a:off x="1097280" y="4443984"/>
            <a:ext cx="420624" cy="347472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0D6938"/>
                </a:solidFill>
                <a:latin typeface="Calibri"/>
              </a:rPr>
              <a:t>03</a:t>
            </a:r>
          </a:p>
        </p:txBody>
      </p:sp>
      <p:sp>
        <p:nvSpPr>
          <p:cNvPr id="18" name="Workstream 3 Title"/>
          <p:cNvSpPr txBox="1"/>
          <p:nvPr/>
        </p:nvSpPr>
        <p:spPr>
          <a:xfrm>
            <a:off x="1627631" y="4434840"/>
            <a:ext cx="5349240" cy="23774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500" b="1" i="0">
                <a:solidFill>
                  <a:srgbClr val="111821"/>
                </a:solidFill>
                <a:latin typeface="Calibri"/>
              </a:rPr>
              <a:t>Industry &amp; state feedback</a:t>
            </a:r>
            <a:endParaRPr sz="1500" b="1" i="0">
              <a:solidFill>
                <a:srgbClr val="111821"/>
              </a:solidFill>
              <a:latin typeface="Calibri"/>
            </a:endParaRPr>
          </a:p>
        </p:txBody>
      </p:sp>
      <p:sp>
        <p:nvSpPr>
          <p:cNvPr id="19" name="Workstream 3 Body"/>
          <p:cNvSpPr txBox="1"/>
          <p:nvPr/>
        </p:nvSpPr>
        <p:spPr>
          <a:xfrm>
            <a:off x="1627631" y="4672584"/>
            <a:ext cx="5349240" cy="32918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0" i="0">
                <a:solidFill>
                  <a:srgbClr val="3D4F5F"/>
                </a:solidFill>
                <a:latin typeface="Calibri"/>
              </a:rPr>
              <a:t>Input from industry and state users is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reviewed, prioritized, and built into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ongoing improvements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.</a:t>
            </a:r>
          </a:p>
        </p:txBody>
      </p:sp>
      <p:sp>
        <p:nvSpPr>
          <p:cNvPr id="20" name="Onboarding Readiness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45552" y="1998867"/>
            <a:ext cx="3416978" cy="3493290"/>
          </a:xfrm>
          <a:prstGeom prst="roundRect">
            <a:avLst/>
          </a:prstGeom>
          <a:solidFill>
            <a:srgbClr val="F7FBFF"/>
          </a:solidFill>
          <a:ln w="9525">
            <a:solidFill>
              <a:srgbClr val="BFD6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nboarding Readiness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45552" y="1907145"/>
            <a:ext cx="3438144" cy="54864"/>
          </a:xfrm>
          <a:prstGeom prst="rect">
            <a:avLst/>
          </a:prstGeom>
          <a:solidFill>
            <a:srgbClr val="5B8D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nboarding Header"/>
          <p:cNvSpPr txBox="1"/>
          <p:nvPr/>
        </p:nvSpPr>
        <p:spPr>
          <a:xfrm>
            <a:off x="8119872" y="2258568"/>
            <a:ext cx="2862072" cy="25603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111821"/>
                </a:solidFill>
                <a:latin typeface="Calibri"/>
              </a:rPr>
              <a:t>Preparing </a:t>
            </a:r>
            <a:r>
              <a:rPr lang="en-US" sz="1600" b="1" i="0">
                <a:solidFill>
                  <a:srgbClr val="111821"/>
                </a:solidFill>
                <a:latin typeface="Calibri"/>
              </a:rPr>
              <a:t>the platform to scale</a:t>
            </a:r>
            <a:endParaRPr sz="1600" b="1" i="0">
              <a:solidFill>
                <a:srgbClr val="111821"/>
              </a:solidFill>
              <a:latin typeface="Calibri"/>
            </a:endParaRPr>
          </a:p>
        </p:txBody>
      </p:sp>
      <p:sp>
        <p:nvSpPr>
          <p:cNvPr id="23" name="Onboarding Focus Label"/>
          <p:cNvSpPr txBox="1"/>
          <p:nvPr/>
        </p:nvSpPr>
        <p:spPr>
          <a:xfrm>
            <a:off x="8119872" y="2761488"/>
            <a:ext cx="2852928" cy="566928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900" b="1" i="0">
                <a:solidFill>
                  <a:srgbClr val="005CB9"/>
                </a:solidFill>
                <a:latin typeface="Avenir Next LT Pro"/>
              </a:rPr>
              <a:t>Richer, higher-quality features</a:t>
            </a:r>
            <a:endParaRPr sz="1900" b="1" i="0">
              <a:solidFill>
                <a:srgbClr val="005CB9"/>
              </a:solidFill>
              <a:latin typeface="Avenir Next LT Pro"/>
            </a:endParaRPr>
          </a:p>
        </p:txBody>
      </p:sp>
      <p:sp>
        <p:nvSpPr>
          <p:cNvPr id="24" name="Onboarding Focus Body"/>
          <p:cNvSpPr txBox="1"/>
          <p:nvPr/>
        </p:nvSpPr>
        <p:spPr>
          <a:xfrm>
            <a:off x="8119872" y="3456432"/>
            <a:ext cx="2788920" cy="658368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500" b="0" i="0">
                <a:solidFill>
                  <a:srgbClr val="3D4F5F"/>
                </a:solidFill>
                <a:latin typeface="Calibri"/>
              </a:rPr>
              <a:t>Core workflows, public access portals</a:t>
            </a:r>
            <a:r>
              <a:rPr sz="1500" b="0" i="0">
                <a:solidFill>
                  <a:srgbClr val="3D4F5F"/>
                </a:solidFill>
                <a:latin typeface="Calibri"/>
              </a:rPr>
              <a:t>, </a:t>
            </a:r>
            <a:r>
              <a:rPr lang="en-US" sz="1500" b="0" i="0">
                <a:solidFill>
                  <a:srgbClr val="3D4F5F"/>
                </a:solidFill>
                <a:latin typeface="Calibri"/>
              </a:rPr>
              <a:t>and configuration patterns are being readied for broader use</a:t>
            </a:r>
            <a:r>
              <a:rPr sz="1500" b="0" i="0">
                <a:solidFill>
                  <a:srgbClr val="3D4F5F"/>
                </a:solidFill>
                <a:latin typeface="Calibri"/>
              </a:rPr>
              <a:t>.</a:t>
            </a:r>
          </a:p>
        </p:txBody>
      </p:sp>
      <p:sp>
        <p:nvSpPr>
          <p:cNvPr id="25" name="Portal Sequence Configure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19872" y="4535424"/>
            <a:ext cx="804672" cy="274320"/>
          </a:xfrm>
          <a:prstGeom prst="roundRect">
            <a:avLst/>
          </a:prstGeom>
          <a:solidFill>
            <a:srgbClr val="EAF4FB"/>
          </a:solidFill>
          <a:ln w="6350">
            <a:solidFill>
              <a:srgbClr val="BFD6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Portal Sequence Configure Text"/>
          <p:cNvSpPr txBox="1"/>
          <p:nvPr/>
        </p:nvSpPr>
        <p:spPr>
          <a:xfrm>
            <a:off x="8147304" y="4572000"/>
            <a:ext cx="749808" cy="201168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400" b="1" i="0">
                <a:solidFill>
                  <a:srgbClr val="005CB9"/>
                </a:solidFill>
                <a:latin typeface="Calibri"/>
              </a:rPr>
              <a:t>Improve</a:t>
            </a:r>
            <a:endParaRPr sz="1400" b="1" i="0">
              <a:solidFill>
                <a:srgbClr val="005CB9"/>
              </a:solidFill>
              <a:latin typeface="Calibri"/>
            </a:endParaRPr>
          </a:p>
        </p:txBody>
      </p:sp>
      <p:sp>
        <p:nvSpPr>
          <p:cNvPr id="27" name="Portal Sequence Divider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42832" y="4672584"/>
            <a:ext cx="91440" cy="9144"/>
          </a:xfrm>
          <a:prstGeom prst="rect">
            <a:avLst/>
          </a:prstGeom>
          <a:solidFill>
            <a:srgbClr val="BFD6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Portal Sequence Deploy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52560" y="4535424"/>
            <a:ext cx="804672" cy="274320"/>
          </a:xfrm>
          <a:prstGeom prst="roundRect">
            <a:avLst/>
          </a:prstGeom>
          <a:solidFill>
            <a:srgbClr val="EAF4FB"/>
          </a:solidFill>
          <a:ln w="6350">
            <a:solidFill>
              <a:srgbClr val="BFD6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Portal Sequence Deploy Text"/>
          <p:cNvSpPr txBox="1"/>
          <p:nvPr/>
        </p:nvSpPr>
        <p:spPr>
          <a:xfrm>
            <a:off x="9079992" y="4572000"/>
            <a:ext cx="749808" cy="201168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400" b="1" i="0">
                <a:solidFill>
                  <a:srgbClr val="5B8DB8"/>
                </a:solidFill>
                <a:latin typeface="Calibri"/>
              </a:rPr>
              <a:t>Validate</a:t>
            </a:r>
            <a:endParaRPr sz="1400" b="1" i="0">
              <a:solidFill>
                <a:srgbClr val="5B8DB8"/>
              </a:solidFill>
              <a:latin typeface="Calibri"/>
            </a:endParaRPr>
          </a:p>
        </p:txBody>
      </p:sp>
      <p:sp>
        <p:nvSpPr>
          <p:cNvPr id="30" name="Portal Sequence Divi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75520" y="4672584"/>
            <a:ext cx="91440" cy="9144"/>
          </a:xfrm>
          <a:prstGeom prst="rect">
            <a:avLst/>
          </a:prstGeom>
          <a:solidFill>
            <a:srgbClr val="BFD6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Portal Sequence Onboard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85248" y="4535424"/>
            <a:ext cx="804672" cy="274320"/>
          </a:xfrm>
          <a:prstGeom prst="roundRect">
            <a:avLst/>
          </a:prstGeom>
          <a:solidFill>
            <a:srgbClr val="EAF4FB"/>
          </a:solidFill>
          <a:ln w="6350">
            <a:solidFill>
              <a:srgbClr val="BFD6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Portal Sequence Onboard Text"/>
          <p:cNvSpPr txBox="1"/>
          <p:nvPr/>
        </p:nvSpPr>
        <p:spPr>
          <a:xfrm>
            <a:off x="10012680" y="4572000"/>
            <a:ext cx="749808" cy="201168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400" b="1" i="0">
                <a:solidFill>
                  <a:srgbClr val="0D6938"/>
                </a:solidFill>
                <a:latin typeface="Calibri"/>
              </a:rPr>
              <a:t>Scale</a:t>
            </a:r>
            <a:endParaRPr sz="1400" b="1" i="0">
              <a:solidFill>
                <a:srgbClr val="0D6938"/>
              </a:solidFill>
              <a:latin typeface="Calibri"/>
            </a:endParaRPr>
          </a:p>
        </p:txBody>
      </p:sp>
      <p:sp>
        <p:nvSpPr>
          <p:cNvPr id="33" name="Q3 Outcome Strip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1248" y="5632704"/>
            <a:ext cx="10442448" cy="457200"/>
          </a:xfrm>
          <a:prstGeom prst="roundRect">
            <a:avLst/>
          </a:prstGeom>
          <a:solidFill>
            <a:srgbClr val="EAF4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Q3 Outcome Strip Text"/>
          <p:cNvSpPr txBox="1"/>
          <p:nvPr/>
        </p:nvSpPr>
        <p:spPr>
          <a:xfrm>
            <a:off x="1078992" y="5751576"/>
            <a:ext cx="9966960" cy="228600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005CB9"/>
                </a:solidFill>
                <a:latin typeface="Calibri"/>
              </a:rPr>
              <a:t>Q3 focus: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improve the experience users feel every day while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strengthening application quality and readiness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for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broader use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 algn="l"/>
            <a:r>
              <a:rPr sz="3400" b="1">
                <a:solidFill>
                  <a:srgbClr val="000000"/>
                </a:solidFill>
                <a:latin typeface="Avenir Next LT Pro"/>
              </a:rPr>
              <a:t>Draft Filing Deletion: Q4 Intent</a:t>
            </a:r>
          </a:p>
        </p:txBody>
      </p:sp>
      <p:sp>
        <p:nvSpPr>
          <p:cNvPr id="3" name="Q4 Intent Label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74352" y="987552"/>
            <a:ext cx="1463040" cy="310896"/>
          </a:xfrm>
          <a:prstGeom prst="roundRect">
            <a:avLst/>
          </a:prstGeom>
          <a:solidFill>
            <a:srgbClr val="005C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Q4 Intent Label Text"/>
          <p:cNvSpPr txBox="1"/>
          <p:nvPr/>
        </p:nvSpPr>
        <p:spPr>
          <a:xfrm>
            <a:off x="9738360" y="1024128"/>
            <a:ext cx="1335024" cy="256032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Calibri"/>
              </a:rPr>
              <a:t>Q4 INTENT</a:t>
            </a:r>
          </a:p>
        </p:txBody>
      </p:sp>
      <p:sp>
        <p:nvSpPr>
          <p:cNvPr id="5" name="Summary Intent Statement"/>
          <p:cNvSpPr txBox="1"/>
          <p:nvPr/>
        </p:nvSpPr>
        <p:spPr>
          <a:xfrm>
            <a:off x="1225296" y="1663192"/>
            <a:ext cx="9710928" cy="43891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1" i="0">
                <a:solidFill>
                  <a:srgbClr val="111821"/>
                </a:solidFill>
                <a:latin typeface="Calibri"/>
              </a:rPr>
              <a:t>Intent: </a:t>
            </a:r>
            <a:r>
              <a:rPr sz="1600" b="0" i="0">
                <a:solidFill>
                  <a:srgbClr val="3D4F5F"/>
                </a:solidFill>
                <a:latin typeface="Calibri"/>
              </a:rPr>
              <a:t>address deleted draft filing cleanup by adding a recovery window and automated permanent removal.</a:t>
            </a:r>
          </a:p>
        </p:txBody>
      </p:sp>
      <p:sp>
        <p:nvSpPr>
          <p:cNvPr id="6" name="Problem Snapshot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18039" y="2107096"/>
            <a:ext cx="3161937" cy="3369991"/>
          </a:xfrm>
          <a:prstGeom prst="roundRect">
            <a:avLst/>
          </a:prstGeom>
          <a:solidFill>
            <a:srgbClr val="FFF8F9"/>
          </a:solidFill>
          <a:ln w="9525">
            <a:solidFill>
              <a:srgbClr val="BFD6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Problem Snapshot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25296" y="2015575"/>
            <a:ext cx="3154680" cy="54864"/>
          </a:xfrm>
          <a:prstGeom prst="rect">
            <a:avLst/>
          </a:prstGeom>
          <a:solidFill>
            <a:srgbClr val="CC29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Problem Header"/>
          <p:cNvSpPr txBox="1"/>
          <p:nvPr/>
        </p:nvSpPr>
        <p:spPr>
          <a:xfrm>
            <a:off x="1490472" y="2331720"/>
            <a:ext cx="2651760" cy="25603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111821"/>
                </a:solidFill>
                <a:latin typeface="Calibri"/>
              </a:rPr>
              <a:t>Why this matters</a:t>
            </a:r>
          </a:p>
        </p:txBody>
      </p:sp>
      <p:sp>
        <p:nvSpPr>
          <p:cNvPr id="9" name="Problem Metric"/>
          <p:cNvSpPr txBox="1"/>
          <p:nvPr/>
        </p:nvSpPr>
        <p:spPr>
          <a:xfrm>
            <a:off x="1481328" y="2697480"/>
            <a:ext cx="1115568" cy="566928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3800" b="1" i="0">
                <a:solidFill>
                  <a:srgbClr val="CC2936"/>
                </a:solidFill>
                <a:latin typeface="Avenir Next LT Pro"/>
              </a:rPr>
              <a:t>432</a:t>
            </a:r>
          </a:p>
        </p:txBody>
      </p:sp>
      <p:sp>
        <p:nvSpPr>
          <p:cNvPr id="10" name="Problem Metric Label"/>
          <p:cNvSpPr txBox="1"/>
          <p:nvPr/>
        </p:nvSpPr>
        <p:spPr>
          <a:xfrm>
            <a:off x="2581486" y="2604686"/>
            <a:ext cx="1547425" cy="639345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r>
              <a:rPr lang="en-US" sz="1250" b="1">
                <a:solidFill>
                  <a:srgbClr val="5A6A7A"/>
                </a:solidFill>
                <a:latin typeface="Calibri"/>
              </a:rPr>
              <a:t>Total deleted</a:t>
            </a:r>
            <a:r>
              <a:rPr sz="1250" b="1" i="0">
                <a:solidFill>
                  <a:srgbClr val="5A6A7A"/>
                </a:solidFill>
                <a:latin typeface="Calibri"/>
              </a:rPr>
              <a:t> draft filings</a:t>
            </a:r>
            <a:r>
              <a:rPr lang="en-US" sz="1250" b="1">
                <a:solidFill>
                  <a:srgbClr val="5A6A7A"/>
                </a:solidFill>
                <a:latin typeface="Calibri"/>
              </a:rPr>
              <a:t> currently in system (out of 619 drafts)</a:t>
            </a:r>
            <a:endParaRPr lang="en-US" sz="1250" b="1" i="0">
              <a:solidFill>
                <a:srgbClr val="5A6A7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Problem Snapshot Divid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81328" y="3419856"/>
            <a:ext cx="2633472" cy="9144"/>
          </a:xfrm>
          <a:prstGeom prst="rect">
            <a:avLst/>
          </a:prstGeom>
          <a:solidFill>
            <a:srgbClr val="EFC9C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roblem 1 Title"/>
          <p:cNvSpPr txBox="1"/>
          <p:nvPr/>
        </p:nvSpPr>
        <p:spPr>
          <a:xfrm>
            <a:off x="1481328" y="3566160"/>
            <a:ext cx="2651760" cy="173736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250" b="1" i="0">
                <a:solidFill>
                  <a:srgbClr val="111821"/>
                </a:solidFill>
                <a:latin typeface="Calibri"/>
              </a:rPr>
              <a:t>Clutter grows indefinitely</a:t>
            </a:r>
          </a:p>
        </p:txBody>
      </p:sp>
      <p:sp>
        <p:nvSpPr>
          <p:cNvPr id="13" name="Problem 1 Body"/>
          <p:cNvSpPr txBox="1"/>
          <p:nvPr/>
        </p:nvSpPr>
        <p:spPr>
          <a:xfrm>
            <a:off x="1481328" y="3739896"/>
            <a:ext cx="2651760" cy="32918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150" b="0" i="0">
                <a:solidFill>
                  <a:srgbClr val="3D4F5F"/>
                </a:solidFill>
                <a:latin typeface="Calibri"/>
              </a:rPr>
              <a:t>Deleted drafts remain visible by default and accumulate system-wide.</a:t>
            </a:r>
          </a:p>
        </p:txBody>
      </p:sp>
      <p:sp>
        <p:nvSpPr>
          <p:cNvPr id="14" name="Problem 2 Title"/>
          <p:cNvSpPr txBox="1"/>
          <p:nvPr/>
        </p:nvSpPr>
        <p:spPr>
          <a:xfrm>
            <a:off x="1481328" y="4151376"/>
            <a:ext cx="2651760" cy="173736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250" b="1" i="0">
                <a:solidFill>
                  <a:srgbClr val="111821"/>
                </a:solidFill>
                <a:latin typeface="Calibri"/>
              </a:rPr>
              <a:t>No recovery path</a:t>
            </a:r>
          </a:p>
        </p:txBody>
      </p:sp>
      <p:sp>
        <p:nvSpPr>
          <p:cNvPr id="15" name="Problem 2 Body"/>
          <p:cNvSpPr txBox="1"/>
          <p:nvPr/>
        </p:nvSpPr>
        <p:spPr>
          <a:xfrm>
            <a:off x="1481328" y="4325112"/>
            <a:ext cx="2651760" cy="32918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150" b="0" i="0">
                <a:solidFill>
                  <a:srgbClr val="3D4F5F"/>
                </a:solidFill>
                <a:latin typeface="Calibri"/>
              </a:rPr>
              <a:t>Accidental deletes cannot be restored to Draft today.</a:t>
            </a:r>
          </a:p>
        </p:txBody>
      </p:sp>
      <p:sp>
        <p:nvSpPr>
          <p:cNvPr id="16" name="Problem 3 Title"/>
          <p:cNvSpPr txBox="1"/>
          <p:nvPr/>
        </p:nvSpPr>
        <p:spPr>
          <a:xfrm>
            <a:off x="1481328" y="4736592"/>
            <a:ext cx="2651760" cy="173736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250" b="1" i="0">
                <a:solidFill>
                  <a:srgbClr val="111821"/>
                </a:solidFill>
                <a:latin typeface="Calibri"/>
              </a:rPr>
              <a:t>No true removal</a:t>
            </a:r>
          </a:p>
        </p:txBody>
      </p:sp>
      <p:sp>
        <p:nvSpPr>
          <p:cNvPr id="17" name="Problem 3 Body"/>
          <p:cNvSpPr txBox="1"/>
          <p:nvPr/>
        </p:nvSpPr>
        <p:spPr>
          <a:xfrm>
            <a:off x="1481328" y="4910328"/>
            <a:ext cx="2651760" cy="32918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150" b="0" i="0">
                <a:solidFill>
                  <a:srgbClr val="3D4F5F"/>
                </a:solidFill>
                <a:latin typeface="Calibri"/>
              </a:rPr>
              <a:t>Obsolete drafts remain in the system without a purge mechanism.</a:t>
            </a:r>
          </a:p>
        </p:txBody>
      </p:sp>
      <p:sp>
        <p:nvSpPr>
          <p:cNvPr id="18" name="Q4 Feature Direction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08576" y="2107297"/>
            <a:ext cx="6656832" cy="3203279"/>
          </a:xfrm>
          <a:prstGeom prst="roundRect">
            <a:avLst/>
          </a:prstGeom>
          <a:solidFill>
            <a:srgbClr val="F6FAFE"/>
          </a:solidFill>
          <a:ln w="9525">
            <a:solidFill>
              <a:srgbClr val="BFD6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Q4 Feature Direction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08576" y="2015575"/>
            <a:ext cx="6656832" cy="54864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Feature Header"/>
          <p:cNvSpPr txBox="1"/>
          <p:nvPr/>
        </p:nvSpPr>
        <p:spPr>
          <a:xfrm>
            <a:off x="4882896" y="2331720"/>
            <a:ext cx="6080760" cy="25603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111821"/>
                </a:solidFill>
                <a:latin typeface="Calibri"/>
              </a:rPr>
              <a:t>Q4 feature direction</a:t>
            </a:r>
          </a:p>
        </p:txBody>
      </p:sp>
      <p:sp>
        <p:nvSpPr>
          <p:cNvPr id="21" name="Feature Intro"/>
          <p:cNvSpPr txBox="1"/>
          <p:nvPr/>
        </p:nvSpPr>
        <p:spPr>
          <a:xfrm>
            <a:off x="4882896" y="2670048"/>
            <a:ext cx="5971032" cy="384048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300" b="0" i="0">
                <a:solidFill>
                  <a:srgbClr val="3D4F5F"/>
                </a:solidFill>
                <a:latin typeface="Calibri"/>
              </a:rPr>
              <a:t>Move deleted drafts out of limbo with two related capabilities:</a:t>
            </a:r>
          </a:p>
        </p:txBody>
      </p:sp>
      <p:sp>
        <p:nvSpPr>
          <p:cNvPr id="22" name="Capability 1 Number"/>
          <p:cNvSpPr txBox="1"/>
          <p:nvPr/>
        </p:nvSpPr>
        <p:spPr>
          <a:xfrm>
            <a:off x="4882896" y="3163824"/>
            <a:ext cx="310896" cy="310896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005CB9"/>
                </a:solidFill>
                <a:latin typeface="Calibri"/>
              </a:rPr>
              <a:t>1</a:t>
            </a:r>
          </a:p>
        </p:txBody>
      </p:sp>
      <p:sp>
        <p:nvSpPr>
          <p:cNvPr id="23" name="Capability 1 Title"/>
          <p:cNvSpPr txBox="1"/>
          <p:nvPr/>
        </p:nvSpPr>
        <p:spPr>
          <a:xfrm>
            <a:off x="5276088" y="3154680"/>
            <a:ext cx="2331720" cy="201168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111821"/>
                </a:solidFill>
                <a:latin typeface="Calibri"/>
              </a:rPr>
              <a:t>Undelete draft filing</a:t>
            </a:r>
          </a:p>
        </p:txBody>
      </p:sp>
      <p:sp>
        <p:nvSpPr>
          <p:cNvPr id="24" name="Capability 1 Body"/>
          <p:cNvSpPr txBox="1"/>
          <p:nvPr/>
        </p:nvSpPr>
        <p:spPr>
          <a:xfrm>
            <a:off x="5276088" y="3374136"/>
            <a:ext cx="2331720" cy="43891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250" b="0" i="0">
                <a:solidFill>
                  <a:srgbClr val="3D4F5F"/>
                </a:solidFill>
                <a:latin typeface="Calibri"/>
              </a:rPr>
              <a:t>Restore within the retention period; Draft if valid, Ineligible if configuration has drifted.</a:t>
            </a:r>
          </a:p>
        </p:txBody>
      </p:sp>
      <p:sp>
        <p:nvSpPr>
          <p:cNvPr id="25" name="Capability 2 Number"/>
          <p:cNvSpPr txBox="1"/>
          <p:nvPr/>
        </p:nvSpPr>
        <p:spPr>
          <a:xfrm>
            <a:off x="7936992" y="3163824"/>
            <a:ext cx="310896" cy="310896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5B8DB8"/>
                </a:solidFill>
                <a:latin typeface="Calibri"/>
              </a:rPr>
              <a:t>2</a:t>
            </a:r>
          </a:p>
        </p:txBody>
      </p:sp>
      <p:sp>
        <p:nvSpPr>
          <p:cNvPr id="26" name="Capability 2 Title"/>
          <p:cNvSpPr txBox="1"/>
          <p:nvPr/>
        </p:nvSpPr>
        <p:spPr>
          <a:xfrm>
            <a:off x="8330183" y="3154680"/>
            <a:ext cx="2514600" cy="201168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111821"/>
                </a:solidFill>
                <a:latin typeface="Calibri"/>
              </a:rPr>
              <a:t>Automatic permanent removal</a:t>
            </a:r>
          </a:p>
        </p:txBody>
      </p:sp>
      <p:sp>
        <p:nvSpPr>
          <p:cNvPr id="27" name="Capability 2 Body"/>
          <p:cNvSpPr txBox="1"/>
          <p:nvPr/>
        </p:nvSpPr>
        <p:spPr>
          <a:xfrm>
            <a:off x="8330183" y="3374136"/>
            <a:ext cx="2514600" cy="43891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250" b="0" i="0">
                <a:solidFill>
                  <a:srgbClr val="3D4F5F"/>
                </a:solidFill>
                <a:latin typeface="Calibri"/>
              </a:rPr>
              <a:t>Start a 90-day retention clock at delete; a daily system job purges after the window closes.</a:t>
            </a:r>
          </a:p>
        </p:txBody>
      </p:sp>
      <p:sp>
        <p:nvSpPr>
          <p:cNvPr id="28" name="Feature Detail Divid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82896" y="4069080"/>
            <a:ext cx="5989320" cy="9144"/>
          </a:xfrm>
          <a:prstGeom prst="rect">
            <a:avLst/>
          </a:prstGeom>
          <a:solidFill>
            <a:srgbClr val="BFD6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UX Detail Header"/>
          <p:cNvSpPr txBox="1"/>
          <p:nvPr/>
        </p:nvSpPr>
        <p:spPr>
          <a:xfrm>
            <a:off x="4882896" y="4242816"/>
            <a:ext cx="1234440" cy="201168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250" b="1" i="0">
                <a:solidFill>
                  <a:srgbClr val="111821"/>
                </a:solidFill>
                <a:latin typeface="Calibri"/>
              </a:rPr>
              <a:t>User experience</a:t>
            </a:r>
          </a:p>
        </p:txBody>
      </p:sp>
      <p:sp>
        <p:nvSpPr>
          <p:cNvPr id="30" name="UX Detail Body"/>
          <p:cNvSpPr txBox="1"/>
          <p:nvPr/>
        </p:nvSpPr>
        <p:spPr>
          <a:xfrm>
            <a:off x="6217920" y="4242816"/>
            <a:ext cx="4709160" cy="53035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250" b="0" i="0">
                <a:solidFill>
                  <a:srgbClr val="3D4F5F"/>
                </a:solidFill>
                <a:latin typeface="Calibri"/>
              </a:rPr>
              <a:t>Deleted filings display their scheduled permanent deletion date. Users can undelete during the 90-day window; after purge, recovery is no longer available.</a:t>
            </a:r>
          </a:p>
        </p:txBody>
      </p:sp>
      <p:sp>
        <p:nvSpPr>
          <p:cNvPr id="31" name="Outcome Strip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25296" y="5504688"/>
            <a:ext cx="10040112" cy="493776"/>
          </a:xfrm>
          <a:prstGeom prst="roundRect">
            <a:avLst/>
          </a:prstGeom>
          <a:solidFill>
            <a:srgbClr val="EAF4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Outcome Strip Text"/>
          <p:cNvSpPr txBox="1"/>
          <p:nvPr/>
        </p:nvSpPr>
        <p:spPr>
          <a:xfrm>
            <a:off x="1444752" y="5632704"/>
            <a:ext cx="9601200" cy="23774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005CB9"/>
                </a:solidFill>
                <a:latin typeface="Calibri"/>
              </a:rPr>
              <a:t>Expected user impact: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less draft-list clutter, a clear recovery path for mistakes, and self-limiting deleted filing visibility.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6152" y="1078992"/>
            <a:ext cx="8458200" cy="566928"/>
          </a:xfrm>
        </p:spPr>
        <p:txBody>
          <a:bodyPr wrap="square"/>
          <a:lstStyle/>
          <a:p>
            <a:pPr algn="l">
              <a:spcAft>
                <a:spcPts val="0"/>
              </a:spcAft>
            </a:pPr>
            <a:r>
              <a:rPr sz="3200" b="1">
                <a:solidFill>
                  <a:srgbClr val="000000"/>
                </a:solidFill>
                <a:latin typeface="Avenir Next LT Pro"/>
              </a:rPr>
              <a:t>Q4 Feature: </a:t>
            </a:r>
            <a:r>
              <a:rPr lang="en-US" sz="3200" b="1">
                <a:solidFill>
                  <a:srgbClr val="000000"/>
                </a:solidFill>
                <a:latin typeface="Avenir Next LT Pro"/>
              </a:rPr>
              <a:t>Correcting </a:t>
            </a:r>
            <a:r>
              <a:rPr sz="3200" b="1">
                <a:solidFill>
                  <a:srgbClr val="000000"/>
                </a:solidFill>
                <a:latin typeface="Avenir Next LT Pro"/>
              </a:rPr>
              <a:t>Filing </a:t>
            </a:r>
            <a:r>
              <a:rPr lang="en-US" sz="3200">
                <a:solidFill>
                  <a:srgbClr val="000000"/>
                </a:solidFill>
                <a:latin typeface="Avenir Next LT Pro"/>
              </a:rPr>
              <a:t>Classification</a:t>
            </a:r>
            <a:endParaRPr sz="3200" b="1">
              <a:solidFill>
                <a:srgbClr val="000000"/>
              </a:solidFill>
              <a:latin typeface="Avenir Next LT Pro"/>
            </a:endParaRPr>
          </a:p>
        </p:txBody>
      </p:sp>
      <p:sp>
        <p:nvSpPr>
          <p:cNvPr id="3" name="Q4 Reclassification Badge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74352" y="987552"/>
            <a:ext cx="1463040" cy="310896"/>
          </a:xfrm>
          <a:prstGeom prst="roundRect">
            <a:avLst/>
          </a:prstGeom>
          <a:solidFill>
            <a:srgbClr val="005C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Q4 Reclassification Badge Text"/>
          <p:cNvSpPr txBox="1"/>
          <p:nvPr/>
        </p:nvSpPr>
        <p:spPr>
          <a:xfrm>
            <a:off x="9738360" y="1024128"/>
            <a:ext cx="1335024" cy="256032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Calibri"/>
              </a:rPr>
              <a:t>Q4 </a:t>
            </a:r>
            <a:r>
              <a:rPr lang="en-US" sz="1000" b="1">
                <a:solidFill>
                  <a:srgbClr val="FFFFFF"/>
                </a:solidFill>
                <a:latin typeface="Calibri"/>
              </a:rPr>
              <a:t>INTENT</a:t>
            </a:r>
            <a:endParaRPr lang="en-US" sz="1000" b="1" i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Reclassification Intent Statement"/>
          <p:cNvSpPr txBox="1"/>
          <p:nvPr/>
        </p:nvSpPr>
        <p:spPr>
          <a:xfrm>
            <a:off x="1225296" y="1627632"/>
            <a:ext cx="9710928" cy="43891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500" b="1" i="0">
                <a:solidFill>
                  <a:srgbClr val="111821"/>
                </a:solidFill>
                <a:latin typeface="Calibri"/>
              </a:rPr>
              <a:t>User intent: </a:t>
            </a:r>
            <a:r>
              <a:rPr lang="en-US" sz="1500" b="0" i="0">
                <a:solidFill>
                  <a:srgbClr val="3D4F5F"/>
                </a:solidFill>
                <a:latin typeface="Calibri"/>
              </a:rPr>
              <a:t>help filers correct filing type or category mistakes without restarting or increasing disapproval risk.</a:t>
            </a:r>
          </a:p>
        </p:txBody>
      </p:sp>
      <p:sp>
        <p:nvSpPr>
          <p:cNvPr id="6" name="Reclassification User Pain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25296" y="2234297"/>
            <a:ext cx="3154680" cy="3182112"/>
          </a:xfrm>
          <a:prstGeom prst="roundRect">
            <a:avLst/>
          </a:prstGeom>
          <a:solidFill>
            <a:srgbClr val="FFF8F9"/>
          </a:solidFill>
          <a:ln w="9525">
            <a:solidFill>
              <a:srgbClr val="BFD6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lassification User Pain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25296" y="2121408"/>
            <a:ext cx="3154680" cy="54864"/>
          </a:xfrm>
          <a:prstGeom prst="rect">
            <a:avLst/>
          </a:prstGeom>
          <a:solidFill>
            <a:srgbClr val="CC29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lassification Pain Header"/>
          <p:cNvSpPr txBox="1"/>
          <p:nvPr/>
        </p:nvSpPr>
        <p:spPr>
          <a:xfrm>
            <a:off x="1490472" y="2331720"/>
            <a:ext cx="2651760" cy="25603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500" b="1" i="0">
                <a:solidFill>
                  <a:srgbClr val="111821"/>
                </a:solidFill>
                <a:latin typeface="Calibri"/>
              </a:rPr>
              <a:t>What </a:t>
            </a:r>
            <a:r>
              <a:rPr lang="en-US" sz="1500" b="1" i="0">
                <a:solidFill>
                  <a:srgbClr val="111821"/>
                </a:solidFill>
                <a:latin typeface="Calibri"/>
              </a:rPr>
              <a:t>happens</a:t>
            </a:r>
            <a:r>
              <a:rPr sz="1500" b="1" i="0">
                <a:solidFill>
                  <a:srgbClr val="111821"/>
                </a:solidFill>
                <a:latin typeface="Calibri"/>
              </a:rPr>
              <a:t> today</a:t>
            </a:r>
          </a:p>
        </p:txBody>
      </p:sp>
      <p:sp>
        <p:nvSpPr>
          <p:cNvPr id="9" name="Reclassification Pain Metric"/>
          <p:cNvSpPr txBox="1"/>
          <p:nvPr/>
        </p:nvSpPr>
        <p:spPr>
          <a:xfrm>
            <a:off x="1481328" y="2697480"/>
            <a:ext cx="960120" cy="566928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3800" b="1" i="0">
                <a:solidFill>
                  <a:srgbClr val="CC2936"/>
                </a:solidFill>
                <a:latin typeface="Avenir Next LT Pro"/>
              </a:rPr>
              <a:t>2</a:t>
            </a:r>
            <a:endParaRPr sz="3800" b="1" i="0">
              <a:solidFill>
                <a:srgbClr val="CC2936"/>
              </a:solidFill>
              <a:latin typeface="Avenir Next LT Pro"/>
            </a:endParaRPr>
          </a:p>
        </p:txBody>
      </p:sp>
      <p:sp>
        <p:nvSpPr>
          <p:cNvPr id="10" name="Reclassification Pain Metric Label"/>
          <p:cNvSpPr txBox="1"/>
          <p:nvPr/>
        </p:nvSpPr>
        <p:spPr>
          <a:xfrm>
            <a:off x="1957494" y="2881433"/>
            <a:ext cx="2157306" cy="365476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1" i="0">
                <a:solidFill>
                  <a:srgbClr val="5A6A7A"/>
                </a:solidFill>
                <a:latin typeface="Calibri"/>
              </a:rPr>
              <a:t>paths create extra work</a:t>
            </a:r>
            <a:endParaRPr sz="1400" b="1" i="0">
              <a:solidFill>
                <a:srgbClr val="5A6A7A"/>
              </a:solidFill>
              <a:latin typeface="Calibri"/>
            </a:endParaRPr>
          </a:p>
        </p:txBody>
      </p:sp>
      <p:sp>
        <p:nvSpPr>
          <p:cNvPr id="11" name="Reclassification Pain Divid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81328" y="3401568"/>
            <a:ext cx="2633472" cy="9144"/>
          </a:xfrm>
          <a:prstGeom prst="rect">
            <a:avLst/>
          </a:prstGeom>
          <a:solidFill>
            <a:srgbClr val="EFC9C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lassification Problem 1 Title"/>
          <p:cNvSpPr txBox="1"/>
          <p:nvPr/>
        </p:nvSpPr>
        <p:spPr>
          <a:xfrm>
            <a:off x="1481328" y="3547872"/>
            <a:ext cx="2651760" cy="219456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1" i="0">
                <a:solidFill>
                  <a:srgbClr val="111821"/>
                </a:solidFill>
                <a:latin typeface="Calibri"/>
              </a:rPr>
              <a:t>Before submission: start over</a:t>
            </a:r>
            <a:endParaRPr sz="1400" b="1" i="0">
              <a:solidFill>
                <a:srgbClr val="111821"/>
              </a:solidFill>
              <a:latin typeface="Calibri"/>
            </a:endParaRPr>
          </a:p>
        </p:txBody>
      </p:sp>
      <p:sp>
        <p:nvSpPr>
          <p:cNvPr id="13" name="Reclassification Problem 1 Body"/>
          <p:cNvSpPr txBox="1"/>
          <p:nvPr/>
        </p:nvSpPr>
        <p:spPr>
          <a:xfrm>
            <a:off x="1481328" y="3822191"/>
            <a:ext cx="2651760" cy="384048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>
                <a:solidFill>
                  <a:srgbClr val="3D4F5F"/>
                </a:solidFill>
                <a:latin typeface="Calibri"/>
              </a:rPr>
              <a:t>Users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 often need to recreate the filing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.</a:t>
            </a:r>
          </a:p>
        </p:txBody>
      </p:sp>
      <p:sp>
        <p:nvSpPr>
          <p:cNvPr id="14" name="Reclassification Problem 2 Title"/>
          <p:cNvSpPr txBox="1"/>
          <p:nvPr/>
        </p:nvSpPr>
        <p:spPr>
          <a:xfrm>
            <a:off x="1481328" y="4462272"/>
            <a:ext cx="2651760" cy="219456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1" i="0">
                <a:solidFill>
                  <a:srgbClr val="111821"/>
                </a:solidFill>
                <a:latin typeface="Calibri"/>
              </a:rPr>
              <a:t>After submission: disapproval risk</a:t>
            </a:r>
            <a:endParaRPr sz="1400" b="1" i="0">
              <a:solidFill>
                <a:srgbClr val="111821"/>
              </a:solidFill>
              <a:latin typeface="Calibri"/>
            </a:endParaRPr>
          </a:p>
        </p:txBody>
      </p:sp>
      <p:sp>
        <p:nvSpPr>
          <p:cNvPr id="15" name="Reclassification Problem 2 Body"/>
          <p:cNvSpPr txBox="1"/>
          <p:nvPr/>
        </p:nvSpPr>
        <p:spPr>
          <a:xfrm>
            <a:off x="1481328" y="4754880"/>
            <a:ext cx="2651760" cy="457200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>
                <a:solidFill>
                  <a:srgbClr val="3D4F5F"/>
                </a:solidFill>
                <a:latin typeface="Calibri"/>
              </a:rPr>
              <a:t>Correction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 can delay review and increase disapproval risk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.</a:t>
            </a:r>
          </a:p>
        </p:txBody>
      </p:sp>
      <p:sp>
        <p:nvSpPr>
          <p:cNvPr id="16" name="Reclassification Q4 Direction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08576" y="2234297"/>
            <a:ext cx="6656832" cy="3182112"/>
          </a:xfrm>
          <a:prstGeom prst="roundRect">
            <a:avLst/>
          </a:prstGeom>
          <a:solidFill>
            <a:srgbClr val="F6FAFE"/>
          </a:solidFill>
          <a:ln w="9525">
            <a:solidFill>
              <a:srgbClr val="BFD6E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lassification Q4 Direction Accent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08576" y="2121408"/>
            <a:ext cx="6656832" cy="54864"/>
          </a:xfrm>
          <a:prstGeom prst="rect">
            <a:avLst/>
          </a:prstGeom>
          <a:solidFill>
            <a:srgbClr val="005CB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lassification Feature Header"/>
          <p:cNvSpPr txBox="1"/>
          <p:nvPr/>
        </p:nvSpPr>
        <p:spPr>
          <a:xfrm>
            <a:off x="4882896" y="2331720"/>
            <a:ext cx="6080760" cy="25603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500" b="1" i="0">
                <a:solidFill>
                  <a:srgbClr val="111821"/>
                </a:solidFill>
                <a:latin typeface="Calibri"/>
              </a:rPr>
              <a:t>Q4 direction: guided correction</a:t>
            </a:r>
            <a:endParaRPr sz="1500" b="1" i="0">
              <a:solidFill>
                <a:srgbClr val="111821"/>
              </a:solidFill>
              <a:latin typeface="Calibri"/>
            </a:endParaRPr>
          </a:p>
        </p:txBody>
      </p:sp>
      <p:sp>
        <p:nvSpPr>
          <p:cNvPr id="19" name="Reclassification Feature Intro"/>
          <p:cNvSpPr txBox="1"/>
          <p:nvPr/>
        </p:nvSpPr>
        <p:spPr>
          <a:xfrm>
            <a:off x="4882896" y="2651760"/>
            <a:ext cx="5971032" cy="493776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0" i="0">
                <a:solidFill>
                  <a:srgbClr val="3D4F5F"/>
                </a:solidFill>
                <a:latin typeface="Calibri"/>
              </a:rPr>
              <a:t>Because these changes touch related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filing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requirements, we’ll start with a careful first release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:</a:t>
            </a:r>
          </a:p>
        </p:txBody>
      </p:sp>
      <p:sp>
        <p:nvSpPr>
          <p:cNvPr id="20" name="Reclassification Capability 1 Number"/>
          <p:cNvSpPr txBox="1"/>
          <p:nvPr/>
        </p:nvSpPr>
        <p:spPr>
          <a:xfrm>
            <a:off x="4882896" y="3273552"/>
            <a:ext cx="310896" cy="310896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005CB9"/>
                </a:solidFill>
                <a:latin typeface="Calibri"/>
              </a:rPr>
              <a:t>1</a:t>
            </a:r>
          </a:p>
        </p:txBody>
      </p:sp>
      <p:sp>
        <p:nvSpPr>
          <p:cNvPr id="21" name="Reclassification Capability 1 Title"/>
          <p:cNvSpPr txBox="1"/>
          <p:nvPr/>
        </p:nvSpPr>
        <p:spPr>
          <a:xfrm>
            <a:off x="5276088" y="3255264"/>
            <a:ext cx="2331720" cy="228600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50" b="1" i="0">
                <a:solidFill>
                  <a:srgbClr val="111821"/>
                </a:solidFill>
                <a:latin typeface="Calibri"/>
              </a:rPr>
              <a:t>Before submission</a:t>
            </a:r>
            <a:endParaRPr sz="1450" b="1" i="0">
              <a:solidFill>
                <a:srgbClr val="111821"/>
              </a:solidFill>
              <a:latin typeface="Calibri"/>
            </a:endParaRPr>
          </a:p>
        </p:txBody>
      </p:sp>
      <p:sp>
        <p:nvSpPr>
          <p:cNvPr id="22" name="Reclassification Capability 1 Body"/>
          <p:cNvSpPr txBox="1"/>
          <p:nvPr/>
        </p:nvSpPr>
        <p:spPr>
          <a:xfrm>
            <a:off x="5276088" y="3547872"/>
            <a:ext cx="2331720" cy="42062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0" i="0">
                <a:solidFill>
                  <a:srgbClr val="3D4F5F"/>
                </a:solidFill>
                <a:latin typeface="Calibri"/>
              </a:rPr>
              <a:t>Edit the filing category instead of starting over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.</a:t>
            </a:r>
          </a:p>
        </p:txBody>
      </p:sp>
      <p:sp>
        <p:nvSpPr>
          <p:cNvPr id="23" name="Reclassification Capability 2 Number"/>
          <p:cNvSpPr txBox="1"/>
          <p:nvPr/>
        </p:nvSpPr>
        <p:spPr>
          <a:xfrm>
            <a:off x="7936992" y="3273552"/>
            <a:ext cx="310896" cy="310896"/>
          </a:xfrm>
          <a:prstGeom prst="rect">
            <a:avLst/>
          </a:prstGeom>
          <a:noFill/>
        </p:spPr>
        <p:txBody>
          <a:bodyPr wrap="square" lIns="0" tIns="18288" rIns="0" bIns="18288"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5B8DB8"/>
                </a:solidFill>
                <a:latin typeface="Calibri"/>
              </a:rPr>
              <a:t>2</a:t>
            </a:r>
          </a:p>
        </p:txBody>
      </p:sp>
      <p:sp>
        <p:nvSpPr>
          <p:cNvPr id="24" name="Reclassification Capability 2 Title"/>
          <p:cNvSpPr txBox="1"/>
          <p:nvPr/>
        </p:nvSpPr>
        <p:spPr>
          <a:xfrm>
            <a:off x="8330183" y="3255264"/>
            <a:ext cx="2514600" cy="228600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50" b="1" i="0">
                <a:solidFill>
                  <a:srgbClr val="111821"/>
                </a:solidFill>
                <a:latin typeface="Calibri"/>
              </a:rPr>
              <a:t>After submission</a:t>
            </a:r>
          </a:p>
        </p:txBody>
      </p:sp>
      <p:sp>
        <p:nvSpPr>
          <p:cNvPr id="25" name="Reclassification Capability 2 Body"/>
          <p:cNvSpPr txBox="1"/>
          <p:nvPr/>
        </p:nvSpPr>
        <p:spPr>
          <a:xfrm>
            <a:off x="8330183" y="3547872"/>
            <a:ext cx="2514600" cy="43891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0" i="0">
                <a:solidFill>
                  <a:srgbClr val="3D4F5F"/>
                </a:solidFill>
                <a:latin typeface="Calibri"/>
              </a:rPr>
              <a:t>Request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a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reviewed correction to reduce disapproval risk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.</a:t>
            </a:r>
          </a:p>
        </p:txBody>
      </p:sp>
      <p:sp>
        <p:nvSpPr>
          <p:cNvPr id="26" name="Reclassification Detail Divid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82896" y="4187952"/>
            <a:ext cx="5989320" cy="9144"/>
          </a:xfrm>
          <a:prstGeom prst="rect">
            <a:avLst/>
          </a:prstGeom>
          <a:solidFill>
            <a:srgbClr val="BFD6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lassification Guardrails Header"/>
          <p:cNvSpPr txBox="1"/>
          <p:nvPr/>
        </p:nvSpPr>
        <p:spPr>
          <a:xfrm>
            <a:off x="4882896" y="4407408"/>
            <a:ext cx="1600200" cy="237744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1" i="0">
                <a:solidFill>
                  <a:srgbClr val="111821"/>
                </a:solidFill>
                <a:latin typeface="Calibri"/>
              </a:rPr>
              <a:t>Complex changes</a:t>
            </a:r>
            <a:endParaRPr sz="1400" b="1" i="0">
              <a:solidFill>
                <a:srgbClr val="111821"/>
              </a:solidFill>
              <a:latin typeface="Calibri"/>
            </a:endParaRPr>
          </a:p>
        </p:txBody>
      </p:sp>
      <p:sp>
        <p:nvSpPr>
          <p:cNvPr id="28" name="Reclassification Guardrails Body"/>
          <p:cNvSpPr txBox="1"/>
          <p:nvPr/>
        </p:nvSpPr>
        <p:spPr>
          <a:xfrm>
            <a:off x="6217920" y="4370832"/>
            <a:ext cx="4709160" cy="713232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0" i="0">
                <a:solidFill>
                  <a:srgbClr val="3D4F5F"/>
                </a:solidFill>
                <a:latin typeface="Calibri"/>
              </a:rPr>
              <a:t>Changing a filing category can affect documents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,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fees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, and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review expectations. In the first release, users will be guided to manually check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and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correct some related items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.</a:t>
            </a:r>
          </a:p>
        </p:txBody>
      </p:sp>
      <p:sp>
        <p:nvSpPr>
          <p:cNvPr id="29" name="Reclassification Outcome Strip Backgrou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25296" y="5504688"/>
            <a:ext cx="10040112" cy="493776"/>
          </a:xfrm>
          <a:prstGeom prst="roundRect">
            <a:avLst/>
          </a:prstGeom>
          <a:solidFill>
            <a:srgbClr val="EAF4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eclassification Outcome Strip Text"/>
          <p:cNvSpPr txBox="1"/>
          <p:nvPr/>
        </p:nvSpPr>
        <p:spPr>
          <a:xfrm>
            <a:off x="1444752" y="5623560"/>
            <a:ext cx="9601200" cy="265176"/>
          </a:xfrm>
          <a:prstGeom prst="rect">
            <a:avLst/>
          </a:prstGeom>
          <a:noFill/>
        </p:spPr>
        <p:txBody>
          <a:bodyPr wrap="square" lIns="0" tIns="18288" rIns="0" bIns="18288" anchor="t"/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400" b="1" i="0">
                <a:solidFill>
                  <a:srgbClr val="005CB9"/>
                </a:solidFill>
                <a:latin typeface="Calibri"/>
              </a:rPr>
              <a:t>Expected user impact: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fewer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restarted 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filings, clearer correction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options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, and safer </a:t>
            </a:r>
            <a:r>
              <a:rPr lang="en-US" sz="1400" b="0" i="0">
                <a:solidFill>
                  <a:srgbClr val="3D4F5F"/>
                </a:solidFill>
                <a:latin typeface="Calibri"/>
              </a:rPr>
              <a:t>rollout of a complex change</a:t>
            </a:r>
            <a:r>
              <a:rPr sz="1400" b="0" i="0">
                <a:solidFill>
                  <a:srgbClr val="3D4F5F"/>
                </a:solidFill>
                <a:latin typeface="Calibri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5C618-3F6B-CB50-BFE0-942CD8FE4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0270FA-4DF9-2120-E1CD-4E13529AA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571" y="1715179"/>
            <a:ext cx="10912857" cy="2290764"/>
          </a:xfrm>
        </p:spPr>
        <p:txBody>
          <a:bodyPr>
            <a:noAutofit/>
          </a:bodyPr>
          <a:lstStyle/>
          <a:p>
            <a:pPr algn="ctr"/>
            <a:r>
              <a:rPr lang="en-US" sz="5500" b="1">
                <a:latin typeface="Aptos"/>
              </a:rPr>
              <a:t>Engagement Activity</a:t>
            </a:r>
            <a:endParaRPr lang="en-US" sz="5500" b="1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108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AFFF09B-4D34-0B4B-4A65-DA0B57F7C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8C1DEB-EE87-722C-5988-CBFCBC3E0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571" y="1715179"/>
            <a:ext cx="10912857" cy="2290764"/>
          </a:xfrm>
        </p:spPr>
        <p:txBody>
          <a:bodyPr>
            <a:noAutofit/>
          </a:bodyPr>
          <a:lstStyle/>
          <a:p>
            <a:pPr algn="ctr"/>
            <a:r>
              <a:rPr lang="en-US" sz="5500" b="1">
                <a:latin typeface="Avenir Next LT Pro"/>
              </a:rPr>
              <a:t>We will begin shortly</a:t>
            </a:r>
          </a:p>
        </p:txBody>
      </p:sp>
    </p:spTree>
    <p:extLst>
      <p:ext uri="{BB962C8B-B14F-4D97-AF65-F5344CB8AC3E}">
        <p14:creationId xmlns:p14="http://schemas.microsoft.com/office/powerpoint/2010/main" val="23065727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49E79-C2A1-EAA8-97A6-FEEB83E7F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82417-44D2-301A-E9C9-78DEDEBB4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b="1"/>
          </a:p>
          <a:p>
            <a:pPr marL="0" indent="0">
              <a:buNone/>
            </a:pPr>
            <a:endParaRPr lang="en-US" sz="2000" b="1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95EF54-D666-A7B3-905D-6A281B85E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757" y="676730"/>
            <a:ext cx="9894208" cy="550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1591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DFA2A-C922-71F2-8299-B194DABBF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162D5-C7F5-77F4-6D48-17EF2DCCE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968" y="909270"/>
            <a:ext cx="10335600" cy="538164"/>
          </a:xfrm>
        </p:spPr>
        <p:txBody>
          <a:bodyPr/>
          <a:lstStyle/>
          <a:p>
            <a:r>
              <a:rPr lang="en-US"/>
              <a:t>2026 Meeting 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93B63-A052-451D-BED4-3F75C5D33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8968" y="1871784"/>
            <a:ext cx="10335600" cy="4376371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251460">
              <a:lnSpc>
                <a:spcPct val="200000"/>
              </a:lnSpc>
            </a:pPr>
            <a:r>
              <a:rPr lang="en-US">
                <a:latin typeface="Avenir Next LT Pro"/>
              </a:rPr>
              <a:t>August 26</a:t>
            </a:r>
            <a:endParaRPr lang="en-US"/>
          </a:p>
          <a:p>
            <a:pPr marL="251460" indent="-251460">
              <a:lnSpc>
                <a:spcPct val="200000"/>
              </a:lnSpc>
            </a:pPr>
            <a:r>
              <a:rPr lang="en-US">
                <a:latin typeface="Avenir Next LT Pro"/>
              </a:rPr>
              <a:t>September 23</a:t>
            </a:r>
          </a:p>
          <a:p>
            <a:pPr marL="251460" indent="-251460">
              <a:lnSpc>
                <a:spcPct val="200000"/>
              </a:lnSpc>
            </a:pPr>
            <a:r>
              <a:rPr lang="en-US">
                <a:latin typeface="Avenir Next LT Pro"/>
              </a:rPr>
              <a:t>October 28</a:t>
            </a:r>
          </a:p>
          <a:p>
            <a:pPr marL="251460" indent="-251460">
              <a:lnSpc>
                <a:spcPct val="200000"/>
              </a:lnSpc>
            </a:pPr>
            <a:r>
              <a:rPr lang="en-US">
                <a:latin typeface="Avenir Next LT Pro"/>
              </a:rPr>
              <a:t>November 18</a:t>
            </a:r>
          </a:p>
          <a:p>
            <a:pPr marL="251460" indent="-251460">
              <a:lnSpc>
                <a:spcPct val="200000"/>
              </a:lnSpc>
            </a:pPr>
            <a:r>
              <a:rPr lang="en-US">
                <a:latin typeface="Avenir Next LT Pro"/>
              </a:rPr>
              <a:t>December 16</a:t>
            </a:r>
          </a:p>
          <a:p>
            <a:pPr marL="251460" indent="-25146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323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EE81F-4F6E-7361-E593-422739EAC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9C1EA-DC9A-EF01-F95F-4AB930D98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9690" y="1710374"/>
            <a:ext cx="10336212" cy="2397124"/>
          </a:xfrm>
        </p:spPr>
        <p:txBody>
          <a:bodyPr/>
          <a:lstStyle/>
          <a:p>
            <a:pPr algn="ctr"/>
            <a:r>
              <a:rPr lang="en-US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A9A2F-5B6D-6533-294B-5ECEC12A3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7612" y="3227496"/>
            <a:ext cx="10336213" cy="1655762"/>
          </a:xfrm>
        </p:spPr>
        <p:txBody>
          <a:bodyPr vert="horz" lIns="0" tIns="0" rIns="0" bIns="0" rtlCol="0" anchor="t">
            <a:noAutofit/>
          </a:bodyPr>
          <a:lstStyle/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DD9D6-05DB-6EC7-7814-B9953389BD6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55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28D01-91D7-623C-680A-2D0C5DAA1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Attendance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3F4A58-EB7D-FE52-8F1A-5A5FF5972145}"/>
              </a:ext>
            </a:extLst>
          </p:cNvPr>
          <p:cNvSpPr txBox="1"/>
          <p:nvPr/>
        </p:nvSpPr>
        <p:spPr>
          <a:xfrm>
            <a:off x="1313543" y="2064657"/>
            <a:ext cx="10160000" cy="15388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-US" sz="2000" b="0" u="none" strike="noStrike" baseline="0">
                <a:latin typeface="Avenir Next LT Pro"/>
                <a:ea typeface="Segoe UI"/>
                <a:cs typeface="Segoe UI"/>
              </a:rPr>
              <a:t>Attendance </a:t>
            </a:r>
            <a:r>
              <a:rPr lang="en-US" sz="2000">
                <a:latin typeface="Avenir Next LT Pro"/>
                <a:ea typeface="Segoe UI"/>
                <a:cs typeface="Segoe UI"/>
              </a:rPr>
              <a:t>was</a:t>
            </a:r>
            <a:r>
              <a:rPr lang="en-US" sz="2000" b="0" u="none" strike="noStrike" baseline="0">
                <a:latin typeface="Avenir Next LT Pro"/>
                <a:ea typeface="Segoe UI"/>
                <a:cs typeface="Segoe UI"/>
              </a:rPr>
              <a:t> verified against the meeting participant list​</a:t>
            </a:r>
            <a:r>
              <a:rPr lang="en-US" sz="2000" b="0" i="0">
                <a:latin typeface="Avenir Next LT Pro"/>
                <a:ea typeface="Segoe UI"/>
                <a:cs typeface="Segoe UI"/>
              </a:rPr>
              <a:t>​</a:t>
            </a:r>
          </a:p>
          <a:p>
            <a:pPr algn="l" rtl="0"/>
            <a:r>
              <a:rPr lang="en-US" sz="2000" b="0" i="0">
                <a:latin typeface="Avenir Next LT Pro"/>
                <a:ea typeface="Segoe UI"/>
                <a:cs typeface="Segoe UI"/>
              </a:rPr>
              <a:t>​</a:t>
            </a:r>
          </a:p>
          <a:p>
            <a:r>
              <a:rPr lang="en-US" sz="2000" b="0" u="none" strike="noStrike" baseline="0">
                <a:latin typeface="Avenir Next LT Pro"/>
                <a:ea typeface="Segoe UI"/>
                <a:cs typeface="Segoe UI"/>
              </a:rPr>
              <a:t>Interested parties who called in via phone and wish their attendance to </a:t>
            </a:r>
            <a:r>
              <a:rPr lang="en-US" sz="2000">
                <a:latin typeface="Avenir Next LT Pro"/>
                <a:ea typeface="Segoe UI"/>
                <a:cs typeface="Segoe UI"/>
              </a:rPr>
              <a:t>be recorded</a:t>
            </a:r>
            <a:r>
              <a:rPr lang="en-US" sz="2000" b="0" u="none" strike="noStrike" baseline="0">
                <a:latin typeface="Avenir Next LT Pro"/>
                <a:ea typeface="Segoe UI"/>
                <a:cs typeface="Segoe UI"/>
              </a:rPr>
              <a:t> can email adysart@naic.org</a:t>
            </a:r>
          </a:p>
          <a:p>
            <a:pPr algn="ctr"/>
            <a:endParaRPr lang="en-US" sz="2000" err="1"/>
          </a:p>
        </p:txBody>
      </p:sp>
    </p:spTree>
    <p:extLst>
      <p:ext uri="{BB962C8B-B14F-4D97-AF65-F5344CB8AC3E}">
        <p14:creationId xmlns:p14="http://schemas.microsoft.com/office/powerpoint/2010/main" val="3886740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B4501980-90D2-C842-93C6-AC70CF0A2DA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5020" r="25020"/>
          <a:stretch/>
        </p:blipFill>
        <p:spPr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C9BAEA3-D33B-B78B-12C2-8E73D691B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2C6DC2-F927-41F4-75F7-4A79814A6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51460" indent="-251460">
              <a:lnSpc>
                <a:spcPct val="200000"/>
              </a:lnSpc>
            </a:pPr>
            <a:r>
              <a:rPr lang="en-US"/>
              <a:t>SERFF Legacy Update</a:t>
            </a:r>
          </a:p>
          <a:p>
            <a:pPr marL="251460" indent="-251460">
              <a:lnSpc>
                <a:spcPct val="200000"/>
              </a:lnSpc>
            </a:pPr>
            <a:r>
              <a:rPr lang="en-US"/>
              <a:t>SERFF Modernization Update</a:t>
            </a:r>
          </a:p>
          <a:p>
            <a:pPr marL="251460" indent="-251460">
              <a:lnSpc>
                <a:spcPct val="200000"/>
              </a:lnSpc>
            </a:pPr>
            <a:r>
              <a:rPr lang="en-US"/>
              <a:t>Engagement Activity</a:t>
            </a:r>
          </a:p>
          <a:p>
            <a:pPr marL="251460" indent="-251460">
              <a:lnSpc>
                <a:spcPct val="200000"/>
              </a:lnSpc>
            </a:pPr>
            <a:r>
              <a:rPr lang="en-US"/>
              <a:t>Q&amp;A</a:t>
            </a:r>
          </a:p>
          <a:p>
            <a:pPr marL="251460" indent="-25146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946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81AEB-CBC2-B250-25AC-9C6D732FD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B463FB-2DBD-4B15-1072-81E2784DE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571" y="1715179"/>
            <a:ext cx="10912857" cy="2290764"/>
          </a:xfrm>
        </p:spPr>
        <p:txBody>
          <a:bodyPr>
            <a:noAutofit/>
          </a:bodyPr>
          <a:lstStyle/>
          <a:p>
            <a:pPr algn="ctr"/>
            <a:r>
              <a:rPr lang="en-US" sz="5500" b="1">
                <a:latin typeface="Avenir Next LT Pro"/>
              </a:rPr>
              <a:t>SERFF Legacy Update</a:t>
            </a:r>
          </a:p>
        </p:txBody>
      </p:sp>
    </p:spTree>
    <p:extLst>
      <p:ext uri="{BB962C8B-B14F-4D97-AF65-F5344CB8AC3E}">
        <p14:creationId xmlns:p14="http://schemas.microsoft.com/office/powerpoint/2010/main" val="3520659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374BB-DD28-1654-68A8-95DEC8F0E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+mj-lt"/>
                <a:cs typeface="+mj-lt"/>
              </a:rPr>
              <a:t>Legacy File Upload Naming Changes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0F68F4-31F6-1672-4AF4-0996F32453F3}"/>
              </a:ext>
            </a:extLst>
          </p:cNvPr>
          <p:cNvSpPr txBox="1"/>
          <p:nvPr/>
        </p:nvSpPr>
        <p:spPr>
          <a:xfrm>
            <a:off x="1219200" y="2086429"/>
            <a:ext cx="10341427" cy="34932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/>
              <a:t>Multi-file upload (up to 50 files at once) was a top-requested feature — now available for all filing types 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The development team re-used similar functionality to expedite this development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/>
              <a:t>The team also had a goal to reduce support issues related to file handling in browsers and PDF Pipeline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/>
              <a:t>Dashes, periods, and underscores are supported 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/>
              <a:t>Reverting naming rules would require removing multi-file upload </a:t>
            </a:r>
          </a:p>
          <a:p>
            <a:pPr marL="285750" indent="-285750">
              <a:buFont typeface="Arial"/>
              <a:buChar char="•"/>
            </a:pPr>
            <a:endParaRPr lang="en-US"/>
          </a:p>
          <a:p>
            <a:pPr algn="ctr"/>
            <a:endParaRPr lang="en-US" sz="2000" err="1"/>
          </a:p>
        </p:txBody>
      </p:sp>
    </p:spTree>
    <p:extLst>
      <p:ext uri="{BB962C8B-B14F-4D97-AF65-F5344CB8AC3E}">
        <p14:creationId xmlns:p14="http://schemas.microsoft.com/office/powerpoint/2010/main" val="3153875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B4EC6-5DAB-9CE9-B6F4-26D68E42B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7AFB74-8155-797E-1301-AD0133F46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571" y="1715179"/>
            <a:ext cx="10912857" cy="2290764"/>
          </a:xfrm>
        </p:spPr>
        <p:txBody>
          <a:bodyPr>
            <a:noAutofit/>
          </a:bodyPr>
          <a:lstStyle/>
          <a:p>
            <a:pPr algn="ctr"/>
            <a:r>
              <a:rPr lang="en-US" sz="5500" b="1">
                <a:latin typeface="Aptos"/>
              </a:rPr>
              <a:t>SERFF Modernization Update</a:t>
            </a:r>
            <a:endParaRPr lang="en-US" sz="5500" b="1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50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C4A0-3465-B779-44F2-19B97BB1F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2257C5C-2FA5-F0CB-9F33-392595236197}"/>
              </a:ext>
            </a:extLst>
          </p:cNvPr>
          <p:cNvSpPr/>
          <p:nvPr/>
        </p:nvSpPr>
        <p:spPr>
          <a:xfrm>
            <a:off x="822960" y="895062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>
                <a:latin typeface="+mj-lt"/>
                <a:ea typeface="Trebuchet MS" pitchFamily="34" charset="-122"/>
                <a:cs typeface="Trebuchet MS" pitchFamily="34" charset="-120"/>
              </a:rPr>
              <a:t>Adoption Timeline</a:t>
            </a:r>
            <a:endParaRPr lang="en-US" sz="4000">
              <a:latin typeface="+mj-lt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6094E078-7492-B914-9AA7-A32D9BF5E110}"/>
              </a:ext>
            </a:extLst>
          </p:cNvPr>
          <p:cNvSpPr/>
          <p:nvPr/>
        </p:nvSpPr>
        <p:spPr>
          <a:xfrm>
            <a:off x="1371600" y="2926080"/>
            <a:ext cx="9418320" cy="0"/>
          </a:xfrm>
          <a:prstGeom prst="line">
            <a:avLst/>
          </a:prstGeom>
          <a:noFill/>
          <a:ln w="38100">
            <a:solidFill>
              <a:srgbClr val="B0C4D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C5ADF7A4-A028-A567-3594-42CFBA78D11B}"/>
              </a:ext>
            </a:extLst>
          </p:cNvPr>
          <p:cNvSpPr/>
          <p:nvPr/>
        </p:nvSpPr>
        <p:spPr>
          <a:xfrm>
            <a:off x="1225296" y="2779776"/>
            <a:ext cx="292608" cy="292608"/>
          </a:xfrm>
          <a:prstGeom prst="ellipse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5FE6F6E1-3F1E-6055-4659-AFA73D77B610}"/>
              </a:ext>
            </a:extLst>
          </p:cNvPr>
          <p:cNvSpPr/>
          <p:nvPr/>
        </p:nvSpPr>
        <p:spPr>
          <a:xfrm>
            <a:off x="1243584" y="2798064"/>
            <a:ext cx="256032" cy="256032"/>
          </a:xfrm>
          <a:prstGeom prst="ellipse">
            <a:avLst/>
          </a:prstGeom>
          <a:solidFill>
            <a:srgbClr val="0D69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3B4EB8BD-18F8-FAEE-1631-C579570F0AAB}"/>
              </a:ext>
            </a:extLst>
          </p:cNvPr>
          <p:cNvSpPr/>
          <p:nvPr/>
        </p:nvSpPr>
        <p:spPr>
          <a:xfrm>
            <a:off x="777240" y="229514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>
                <a:solidFill>
                  <a:srgbClr val="0D6938"/>
                </a:solidFill>
                <a:latin typeface="Calibri"/>
                <a:ea typeface="Calibri"/>
                <a:cs typeface="Calibri"/>
              </a:rPr>
              <a:t>2024 - 2025</a:t>
            </a:r>
            <a:endParaRPr lang="en-US" sz="1100"/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336D2433-3BD5-DB51-85A2-545C942E94BA}"/>
              </a:ext>
            </a:extLst>
          </p:cNvPr>
          <p:cNvSpPr/>
          <p:nvPr/>
        </p:nvSpPr>
        <p:spPr>
          <a:xfrm>
            <a:off x="1371600" y="3072384"/>
            <a:ext cx="0" cy="228600"/>
          </a:xfrm>
          <a:prstGeom prst="line">
            <a:avLst/>
          </a:prstGeom>
          <a:noFill/>
          <a:ln w="19050">
            <a:solidFill>
              <a:srgbClr val="0D6938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A052C6A9-3237-776A-64DE-37CC2D562A58}"/>
              </a:ext>
            </a:extLst>
          </p:cNvPr>
          <p:cNvSpPr/>
          <p:nvPr/>
        </p:nvSpPr>
        <p:spPr>
          <a:xfrm>
            <a:off x="480060" y="3300984"/>
            <a:ext cx="178308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B2D7D4C5-7187-B8E9-6ED5-98A1EA1E6B60}"/>
              </a:ext>
            </a:extLst>
          </p:cNvPr>
          <p:cNvSpPr/>
          <p:nvPr/>
        </p:nvSpPr>
        <p:spPr>
          <a:xfrm>
            <a:off x="480060" y="3300984"/>
            <a:ext cx="1783080" cy="54864"/>
          </a:xfrm>
          <a:prstGeom prst="rect">
            <a:avLst/>
          </a:prstGeom>
          <a:solidFill>
            <a:srgbClr val="0D693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B8390381-AD9F-3E85-0075-FFED7207B4D8}"/>
              </a:ext>
            </a:extLst>
          </p:cNvPr>
          <p:cNvSpPr/>
          <p:nvPr/>
        </p:nvSpPr>
        <p:spPr>
          <a:xfrm>
            <a:off x="589788" y="3410712"/>
            <a:ext cx="15636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>
                <a:solidFill>
                  <a:srgbClr val="0D693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Compact</a:t>
            </a:r>
            <a:endParaRPr lang="en-US" sz="140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FA751D32-299C-1F07-B1D8-1F76154D2EFF}"/>
              </a:ext>
            </a:extLst>
          </p:cNvPr>
          <p:cNvSpPr/>
          <p:nvPr/>
        </p:nvSpPr>
        <p:spPr>
          <a:xfrm>
            <a:off x="589788" y="3685032"/>
            <a:ext cx="15636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Innovators</a:t>
            </a:r>
            <a:endParaRPr lang="en-US" sz="1100"/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682A89BA-8CB9-73FC-C385-B7A36567E3E7}"/>
              </a:ext>
            </a:extLst>
          </p:cNvPr>
          <p:cNvSpPr/>
          <p:nvPr/>
        </p:nvSpPr>
        <p:spPr>
          <a:xfrm>
            <a:off x="589788" y="3922776"/>
            <a:ext cx="1563624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03FCADCB-C43E-41CF-788C-1DA23621CCFE}"/>
              </a:ext>
            </a:extLst>
          </p:cNvPr>
          <p:cNvSpPr/>
          <p:nvPr/>
        </p:nvSpPr>
        <p:spPr>
          <a:xfrm>
            <a:off x="589788" y="4014216"/>
            <a:ext cx="15636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>
                <a:solidFill>
                  <a:srgbClr val="3D4F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validation</a:t>
            </a:r>
            <a:endParaRPr lang="en-US" sz="1100"/>
          </a:p>
          <a:p>
            <a:pPr marL="0" indent="0">
              <a:buNone/>
            </a:pPr>
            <a:r>
              <a:rPr lang="en-US" sz="1100">
                <a:solidFill>
                  <a:srgbClr val="3D4F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Insurance Compact</a:t>
            </a:r>
            <a:endParaRPr lang="en-US" sz="1100"/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9AF2289E-1F20-01C6-2B4E-26D487412E52}"/>
              </a:ext>
            </a:extLst>
          </p:cNvPr>
          <p:cNvSpPr/>
          <p:nvPr/>
        </p:nvSpPr>
        <p:spPr>
          <a:xfrm>
            <a:off x="589788" y="5330952"/>
            <a:ext cx="1563624" cy="237744"/>
          </a:xfrm>
          <a:prstGeom prst="roundRect">
            <a:avLst>
              <a:gd name="adj" fmla="val 50000"/>
            </a:avLst>
          </a:prstGeom>
          <a:solidFill>
            <a:srgbClr val="0D6938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E6A80832-11A4-B6AF-8278-E21229A9962C}"/>
              </a:ext>
            </a:extLst>
          </p:cNvPr>
          <p:cNvSpPr/>
          <p:nvPr/>
        </p:nvSpPr>
        <p:spPr>
          <a:xfrm>
            <a:off x="589788" y="5330952"/>
            <a:ext cx="1563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0D69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</a:t>
            </a:r>
            <a:endParaRPr lang="en-US" sz="90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E1642C57-A961-CEA2-5314-CB2485B7B36A}"/>
              </a:ext>
            </a:extLst>
          </p:cNvPr>
          <p:cNvSpPr/>
          <p:nvPr/>
        </p:nvSpPr>
        <p:spPr>
          <a:xfrm>
            <a:off x="3579876" y="2779776"/>
            <a:ext cx="292608" cy="292608"/>
          </a:xfrm>
          <a:prstGeom prst="ellipse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190D8AE0-7EF9-F520-1016-688F4BF942A9}"/>
              </a:ext>
            </a:extLst>
          </p:cNvPr>
          <p:cNvSpPr/>
          <p:nvPr/>
        </p:nvSpPr>
        <p:spPr>
          <a:xfrm>
            <a:off x="3598164" y="2798064"/>
            <a:ext cx="256032" cy="256032"/>
          </a:xfrm>
          <a:prstGeom prst="ellipse">
            <a:avLst/>
          </a:prstGeom>
          <a:solidFill>
            <a:srgbClr val="005CB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46AF922D-DD81-5798-112B-771AC8F13F36}"/>
              </a:ext>
            </a:extLst>
          </p:cNvPr>
          <p:cNvSpPr/>
          <p:nvPr/>
        </p:nvSpPr>
        <p:spPr>
          <a:xfrm>
            <a:off x="3563407" y="2064623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CC29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00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A3DDB49F-B2D3-3C3D-4F44-C7CE761A8E84}"/>
              </a:ext>
            </a:extLst>
          </p:cNvPr>
          <p:cNvSpPr/>
          <p:nvPr/>
        </p:nvSpPr>
        <p:spPr>
          <a:xfrm>
            <a:off x="3151927" y="1881743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CC29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ARE HERE</a:t>
            </a:r>
            <a:endParaRPr lang="en-US" sz="90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C3D55200-EEAC-A496-BBDB-CB85CD685CA7}"/>
              </a:ext>
            </a:extLst>
          </p:cNvPr>
          <p:cNvSpPr/>
          <p:nvPr/>
        </p:nvSpPr>
        <p:spPr>
          <a:xfrm>
            <a:off x="2920509" y="2267867"/>
            <a:ext cx="1585728" cy="3036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>
                <a:solidFill>
                  <a:srgbClr val="005CB9"/>
                </a:solidFill>
                <a:latin typeface="Calibri"/>
                <a:ea typeface="Calibri"/>
                <a:cs typeface="Calibri"/>
              </a:rPr>
              <a:t>Late 2026 - Early 2027</a:t>
            </a:r>
            <a:endParaRPr lang="en-US" sz="1100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15444D16-558C-773B-3531-D90E1B274694}"/>
              </a:ext>
            </a:extLst>
          </p:cNvPr>
          <p:cNvSpPr/>
          <p:nvPr/>
        </p:nvSpPr>
        <p:spPr>
          <a:xfrm>
            <a:off x="3726180" y="3072384"/>
            <a:ext cx="0" cy="228600"/>
          </a:xfrm>
          <a:prstGeom prst="line">
            <a:avLst/>
          </a:prstGeom>
          <a:noFill/>
          <a:ln w="19050">
            <a:solidFill>
              <a:srgbClr val="005CB9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CAA5A930-2A0F-EDA5-6A40-E648183D85C7}"/>
              </a:ext>
            </a:extLst>
          </p:cNvPr>
          <p:cNvSpPr/>
          <p:nvPr/>
        </p:nvSpPr>
        <p:spPr>
          <a:xfrm>
            <a:off x="2834640" y="3300984"/>
            <a:ext cx="178308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E0275F35-783C-FF41-E9ED-B95CD21FDCDC}"/>
              </a:ext>
            </a:extLst>
          </p:cNvPr>
          <p:cNvSpPr/>
          <p:nvPr/>
        </p:nvSpPr>
        <p:spPr>
          <a:xfrm>
            <a:off x="2834640" y="3300984"/>
            <a:ext cx="1783080" cy="54864"/>
          </a:xfrm>
          <a:prstGeom prst="rect">
            <a:avLst/>
          </a:prstGeom>
          <a:solidFill>
            <a:srgbClr val="005CB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A8B1F7DA-CFB4-94B9-77AA-31220E540A1E}"/>
              </a:ext>
            </a:extLst>
          </p:cNvPr>
          <p:cNvSpPr/>
          <p:nvPr/>
        </p:nvSpPr>
        <p:spPr>
          <a:xfrm>
            <a:off x="2944368" y="3410712"/>
            <a:ext cx="15636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>
                <a:solidFill>
                  <a:srgbClr val="005CB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Early Adopters</a:t>
            </a:r>
            <a:endParaRPr lang="en-US" sz="140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C6F54821-40CC-83F6-5E37-6E64E7130FA3}"/>
              </a:ext>
            </a:extLst>
          </p:cNvPr>
          <p:cNvSpPr/>
          <p:nvPr/>
        </p:nvSpPr>
        <p:spPr>
          <a:xfrm>
            <a:off x="2944368" y="3685032"/>
            <a:ext cx="15636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States</a:t>
            </a:r>
            <a:endParaRPr lang="en-US" sz="1100"/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249418B4-EDA4-5E3D-B522-DA4787B01248}"/>
              </a:ext>
            </a:extLst>
          </p:cNvPr>
          <p:cNvSpPr/>
          <p:nvPr/>
        </p:nvSpPr>
        <p:spPr>
          <a:xfrm>
            <a:off x="2944368" y="3922776"/>
            <a:ext cx="1563624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60612C93-E4C4-E062-9983-4ACB2045A073}"/>
              </a:ext>
            </a:extLst>
          </p:cNvPr>
          <p:cNvSpPr/>
          <p:nvPr/>
        </p:nvSpPr>
        <p:spPr>
          <a:xfrm>
            <a:off x="2944368" y="4014216"/>
            <a:ext cx="15636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>
                <a:solidFill>
                  <a:srgbClr val="3D4F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Staggered rollout</a:t>
            </a:r>
            <a:endParaRPr lang="en-US" sz="1100"/>
          </a:p>
          <a:p>
            <a:r>
              <a:rPr lang="en-US" sz="1100">
                <a:solidFill>
                  <a:srgbClr val="3D4F5F"/>
                </a:solidFill>
                <a:latin typeface="Calibri"/>
                <a:ea typeface="Calibri"/>
                <a:cs typeface="Calibri"/>
              </a:rPr>
              <a:t>for selected state instances</a:t>
            </a:r>
            <a:endParaRPr lang="en-US" sz="1100"/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DC6A154C-4D7F-4771-757B-4766E84D2B7C}"/>
              </a:ext>
            </a:extLst>
          </p:cNvPr>
          <p:cNvSpPr/>
          <p:nvPr/>
        </p:nvSpPr>
        <p:spPr>
          <a:xfrm>
            <a:off x="2944368" y="5330952"/>
            <a:ext cx="1563624" cy="237744"/>
          </a:xfrm>
          <a:prstGeom prst="roundRect">
            <a:avLst>
              <a:gd name="adj" fmla="val 50000"/>
            </a:avLst>
          </a:prstGeom>
          <a:solidFill>
            <a:srgbClr val="005CB9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F1F20A6C-ABC0-FFE1-2817-E41EAD03B240}"/>
              </a:ext>
            </a:extLst>
          </p:cNvPr>
          <p:cNvSpPr/>
          <p:nvPr/>
        </p:nvSpPr>
        <p:spPr>
          <a:xfrm>
            <a:off x="2944368" y="5330952"/>
            <a:ext cx="1563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005C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PROGRESS</a:t>
            </a:r>
            <a:endParaRPr lang="en-US" sz="900"/>
          </a:p>
        </p:txBody>
      </p:sp>
      <p:sp>
        <p:nvSpPr>
          <p:cNvPr id="31" name="Shape 29">
            <a:extLst>
              <a:ext uri="{FF2B5EF4-FFF2-40B4-BE49-F238E27FC236}">
                <a16:creationId xmlns:a16="http://schemas.microsoft.com/office/drawing/2014/main" id="{3A0E057D-456B-2C61-DCAE-1C1DF77BA1AD}"/>
              </a:ext>
            </a:extLst>
          </p:cNvPr>
          <p:cNvSpPr/>
          <p:nvPr/>
        </p:nvSpPr>
        <p:spPr>
          <a:xfrm>
            <a:off x="5934456" y="2779776"/>
            <a:ext cx="292608" cy="292608"/>
          </a:xfrm>
          <a:prstGeom prst="ellipse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77E2E262-A2E4-799A-F906-ADD12907DAFE}"/>
              </a:ext>
            </a:extLst>
          </p:cNvPr>
          <p:cNvSpPr/>
          <p:nvPr/>
        </p:nvSpPr>
        <p:spPr>
          <a:xfrm>
            <a:off x="5952744" y="2798064"/>
            <a:ext cx="256032" cy="256032"/>
          </a:xfrm>
          <a:prstGeom prst="ellipse">
            <a:avLst/>
          </a:prstGeom>
          <a:solidFill>
            <a:srgbClr val="5B8D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4DC11B37-F023-CC38-7DA7-0987A763C4CD}"/>
              </a:ext>
            </a:extLst>
          </p:cNvPr>
          <p:cNvSpPr/>
          <p:nvPr/>
        </p:nvSpPr>
        <p:spPr>
          <a:xfrm>
            <a:off x="5486400" y="229514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>
                <a:solidFill>
                  <a:srgbClr val="5B8DB8"/>
                </a:solidFill>
                <a:latin typeface="Calibri"/>
                <a:ea typeface="Calibri"/>
                <a:cs typeface="Calibri"/>
              </a:rPr>
              <a:t>2027</a:t>
            </a:r>
            <a:endParaRPr lang="en-US"/>
          </a:p>
        </p:txBody>
      </p:sp>
      <p:sp>
        <p:nvSpPr>
          <p:cNvPr id="34" name="Shape 32">
            <a:extLst>
              <a:ext uri="{FF2B5EF4-FFF2-40B4-BE49-F238E27FC236}">
                <a16:creationId xmlns:a16="http://schemas.microsoft.com/office/drawing/2014/main" id="{372E873C-F11B-2D5D-C279-2AAACDC1FF2F}"/>
              </a:ext>
            </a:extLst>
          </p:cNvPr>
          <p:cNvSpPr/>
          <p:nvPr/>
        </p:nvSpPr>
        <p:spPr>
          <a:xfrm>
            <a:off x="6080760" y="3072384"/>
            <a:ext cx="0" cy="228600"/>
          </a:xfrm>
          <a:prstGeom prst="line">
            <a:avLst/>
          </a:prstGeom>
          <a:noFill/>
          <a:ln w="19050">
            <a:solidFill>
              <a:srgbClr val="5B8DB8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>
            <a:extLst>
              <a:ext uri="{FF2B5EF4-FFF2-40B4-BE49-F238E27FC236}">
                <a16:creationId xmlns:a16="http://schemas.microsoft.com/office/drawing/2014/main" id="{1E452422-08A0-464E-FA37-42FE65B0A1CE}"/>
              </a:ext>
            </a:extLst>
          </p:cNvPr>
          <p:cNvSpPr/>
          <p:nvPr/>
        </p:nvSpPr>
        <p:spPr>
          <a:xfrm>
            <a:off x="5189220" y="3300984"/>
            <a:ext cx="178308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6" name="Shape 34">
            <a:extLst>
              <a:ext uri="{FF2B5EF4-FFF2-40B4-BE49-F238E27FC236}">
                <a16:creationId xmlns:a16="http://schemas.microsoft.com/office/drawing/2014/main" id="{67D416A7-C7CB-C377-CDD2-8DE9ED4640B4}"/>
              </a:ext>
            </a:extLst>
          </p:cNvPr>
          <p:cNvSpPr/>
          <p:nvPr/>
        </p:nvSpPr>
        <p:spPr>
          <a:xfrm>
            <a:off x="5189220" y="3300984"/>
            <a:ext cx="1783080" cy="54864"/>
          </a:xfrm>
          <a:prstGeom prst="rect">
            <a:avLst/>
          </a:prstGeom>
          <a:solidFill>
            <a:srgbClr val="5B8D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Text 35">
            <a:extLst>
              <a:ext uri="{FF2B5EF4-FFF2-40B4-BE49-F238E27FC236}">
                <a16:creationId xmlns:a16="http://schemas.microsoft.com/office/drawing/2014/main" id="{4387F720-47D4-AE31-D2E0-564D5774DBE5}"/>
              </a:ext>
            </a:extLst>
          </p:cNvPr>
          <p:cNvSpPr/>
          <p:nvPr/>
        </p:nvSpPr>
        <p:spPr>
          <a:xfrm>
            <a:off x="5298948" y="3410712"/>
            <a:ext cx="15636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>
                <a:solidFill>
                  <a:srgbClr val="5B8DB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Cohort 2</a:t>
            </a:r>
            <a:endParaRPr lang="en-US" sz="1400"/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3C36D27C-F5BE-E749-BE9B-09843FF3714D}"/>
              </a:ext>
            </a:extLst>
          </p:cNvPr>
          <p:cNvSpPr/>
          <p:nvPr/>
        </p:nvSpPr>
        <p:spPr>
          <a:xfrm>
            <a:off x="5298948" y="3685032"/>
            <a:ext cx="15636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Wave</a:t>
            </a:r>
            <a:endParaRPr lang="en-US" sz="1100"/>
          </a:p>
        </p:txBody>
      </p:sp>
      <p:sp>
        <p:nvSpPr>
          <p:cNvPr id="39" name="Shape 37">
            <a:extLst>
              <a:ext uri="{FF2B5EF4-FFF2-40B4-BE49-F238E27FC236}">
                <a16:creationId xmlns:a16="http://schemas.microsoft.com/office/drawing/2014/main" id="{D44C3053-0224-9AB0-027C-636857C32900}"/>
              </a:ext>
            </a:extLst>
          </p:cNvPr>
          <p:cNvSpPr/>
          <p:nvPr/>
        </p:nvSpPr>
        <p:spPr>
          <a:xfrm>
            <a:off x="5298948" y="3922776"/>
            <a:ext cx="1563624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>
            <a:extLst>
              <a:ext uri="{FF2B5EF4-FFF2-40B4-BE49-F238E27FC236}">
                <a16:creationId xmlns:a16="http://schemas.microsoft.com/office/drawing/2014/main" id="{DBC37552-BA05-79AF-395B-342344E2718B}"/>
              </a:ext>
            </a:extLst>
          </p:cNvPr>
          <p:cNvSpPr/>
          <p:nvPr/>
        </p:nvSpPr>
        <p:spPr>
          <a:xfrm>
            <a:off x="5298948" y="4014216"/>
            <a:ext cx="15636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00">
                <a:solidFill>
                  <a:srgbClr val="3D4F5F"/>
                </a:solidFill>
                <a:latin typeface="Calibri"/>
                <a:ea typeface="Calibri"/>
                <a:cs typeface="Calibri"/>
              </a:rPr>
              <a:t>Selection in process</a:t>
            </a:r>
            <a:endParaRPr lang="en-US" sz="1100">
              <a:solidFill>
                <a:srgbClr val="00000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endParaRPr lang="en-US" sz="1100">
              <a:solidFill>
                <a:srgbClr val="3D4F5F"/>
              </a:solidFill>
              <a:latin typeface="Calibri"/>
              <a:ea typeface="Calibri"/>
              <a:cs typeface="Calibri"/>
            </a:endParaRPr>
          </a:p>
          <a:p>
            <a:r>
              <a:rPr lang="en-US" sz="1100">
                <a:solidFill>
                  <a:srgbClr val="3D4F5F"/>
                </a:solidFill>
                <a:latin typeface="Calibri"/>
                <a:ea typeface="Calibri"/>
                <a:cs typeface="Calibri"/>
              </a:rPr>
              <a:t>May include additional instances from EA states</a:t>
            </a:r>
          </a:p>
          <a:p>
            <a:endParaRPr lang="en-US" sz="1100">
              <a:solidFill>
                <a:srgbClr val="3D4F5F"/>
              </a:solidFill>
              <a:latin typeface="Calibri"/>
              <a:ea typeface="Calibri"/>
              <a:cs typeface="Calibri"/>
            </a:endParaRPr>
          </a:p>
          <a:p>
            <a:r>
              <a:rPr lang="en-US" sz="1100">
                <a:solidFill>
                  <a:srgbClr val="3D4F5F"/>
                </a:solidFill>
                <a:latin typeface="Calibri"/>
                <a:ea typeface="Calibri"/>
                <a:cs typeface="Calibri"/>
              </a:rPr>
              <a:t>Likely larger than EA phase</a:t>
            </a:r>
          </a:p>
        </p:txBody>
      </p:sp>
      <p:sp>
        <p:nvSpPr>
          <p:cNvPr id="41" name="Shape 39">
            <a:extLst>
              <a:ext uri="{FF2B5EF4-FFF2-40B4-BE49-F238E27FC236}">
                <a16:creationId xmlns:a16="http://schemas.microsoft.com/office/drawing/2014/main" id="{8BF7C226-662E-5517-D80A-D9B84631F4A0}"/>
              </a:ext>
            </a:extLst>
          </p:cNvPr>
          <p:cNvSpPr/>
          <p:nvPr/>
        </p:nvSpPr>
        <p:spPr>
          <a:xfrm>
            <a:off x="5298948" y="5330952"/>
            <a:ext cx="1563624" cy="237744"/>
          </a:xfrm>
          <a:prstGeom prst="roundRect">
            <a:avLst>
              <a:gd name="adj" fmla="val 50000"/>
            </a:avLst>
          </a:prstGeom>
          <a:solidFill>
            <a:srgbClr val="5B8DB8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Text 40">
            <a:extLst>
              <a:ext uri="{FF2B5EF4-FFF2-40B4-BE49-F238E27FC236}">
                <a16:creationId xmlns:a16="http://schemas.microsoft.com/office/drawing/2014/main" id="{0539DE25-C26C-031F-A23D-47A01090430A}"/>
              </a:ext>
            </a:extLst>
          </p:cNvPr>
          <p:cNvSpPr/>
          <p:nvPr/>
        </p:nvSpPr>
        <p:spPr>
          <a:xfrm>
            <a:off x="5298948" y="5330952"/>
            <a:ext cx="1563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5B8D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UPCOMING</a:t>
            </a:r>
            <a:endParaRPr lang="en-US" sz="900"/>
          </a:p>
        </p:txBody>
      </p:sp>
      <p:sp>
        <p:nvSpPr>
          <p:cNvPr id="43" name="Shape 41">
            <a:extLst>
              <a:ext uri="{FF2B5EF4-FFF2-40B4-BE49-F238E27FC236}">
                <a16:creationId xmlns:a16="http://schemas.microsoft.com/office/drawing/2014/main" id="{C930CC4D-E9B9-DBEA-5FD5-0B4A26B71B0A}"/>
              </a:ext>
            </a:extLst>
          </p:cNvPr>
          <p:cNvSpPr/>
          <p:nvPr/>
        </p:nvSpPr>
        <p:spPr>
          <a:xfrm>
            <a:off x="8289036" y="2779776"/>
            <a:ext cx="292608" cy="292608"/>
          </a:xfrm>
          <a:prstGeom prst="ellipse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4" name="Shape 42">
            <a:extLst>
              <a:ext uri="{FF2B5EF4-FFF2-40B4-BE49-F238E27FC236}">
                <a16:creationId xmlns:a16="http://schemas.microsoft.com/office/drawing/2014/main" id="{DFDD99DC-36F5-0761-2620-E72BB9C90B9F}"/>
              </a:ext>
            </a:extLst>
          </p:cNvPr>
          <p:cNvSpPr/>
          <p:nvPr/>
        </p:nvSpPr>
        <p:spPr>
          <a:xfrm>
            <a:off x="8307324" y="2798064"/>
            <a:ext cx="256032" cy="256032"/>
          </a:xfrm>
          <a:prstGeom prst="ellipse">
            <a:avLst/>
          </a:prstGeom>
          <a:solidFill>
            <a:srgbClr val="94B8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Text 43">
            <a:extLst>
              <a:ext uri="{FF2B5EF4-FFF2-40B4-BE49-F238E27FC236}">
                <a16:creationId xmlns:a16="http://schemas.microsoft.com/office/drawing/2014/main" id="{7F24D5DC-E0F2-B881-B15C-06654D1A1A8B}"/>
              </a:ext>
            </a:extLst>
          </p:cNvPr>
          <p:cNvSpPr/>
          <p:nvPr/>
        </p:nvSpPr>
        <p:spPr>
          <a:xfrm>
            <a:off x="7840980" y="229514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100" b="1">
                <a:solidFill>
                  <a:srgbClr val="94B8D4"/>
                </a:solidFill>
                <a:latin typeface="Calibri"/>
                <a:ea typeface="Calibri"/>
                <a:cs typeface="Calibri"/>
              </a:rPr>
              <a:t>TBD</a:t>
            </a:r>
            <a:endParaRPr lang="en-US"/>
          </a:p>
        </p:txBody>
      </p:sp>
      <p:sp>
        <p:nvSpPr>
          <p:cNvPr id="46" name="Shape 44">
            <a:extLst>
              <a:ext uri="{FF2B5EF4-FFF2-40B4-BE49-F238E27FC236}">
                <a16:creationId xmlns:a16="http://schemas.microsoft.com/office/drawing/2014/main" id="{0640374A-3D2F-459D-8C60-5A47A90C1503}"/>
              </a:ext>
            </a:extLst>
          </p:cNvPr>
          <p:cNvSpPr/>
          <p:nvPr/>
        </p:nvSpPr>
        <p:spPr>
          <a:xfrm>
            <a:off x="8435340" y="3072384"/>
            <a:ext cx="0" cy="228600"/>
          </a:xfrm>
          <a:prstGeom prst="line">
            <a:avLst/>
          </a:prstGeom>
          <a:noFill/>
          <a:ln w="19050">
            <a:solidFill>
              <a:srgbClr val="94B8D4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>
            <a:extLst>
              <a:ext uri="{FF2B5EF4-FFF2-40B4-BE49-F238E27FC236}">
                <a16:creationId xmlns:a16="http://schemas.microsoft.com/office/drawing/2014/main" id="{85462B1B-3845-29EE-25F8-B8B88CF080CF}"/>
              </a:ext>
            </a:extLst>
          </p:cNvPr>
          <p:cNvSpPr/>
          <p:nvPr/>
        </p:nvSpPr>
        <p:spPr>
          <a:xfrm>
            <a:off x="7543800" y="3300984"/>
            <a:ext cx="178308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8" name="Shape 46">
            <a:extLst>
              <a:ext uri="{FF2B5EF4-FFF2-40B4-BE49-F238E27FC236}">
                <a16:creationId xmlns:a16="http://schemas.microsoft.com/office/drawing/2014/main" id="{5CEC3E1E-75FD-05BD-FB58-AD70A14E97AF}"/>
              </a:ext>
            </a:extLst>
          </p:cNvPr>
          <p:cNvSpPr/>
          <p:nvPr/>
        </p:nvSpPr>
        <p:spPr>
          <a:xfrm>
            <a:off x="7543800" y="3300984"/>
            <a:ext cx="1783080" cy="54864"/>
          </a:xfrm>
          <a:prstGeom prst="rect">
            <a:avLst/>
          </a:prstGeom>
          <a:solidFill>
            <a:srgbClr val="94B8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Text 47">
            <a:extLst>
              <a:ext uri="{FF2B5EF4-FFF2-40B4-BE49-F238E27FC236}">
                <a16:creationId xmlns:a16="http://schemas.microsoft.com/office/drawing/2014/main" id="{01CBAE55-92E1-2D13-6D18-992404187D7A}"/>
              </a:ext>
            </a:extLst>
          </p:cNvPr>
          <p:cNvSpPr/>
          <p:nvPr/>
        </p:nvSpPr>
        <p:spPr>
          <a:xfrm>
            <a:off x="7653528" y="3410712"/>
            <a:ext cx="15636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>
                <a:solidFill>
                  <a:srgbClr val="94B8D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Remaining States</a:t>
            </a:r>
            <a:endParaRPr lang="en-US" sz="1400"/>
          </a:p>
        </p:txBody>
      </p:sp>
      <p:sp>
        <p:nvSpPr>
          <p:cNvPr id="50" name="Text 48">
            <a:extLst>
              <a:ext uri="{FF2B5EF4-FFF2-40B4-BE49-F238E27FC236}">
                <a16:creationId xmlns:a16="http://schemas.microsoft.com/office/drawing/2014/main" id="{37BCA2D7-789F-6548-FD99-0CA5E5AFB7D8}"/>
              </a:ext>
            </a:extLst>
          </p:cNvPr>
          <p:cNvSpPr/>
          <p:nvPr/>
        </p:nvSpPr>
        <p:spPr>
          <a:xfrm>
            <a:off x="7653528" y="3685032"/>
            <a:ext cx="15636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Bulk Migration</a:t>
            </a:r>
            <a:endParaRPr lang="en-US" sz="1100"/>
          </a:p>
        </p:txBody>
      </p:sp>
      <p:sp>
        <p:nvSpPr>
          <p:cNvPr id="51" name="Shape 49">
            <a:extLst>
              <a:ext uri="{FF2B5EF4-FFF2-40B4-BE49-F238E27FC236}">
                <a16:creationId xmlns:a16="http://schemas.microsoft.com/office/drawing/2014/main" id="{98331D26-4DDD-FB82-4E61-E0458EB41BFF}"/>
              </a:ext>
            </a:extLst>
          </p:cNvPr>
          <p:cNvSpPr/>
          <p:nvPr/>
        </p:nvSpPr>
        <p:spPr>
          <a:xfrm>
            <a:off x="7653528" y="3922776"/>
            <a:ext cx="1563624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50">
            <a:extLst>
              <a:ext uri="{FF2B5EF4-FFF2-40B4-BE49-F238E27FC236}">
                <a16:creationId xmlns:a16="http://schemas.microsoft.com/office/drawing/2014/main" id="{AD71AEA4-6CC8-8CF3-B85E-C15EFDEFAF29}"/>
              </a:ext>
            </a:extLst>
          </p:cNvPr>
          <p:cNvSpPr/>
          <p:nvPr/>
        </p:nvSpPr>
        <p:spPr>
          <a:xfrm>
            <a:off x="7653528" y="4014216"/>
            <a:ext cx="15636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00">
                <a:solidFill>
                  <a:srgbClr val="3D4F5F"/>
                </a:solidFill>
                <a:latin typeface="Calibri"/>
                <a:ea typeface="Calibri"/>
                <a:cs typeface="Calibri"/>
              </a:rPr>
              <a:t>All workload in new system except H and NA TOIs and Plan Management</a:t>
            </a:r>
            <a:endParaRPr lang="en-US"/>
          </a:p>
        </p:txBody>
      </p:sp>
      <p:sp>
        <p:nvSpPr>
          <p:cNvPr id="53" name="Shape 51">
            <a:extLst>
              <a:ext uri="{FF2B5EF4-FFF2-40B4-BE49-F238E27FC236}">
                <a16:creationId xmlns:a16="http://schemas.microsoft.com/office/drawing/2014/main" id="{E8A53FCC-5124-2D83-E6C9-13B09075F909}"/>
              </a:ext>
            </a:extLst>
          </p:cNvPr>
          <p:cNvSpPr/>
          <p:nvPr/>
        </p:nvSpPr>
        <p:spPr>
          <a:xfrm>
            <a:off x="7653528" y="5330952"/>
            <a:ext cx="1563624" cy="237744"/>
          </a:xfrm>
          <a:prstGeom prst="roundRect">
            <a:avLst>
              <a:gd name="adj" fmla="val 50000"/>
            </a:avLst>
          </a:prstGeom>
          <a:solidFill>
            <a:srgbClr val="94B8D4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4" name="Text 52">
            <a:extLst>
              <a:ext uri="{FF2B5EF4-FFF2-40B4-BE49-F238E27FC236}">
                <a16:creationId xmlns:a16="http://schemas.microsoft.com/office/drawing/2014/main" id="{135CA99A-F164-1A6D-8FB3-4519D9AF7DB1}"/>
              </a:ext>
            </a:extLst>
          </p:cNvPr>
          <p:cNvSpPr/>
          <p:nvPr/>
        </p:nvSpPr>
        <p:spPr>
          <a:xfrm>
            <a:off x="7653528" y="5330952"/>
            <a:ext cx="1563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94B8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FUTURE</a:t>
            </a:r>
            <a:endParaRPr lang="en-US" sz="900"/>
          </a:p>
        </p:txBody>
      </p:sp>
      <p:sp>
        <p:nvSpPr>
          <p:cNvPr id="55" name="Shape 53">
            <a:extLst>
              <a:ext uri="{FF2B5EF4-FFF2-40B4-BE49-F238E27FC236}">
                <a16:creationId xmlns:a16="http://schemas.microsoft.com/office/drawing/2014/main" id="{0D2AD1F9-FA9C-8D2E-CEBC-6DE67B23A7D4}"/>
              </a:ext>
            </a:extLst>
          </p:cNvPr>
          <p:cNvSpPr/>
          <p:nvPr/>
        </p:nvSpPr>
        <p:spPr>
          <a:xfrm>
            <a:off x="10643616" y="2779776"/>
            <a:ext cx="292608" cy="292608"/>
          </a:xfrm>
          <a:prstGeom prst="ellipse">
            <a:avLst/>
          </a:prstGeom>
          <a:solidFill>
            <a:srgbClr val="FFFFFF"/>
          </a:solidFill>
          <a:ln/>
          <a:effectLst>
            <a:outerShdw blurRad="38100" dist="127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6" name="Shape 54">
            <a:extLst>
              <a:ext uri="{FF2B5EF4-FFF2-40B4-BE49-F238E27FC236}">
                <a16:creationId xmlns:a16="http://schemas.microsoft.com/office/drawing/2014/main" id="{74C49C3E-DEB5-2441-33B6-FF06BF6A176A}"/>
              </a:ext>
            </a:extLst>
          </p:cNvPr>
          <p:cNvSpPr/>
          <p:nvPr/>
        </p:nvSpPr>
        <p:spPr>
          <a:xfrm>
            <a:off x="10661904" y="2798064"/>
            <a:ext cx="256032" cy="256032"/>
          </a:xfrm>
          <a:prstGeom prst="ellipse">
            <a:avLst/>
          </a:prstGeom>
          <a:solidFill>
            <a:srgbClr val="7A519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7" name="Text 55">
            <a:extLst>
              <a:ext uri="{FF2B5EF4-FFF2-40B4-BE49-F238E27FC236}">
                <a16:creationId xmlns:a16="http://schemas.microsoft.com/office/drawing/2014/main" id="{78162E30-DBA9-5276-FD2B-B31D8CC4A576}"/>
              </a:ext>
            </a:extLst>
          </p:cNvPr>
          <p:cNvSpPr/>
          <p:nvPr/>
        </p:nvSpPr>
        <p:spPr>
          <a:xfrm>
            <a:off x="10195560" y="229514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7A51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TBD</a:t>
            </a:r>
            <a:endParaRPr lang="en-US" sz="1100"/>
          </a:p>
        </p:txBody>
      </p:sp>
      <p:sp>
        <p:nvSpPr>
          <p:cNvPr id="58" name="Shape 56">
            <a:extLst>
              <a:ext uri="{FF2B5EF4-FFF2-40B4-BE49-F238E27FC236}">
                <a16:creationId xmlns:a16="http://schemas.microsoft.com/office/drawing/2014/main" id="{4D751C26-70A0-BBCF-6E9B-0017157C8437}"/>
              </a:ext>
            </a:extLst>
          </p:cNvPr>
          <p:cNvSpPr/>
          <p:nvPr/>
        </p:nvSpPr>
        <p:spPr>
          <a:xfrm>
            <a:off x="10789920" y="3072384"/>
            <a:ext cx="0" cy="228600"/>
          </a:xfrm>
          <a:prstGeom prst="line">
            <a:avLst/>
          </a:prstGeom>
          <a:noFill/>
          <a:ln w="19050">
            <a:solidFill>
              <a:srgbClr val="7A5195"/>
            </a:solidFill>
            <a:prstDash val="dash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57">
            <a:extLst>
              <a:ext uri="{FF2B5EF4-FFF2-40B4-BE49-F238E27FC236}">
                <a16:creationId xmlns:a16="http://schemas.microsoft.com/office/drawing/2014/main" id="{9E873099-9AAF-0851-3950-38E03C79FE94}"/>
              </a:ext>
            </a:extLst>
          </p:cNvPr>
          <p:cNvSpPr/>
          <p:nvPr/>
        </p:nvSpPr>
        <p:spPr>
          <a:xfrm>
            <a:off x="9898380" y="3300984"/>
            <a:ext cx="178308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0" name="Shape 58">
            <a:extLst>
              <a:ext uri="{FF2B5EF4-FFF2-40B4-BE49-F238E27FC236}">
                <a16:creationId xmlns:a16="http://schemas.microsoft.com/office/drawing/2014/main" id="{3CD0223B-D86B-550F-C216-3768BE102188}"/>
              </a:ext>
            </a:extLst>
          </p:cNvPr>
          <p:cNvSpPr/>
          <p:nvPr/>
        </p:nvSpPr>
        <p:spPr>
          <a:xfrm>
            <a:off x="9898380" y="3300984"/>
            <a:ext cx="1783080" cy="54864"/>
          </a:xfrm>
          <a:prstGeom prst="rect">
            <a:avLst/>
          </a:prstGeom>
          <a:solidFill>
            <a:srgbClr val="7A519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1" name="Text 59">
            <a:extLst>
              <a:ext uri="{FF2B5EF4-FFF2-40B4-BE49-F238E27FC236}">
                <a16:creationId xmlns:a16="http://schemas.microsoft.com/office/drawing/2014/main" id="{9682962F-7857-D385-3F63-D6D48C2B48DD}"/>
              </a:ext>
            </a:extLst>
          </p:cNvPr>
          <p:cNvSpPr/>
          <p:nvPr/>
        </p:nvSpPr>
        <p:spPr>
          <a:xfrm>
            <a:off x="10008108" y="3410712"/>
            <a:ext cx="15636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>
                <a:solidFill>
                  <a:srgbClr val="7A519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Plan </a:t>
            </a:r>
            <a:r>
              <a:rPr lang="en-US" sz="1400" b="1" err="1">
                <a:solidFill>
                  <a:srgbClr val="7A519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Mgmt</a:t>
            </a:r>
            <a:endParaRPr lang="en-US" sz="1400"/>
          </a:p>
        </p:txBody>
      </p:sp>
      <p:sp>
        <p:nvSpPr>
          <p:cNvPr id="62" name="Text 60">
            <a:extLst>
              <a:ext uri="{FF2B5EF4-FFF2-40B4-BE49-F238E27FC236}">
                <a16:creationId xmlns:a16="http://schemas.microsoft.com/office/drawing/2014/main" id="{A9834307-3438-02AC-95E8-4E57473F9B08}"/>
              </a:ext>
            </a:extLst>
          </p:cNvPr>
          <p:cNvSpPr/>
          <p:nvPr/>
        </p:nvSpPr>
        <p:spPr>
          <a:xfrm>
            <a:off x="10008108" y="3685032"/>
            <a:ext cx="1563624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 &amp; NA TOIs</a:t>
            </a:r>
            <a:endParaRPr lang="en-US" sz="1100"/>
          </a:p>
        </p:txBody>
      </p:sp>
      <p:sp>
        <p:nvSpPr>
          <p:cNvPr id="63" name="Shape 61">
            <a:extLst>
              <a:ext uri="{FF2B5EF4-FFF2-40B4-BE49-F238E27FC236}">
                <a16:creationId xmlns:a16="http://schemas.microsoft.com/office/drawing/2014/main" id="{02D92B34-E61D-1E0F-4F02-DAAABA56B231}"/>
              </a:ext>
            </a:extLst>
          </p:cNvPr>
          <p:cNvSpPr/>
          <p:nvPr/>
        </p:nvSpPr>
        <p:spPr>
          <a:xfrm>
            <a:off x="10008108" y="3922776"/>
            <a:ext cx="1563624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4" name="Text 62">
            <a:extLst>
              <a:ext uri="{FF2B5EF4-FFF2-40B4-BE49-F238E27FC236}">
                <a16:creationId xmlns:a16="http://schemas.microsoft.com/office/drawing/2014/main" id="{765FA5DA-BC62-B688-CD2D-5FD373469AB1}"/>
              </a:ext>
            </a:extLst>
          </p:cNvPr>
          <p:cNvSpPr/>
          <p:nvPr/>
        </p:nvSpPr>
        <p:spPr>
          <a:xfrm>
            <a:off x="10008108" y="4014216"/>
            <a:ext cx="15636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100">
                <a:solidFill>
                  <a:srgbClr val="3D4F5F"/>
                </a:solidFill>
                <a:latin typeface="Calibri"/>
                <a:ea typeface="Calibri"/>
                <a:cs typeface="Calibri"/>
              </a:rPr>
              <a:t>Final transition and retirement of Legacy SERFF</a:t>
            </a:r>
            <a:endParaRPr lang="en-US"/>
          </a:p>
        </p:txBody>
      </p:sp>
      <p:sp>
        <p:nvSpPr>
          <p:cNvPr id="65" name="Shape 63">
            <a:extLst>
              <a:ext uri="{FF2B5EF4-FFF2-40B4-BE49-F238E27FC236}">
                <a16:creationId xmlns:a16="http://schemas.microsoft.com/office/drawing/2014/main" id="{07E42AC6-A340-B949-FC28-EC2ED7197E24}"/>
              </a:ext>
            </a:extLst>
          </p:cNvPr>
          <p:cNvSpPr/>
          <p:nvPr/>
        </p:nvSpPr>
        <p:spPr>
          <a:xfrm>
            <a:off x="10008108" y="5330952"/>
            <a:ext cx="1563624" cy="237744"/>
          </a:xfrm>
          <a:prstGeom prst="roundRect">
            <a:avLst>
              <a:gd name="adj" fmla="val 50000"/>
            </a:avLst>
          </a:prstGeom>
          <a:solidFill>
            <a:srgbClr val="7A5195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6" name="Text 64">
            <a:extLst>
              <a:ext uri="{FF2B5EF4-FFF2-40B4-BE49-F238E27FC236}">
                <a16:creationId xmlns:a16="http://schemas.microsoft.com/office/drawing/2014/main" id="{4E0AE917-A87A-FACA-4949-B227D30DCABB}"/>
              </a:ext>
            </a:extLst>
          </p:cNvPr>
          <p:cNvSpPr/>
          <p:nvPr/>
        </p:nvSpPr>
        <p:spPr>
          <a:xfrm>
            <a:off x="10008108" y="5330952"/>
            <a:ext cx="156362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7A51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PLANNING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183692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/>
          <p:nvPr/>
        </p:nvSpPr>
        <p:spPr>
          <a:xfrm>
            <a:off x="822960" y="895062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>
                <a:latin typeface="+mj-lt"/>
                <a:ea typeface="Trebuchet MS" pitchFamily="34" charset="-122"/>
                <a:cs typeface="Trebuchet MS" pitchFamily="34" charset="-120"/>
              </a:rPr>
              <a:t>Early Adopter Implementations</a:t>
            </a:r>
            <a:endParaRPr lang="en-US" sz="4000">
              <a:latin typeface="+mj-lt"/>
            </a:endParaRPr>
          </a:p>
        </p:txBody>
      </p:sp>
      <p:sp>
        <p:nvSpPr>
          <p:cNvPr id="3" name="Subtitle"/>
          <p:cNvSpPr/>
          <p:nvPr/>
        </p:nvSpPr>
        <p:spPr>
          <a:xfrm>
            <a:off x="822960" y="1520000"/>
            <a:ext cx="1051560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Expected implementation activity for Early Adopter states through year-end</a:t>
            </a:r>
            <a:endParaRPr lang="en-US" sz="1400"/>
          </a:p>
        </p:txBody>
      </p:sp>
      <p:sp>
        <p:nvSpPr>
          <p:cNvPr id="10" name="Card Left"/>
          <p:cNvSpPr/>
          <p:nvPr/>
        </p:nvSpPr>
        <p:spPr>
          <a:xfrm>
            <a:off x="822960" y="2000000"/>
            <a:ext cx="5073040" cy="390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Card Left Bar"/>
          <p:cNvSpPr/>
          <p:nvPr/>
        </p:nvSpPr>
        <p:spPr>
          <a:xfrm>
            <a:off x="822960" y="2000000"/>
            <a:ext cx="5073040" cy="54864"/>
          </a:xfrm>
          <a:prstGeom prst="rect">
            <a:avLst/>
          </a:prstGeom>
          <a:solidFill>
            <a:srgbClr val="005CB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Left Title"/>
          <p:cNvSpPr/>
          <p:nvPr/>
        </p:nvSpPr>
        <p:spPr>
          <a:xfrm>
            <a:off x="1097280" y="2200000"/>
            <a:ext cx="45244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>
                <a:solidFill>
                  <a:srgbClr val="005CB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September</a:t>
            </a:r>
            <a:endParaRPr lang="en-US" sz="2000"/>
          </a:p>
        </p:txBody>
      </p:sp>
      <p:sp>
        <p:nvSpPr>
          <p:cNvPr id="13" name="Left Subtitle"/>
          <p:cNvSpPr/>
          <p:nvPr/>
        </p:nvSpPr>
        <p:spPr>
          <a:xfrm>
            <a:off x="1097280" y="2600000"/>
            <a:ext cx="4524400" cy="25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state cutover expected</a:t>
            </a:r>
            <a:endParaRPr lang="en-US" sz="1200"/>
          </a:p>
        </p:txBody>
      </p:sp>
      <p:sp>
        <p:nvSpPr>
          <p:cNvPr id="14" name="Left Divider"/>
          <p:cNvSpPr/>
          <p:nvPr/>
        </p:nvSpPr>
        <p:spPr>
          <a:xfrm>
            <a:off x="1097280" y="2920000"/>
            <a:ext cx="45244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Left Body"/>
          <p:cNvSpPr/>
          <p:nvPr/>
        </p:nvSpPr>
        <p:spPr>
          <a:xfrm>
            <a:off x="1097280" y="3080000"/>
            <a:ext cx="4524400" cy="22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 algn="l">
              <a:spcBef>
                <a:spcPts val="0"/>
              </a:spcBef>
              <a:buClr>
                <a:srgbClr val="005CB9"/>
              </a:buClr>
              <a:buFont typeface="Arial" pitchFamily="34" charset="0"/>
              <a:buChar char="•"/>
            </a:pPr>
            <a:r>
              <a:rPr lang="en-US" sz="1300">
                <a:solidFill>
                  <a:srgbClr val="3D4F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Early Adopter state expected to go live in late September</a:t>
            </a:r>
          </a:p>
          <a:p>
            <a:pPr marL="228600" indent="-228600" algn="l">
              <a:spcBef>
                <a:spcPts val="900"/>
              </a:spcBef>
              <a:buClr>
                <a:srgbClr val="005CB9"/>
              </a:buClr>
              <a:buFont typeface="Arial" pitchFamily="34" charset="0"/>
              <a:buChar char="•"/>
            </a:pPr>
            <a:r>
              <a:rPr lang="en-US" sz="1300">
                <a:solidFill>
                  <a:srgbClr val="3D4F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Cutovers staggered by state, each with 30 days’ advance notice</a:t>
            </a:r>
          </a:p>
          <a:p>
            <a:pPr marL="228600" indent="-228600" algn="l">
              <a:spcBef>
                <a:spcPts val="900"/>
              </a:spcBef>
              <a:buClr>
                <a:srgbClr val="005CB9"/>
              </a:buClr>
              <a:buFont typeface="Arial" pitchFamily="34" charset="0"/>
              <a:buChar char="•"/>
            </a:pPr>
            <a:r>
              <a:rPr lang="en-US" sz="1300">
                <a:solidFill>
                  <a:srgbClr val="3D4F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Transitioned states file in new SERFF; legacy filings become read-only</a:t>
            </a:r>
          </a:p>
          <a:p>
            <a:pPr marL="228600" indent="-228600" algn="l">
              <a:spcBef>
                <a:spcPts val="900"/>
              </a:spcBef>
              <a:buClr>
                <a:srgbClr val="005CB9"/>
              </a:buClr>
              <a:buFont typeface="Arial" pitchFamily="34" charset="0"/>
              <a:buChar char="•"/>
            </a:pPr>
            <a:r>
              <a:rPr lang="en-US" sz="1300">
                <a:solidFill>
                  <a:srgbClr val="3D4F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testing cycles continue ahead of each go-live</a:t>
            </a:r>
          </a:p>
        </p:txBody>
      </p:sp>
      <p:sp>
        <p:nvSpPr>
          <p:cNvPr id="16" name="Left Pill"/>
          <p:cNvSpPr/>
          <p:nvPr/>
        </p:nvSpPr>
        <p:spPr>
          <a:xfrm>
            <a:off x="1097280" y="5470000"/>
            <a:ext cx="1828800" cy="237744"/>
          </a:xfrm>
          <a:prstGeom prst="roundRect">
            <a:avLst>
              <a:gd name="adj" fmla="val 50000"/>
            </a:avLst>
          </a:prstGeom>
          <a:solidFill>
            <a:srgbClr val="005CB9">
              <a:alpha val="12000"/>
            </a:srgbClr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005CB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 SEPTEMBER 2026</a:t>
            </a:r>
            <a:endParaRPr lang="en-US" sz="900"/>
          </a:p>
        </p:txBody>
      </p:sp>
      <p:sp>
        <p:nvSpPr>
          <p:cNvPr id="20" name="Card Right"/>
          <p:cNvSpPr/>
          <p:nvPr/>
        </p:nvSpPr>
        <p:spPr>
          <a:xfrm>
            <a:off x="6296000" y="2000000"/>
            <a:ext cx="5073040" cy="3900000"/>
          </a:xfrm>
          <a:prstGeom prst="rect">
            <a:avLst/>
          </a:prstGeom>
          <a:solidFill>
            <a:srgbClr val="FFFFFF"/>
          </a:solidFill>
          <a:ln/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Card Right Bar"/>
          <p:cNvSpPr/>
          <p:nvPr/>
        </p:nvSpPr>
        <p:spPr>
          <a:xfrm>
            <a:off x="6296000" y="2000000"/>
            <a:ext cx="5073040" cy="54864"/>
          </a:xfrm>
          <a:prstGeom prst="rect">
            <a:avLst/>
          </a:prstGeom>
          <a:solidFill>
            <a:srgbClr val="5B8D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Right Title"/>
          <p:cNvSpPr/>
          <p:nvPr/>
        </p:nvSpPr>
        <p:spPr>
          <a:xfrm>
            <a:off x="6570320" y="2200000"/>
            <a:ext cx="4524400" cy="36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>
                <a:solidFill>
                  <a:srgbClr val="5B8DB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Q4 · October–December</a:t>
            </a:r>
            <a:endParaRPr lang="en-US" sz="2000"/>
          </a:p>
        </p:txBody>
      </p:sp>
      <p:sp>
        <p:nvSpPr>
          <p:cNvPr id="23" name="Right Subtitle"/>
          <p:cNvSpPr/>
          <p:nvPr/>
        </p:nvSpPr>
        <p:spPr>
          <a:xfrm>
            <a:off x="6570320" y="2600000"/>
            <a:ext cx="4524400" cy="25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>
                <a:solidFill>
                  <a:srgbClr val="5A6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4–5 additional states expected</a:t>
            </a:r>
            <a:endParaRPr lang="en-US" sz="1200"/>
          </a:p>
        </p:txBody>
      </p:sp>
      <p:sp>
        <p:nvSpPr>
          <p:cNvPr id="24" name="Right Divider"/>
          <p:cNvSpPr/>
          <p:nvPr/>
        </p:nvSpPr>
        <p:spPr>
          <a:xfrm>
            <a:off x="6570320" y="2920000"/>
            <a:ext cx="4524400" cy="0"/>
          </a:xfrm>
          <a:prstGeom prst="line">
            <a:avLst/>
          </a:prstGeom>
          <a:noFill/>
          <a:ln w="9525">
            <a:solidFill>
              <a:srgbClr val="E2E8F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Right Body"/>
          <p:cNvSpPr/>
          <p:nvPr/>
        </p:nvSpPr>
        <p:spPr>
          <a:xfrm>
            <a:off x="6570320" y="3080000"/>
            <a:ext cx="4524400" cy="22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28600" indent="-228600" algn="l">
              <a:spcBef>
                <a:spcPts val="0"/>
              </a:spcBef>
              <a:buClr>
                <a:srgbClr val="5B8DB8"/>
              </a:buClr>
              <a:buFont typeface="Arial" pitchFamily="34" charset="0"/>
              <a:buChar char="•"/>
            </a:pPr>
            <a:r>
              <a:rPr lang="en-US" sz="1300">
                <a:solidFill>
                  <a:srgbClr val="3D4F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4–5 additional Early Adopter states transition on a rolling schedule</a:t>
            </a:r>
          </a:p>
          <a:p>
            <a:pPr marL="228600" indent="-228600" algn="l">
              <a:spcBef>
                <a:spcPts val="900"/>
              </a:spcBef>
              <a:buClr>
                <a:srgbClr val="5B8DB8"/>
              </a:buClr>
              <a:buFont typeface="Arial" pitchFamily="34" charset="0"/>
              <a:buChar char="•"/>
            </a:pPr>
            <a:r>
              <a:rPr lang="en-US" sz="1300">
                <a:solidFill>
                  <a:srgbClr val="3D4F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 &amp; NA TOIs remain in legacy SERFF pending Plan Management</a:t>
            </a:r>
          </a:p>
          <a:p>
            <a:pPr marL="228600" indent="-228600">
              <a:spcBef>
                <a:spcPts val="900"/>
              </a:spcBef>
              <a:buClr>
                <a:srgbClr val="5B8DB8"/>
              </a:buClr>
              <a:buFont typeface="Arial" pitchFamily="34" charset="0"/>
              <a:buChar char="•"/>
            </a:pPr>
            <a:r>
              <a:rPr lang="en-US" sz="1300">
                <a:solidFill>
                  <a:srgbClr val="3D4F5F"/>
                </a:solidFill>
                <a:latin typeface="Calibri"/>
                <a:ea typeface="Calibri"/>
                <a:cs typeface="Calibri"/>
              </a:rPr>
              <a:t>Training and support resources support available throughout</a:t>
            </a:r>
            <a:endParaRPr lang="en-US" sz="1300">
              <a:solidFill>
                <a:srgbClr val="3D4F5F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6" name="Right Pill"/>
          <p:cNvSpPr/>
          <p:nvPr/>
        </p:nvSpPr>
        <p:spPr>
          <a:xfrm>
            <a:off x="6570320" y="5470000"/>
            <a:ext cx="1828800" cy="237744"/>
          </a:xfrm>
          <a:prstGeom prst="roundRect">
            <a:avLst>
              <a:gd name="adj" fmla="val 50000"/>
            </a:avLst>
          </a:prstGeom>
          <a:solidFill>
            <a:srgbClr val="5B8DB8">
              <a:alpha val="12000"/>
            </a:srgbClr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>
                <a:solidFill>
                  <a:srgbClr val="5B8D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OCT – DEC 2026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147480000"/>
      </p:ext>
    </p:extLst>
  </p:cSld>
  <p:clrMapOvr>
    <a:masterClrMapping/>
  </p:clrMapOvr>
</p:sld>
</file>

<file path=ppt/theme/theme1.xml><?xml version="1.0" encoding="utf-8"?>
<a:theme xmlns:a="http://schemas.openxmlformats.org/drawingml/2006/main" name="NAIC Generic">
  <a:themeElements>
    <a:clrScheme name="NAIC">
      <a:dk1>
        <a:sysClr val="windowText" lastClr="000000"/>
      </a:dk1>
      <a:lt1>
        <a:sysClr val="window" lastClr="FFFFFF"/>
      </a:lt1>
      <a:dk2>
        <a:srgbClr val="111821"/>
      </a:dk2>
      <a:lt2>
        <a:srgbClr val="FFFFFF"/>
      </a:lt2>
      <a:accent1>
        <a:srgbClr val="005CB9"/>
      </a:accent1>
      <a:accent2>
        <a:srgbClr val="BBBBBB"/>
      </a:accent2>
      <a:accent3>
        <a:srgbClr val="7FADDC"/>
      </a:accent3>
      <a:accent4>
        <a:srgbClr val="76777B"/>
      </a:accent4>
      <a:accent5>
        <a:srgbClr val="111821"/>
      </a:accent5>
      <a:accent6>
        <a:srgbClr val="BFD6ED"/>
      </a:accent6>
      <a:hlink>
        <a:srgbClr val="0563C1"/>
      </a:hlink>
      <a:folHlink>
        <a:srgbClr val="954F72"/>
      </a:folHlink>
    </a:clrScheme>
    <a:fontScheme name="NAIC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aseTemplate 16-9 UK.potx" id="{F6A595D2-5111-4944-A360-F0492E356A40}" vid="{A41D93BC-BD5A-44B7-87CB-7DEDE13B29DB}"/>
    </a:ext>
  </a:extLst>
</a:theme>
</file>

<file path=ppt/theme/theme2.xml><?xml version="1.0" encoding="utf-8"?>
<a:theme xmlns:a="http://schemas.openxmlformats.org/drawingml/2006/main" name="NAIC Generic">
  <a:themeElements>
    <a:clrScheme name="NAIC">
      <a:dk1>
        <a:sysClr val="windowText" lastClr="000000"/>
      </a:dk1>
      <a:lt1>
        <a:sysClr val="window" lastClr="FFFFFF"/>
      </a:lt1>
      <a:dk2>
        <a:srgbClr val="111821"/>
      </a:dk2>
      <a:lt2>
        <a:srgbClr val="FFFFFF"/>
      </a:lt2>
      <a:accent1>
        <a:srgbClr val="005CB9"/>
      </a:accent1>
      <a:accent2>
        <a:srgbClr val="BBBBBB"/>
      </a:accent2>
      <a:accent3>
        <a:srgbClr val="7FADDC"/>
      </a:accent3>
      <a:accent4>
        <a:srgbClr val="76777B"/>
      </a:accent4>
      <a:accent5>
        <a:srgbClr val="111821"/>
      </a:accent5>
      <a:accent6>
        <a:srgbClr val="BFD6ED"/>
      </a:accent6>
      <a:hlink>
        <a:srgbClr val="0563C1"/>
      </a:hlink>
      <a:folHlink>
        <a:srgbClr val="954F72"/>
      </a:folHlink>
    </a:clrScheme>
    <a:fontScheme name="NAIC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aseTemplate 16-9 UK.potx" id="{F6A595D2-5111-4944-A360-F0492E356A40}" vid="{A41D93BC-BD5A-44B7-87CB-7DEDE13B29D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temType xmlns="ab0a68de-8067-4d02-b9a9-3471864b92a1">Meeting Presentation</ItemType>
    <Year xmlns="ab0a68de-8067-4d02-b9a9-3471864b92a1">2025</Year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9D06FD1E248E4F969FAA4108632602" ma:contentTypeVersion="8" ma:contentTypeDescription="Create a new document." ma:contentTypeScope="" ma:versionID="e3e701bdb38939a74ec8d1db40a40c79">
  <xsd:schema xmlns:xsd="http://www.w3.org/2001/XMLSchema" xmlns:xs="http://www.w3.org/2001/XMLSchema" xmlns:p="http://schemas.microsoft.com/office/2006/metadata/properties" xmlns:ns2="ab0a68de-8067-4d02-b9a9-3471864b92a1" xmlns:ns3="f933e4e2-b1ab-4be3-bd5b-27fe7816f9f4" targetNamespace="http://schemas.microsoft.com/office/2006/metadata/properties" ma:root="true" ma:fieldsID="e8c6f251faf623910344ede5daeb5add" ns2:_="" ns3:_="">
    <xsd:import namespace="ab0a68de-8067-4d02-b9a9-3471864b92a1"/>
    <xsd:import namespace="f933e4e2-b1ab-4be3-bd5b-27fe7816f9f4"/>
    <xsd:element name="properties">
      <xsd:complexType>
        <xsd:sequence>
          <xsd:element name="documentManagement">
            <xsd:complexType>
              <xsd:all>
                <xsd:element ref="ns2:ItemType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Yea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0a68de-8067-4d02-b9a9-3471864b92a1" elementFormDefault="qualified">
    <xsd:import namespace="http://schemas.microsoft.com/office/2006/documentManagement/types"/>
    <xsd:import namespace="http://schemas.microsoft.com/office/infopath/2007/PartnerControls"/>
    <xsd:element name="ItemType" ma:index="8" nillable="true" ma:displayName="Item Type" ma:format="Dropdown" ma:internalName="ItemType">
      <xsd:simpleType>
        <xsd:restriction base="dms:Choice">
          <xsd:enumeration value="Meeting Agenda"/>
          <xsd:enumeration value="Meeting Presentation"/>
          <xsd:enumeration value="Meeting Summary"/>
          <xsd:enumeration value="Meeting Recording"/>
          <xsd:enumeration value="SERFF Modernization"/>
          <xsd:enumeration value="Roll Call"/>
          <xsd:enumeration value="Procedures"/>
          <xsd:enumeration value="Membership Turnover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Year" ma:index="13" nillable="true" ma:displayName="Year" ma:description="Items that are connected to a specific year" ma:format="Dropdown" ma:internalName="Year">
      <xsd:simpleType>
        <xsd:restriction base="dms:Choice">
          <xsd:enumeration value="2021"/>
          <xsd:enumeration value="2022"/>
          <xsd:enumeration value="2023"/>
          <xsd:enumeration value="2024"/>
          <xsd:enumeration value="202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33e4e2-b1ab-4be3-bd5b-27fe7816f9f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TemplafySlideFormConfiguration><![CDATA[{"formFields":[],"formDataEntries":[]}]]></TemplafySlideFormConfiguration>
</file>

<file path=customXml/item5.xml><?xml version="1.0" encoding="utf-8"?>
<TemplafySlideTemplateConfiguration><![CDATA[{"slideVersion":1,"isValidatorEnabled":false,"isLocked":false,"elementsMetadata":[],"slideId":"637608192631259876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0E4AA50D-82B8-4483-9A15-87DBDD517E0D}">
  <ds:schemaRefs>
    <ds:schemaRef ds:uri="ab0a68de-8067-4d02-b9a9-3471864b92a1"/>
    <ds:schemaRef ds:uri="f933e4e2-b1ab-4be3-bd5b-27fe7816f9f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7742CB1-9194-4FC2-8E5A-954E7FF34B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48B4FE7-7196-42A9-B33A-20C19B961B61}">
  <ds:schemaRefs>
    <ds:schemaRef ds:uri="ab0a68de-8067-4d02-b9a9-3471864b92a1"/>
    <ds:schemaRef ds:uri="f933e4e2-b1ab-4be3-bd5b-27fe7816f9f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D1554F6B-DC5E-4BA5-A134-B14B6A3AE002}">
  <ds:schemaRefs/>
</ds:datastoreItem>
</file>

<file path=customXml/itemProps5.xml><?xml version="1.0" encoding="utf-8"?>
<ds:datastoreItem xmlns:ds="http://schemas.openxmlformats.org/officeDocument/2006/customXml" ds:itemID="{D2C3A0A5-E845-4A19-A39A-784C83FB77CF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22</Slides>
  <Notes>1</Notes>
  <HiddenSlides>1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NAIC Generic</vt:lpstr>
      <vt:lpstr>NAIC Generic</vt:lpstr>
      <vt:lpstr>PowerPoint Presentation</vt:lpstr>
      <vt:lpstr>We will begin shortly</vt:lpstr>
      <vt:lpstr>Attendance</vt:lpstr>
      <vt:lpstr>Agenda</vt:lpstr>
      <vt:lpstr>SERFF Legacy Update</vt:lpstr>
      <vt:lpstr>Legacy File Upload Naming Changes</vt:lpstr>
      <vt:lpstr>SERFF Modernization Update</vt:lpstr>
      <vt:lpstr>PowerPoint Presentation</vt:lpstr>
      <vt:lpstr>PowerPoint Presentation</vt:lpstr>
      <vt:lpstr>Announcing Our First State</vt:lpstr>
      <vt:lpstr>What Filers Need to Know</vt:lpstr>
      <vt:lpstr>NAIC Compass – New Industry Training Available</vt:lpstr>
      <vt:lpstr>Cohort 2 States</vt:lpstr>
      <vt:lpstr>PowerPoint Presentation</vt:lpstr>
      <vt:lpstr>How Our Team Improves the Application</vt:lpstr>
      <vt:lpstr>Q3 Work: Application Improvements and Quality</vt:lpstr>
      <vt:lpstr>Draft Filing Deletion: Q4 Intent</vt:lpstr>
      <vt:lpstr>Q4 Feature: Correcting Filing Classification</vt:lpstr>
      <vt:lpstr>Engagement Activity</vt:lpstr>
      <vt:lpstr>PowerPoint Presentation</vt:lpstr>
      <vt:lpstr>2026 Meeting Dates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10</cp:revision>
  <dcterms:created xsi:type="dcterms:W3CDTF">2025-04-02T13:31:57Z</dcterms:created>
  <dcterms:modified xsi:type="dcterms:W3CDTF">2026-07-31T12:32:26Z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0x010100E39D06FD1E248E4F969FAA4108632602</vt:lpwstr>
  </property>
</Properties>
</file>