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  <p:sldMasterId id="2147483795" r:id="rId7"/>
  </p:sldMasterIdLst>
  <p:notesMasterIdLst>
    <p:notesMasterId r:id="rId38"/>
  </p:notesMasterIdLst>
  <p:sldIdLst>
    <p:sldId id="256" r:id="rId8"/>
    <p:sldId id="2147479539" r:id="rId9"/>
    <p:sldId id="2147479573" r:id="rId10"/>
    <p:sldId id="359" r:id="rId11"/>
    <p:sldId id="422" r:id="rId12"/>
    <p:sldId id="423" r:id="rId13"/>
    <p:sldId id="406" r:id="rId14"/>
    <p:sldId id="387" r:id="rId15"/>
    <p:sldId id="2147479569" r:id="rId16"/>
    <p:sldId id="2147479593" r:id="rId17"/>
    <p:sldId id="2147479598" r:id="rId18"/>
    <p:sldId id="424" r:id="rId19"/>
    <p:sldId id="2147479591" r:id="rId20"/>
    <p:sldId id="2147479590" r:id="rId21"/>
    <p:sldId id="2147479595" r:id="rId22"/>
    <p:sldId id="2147479596" r:id="rId23"/>
    <p:sldId id="2147479597" r:id="rId24"/>
    <p:sldId id="2147479594" r:id="rId25"/>
    <p:sldId id="349" r:id="rId26"/>
    <p:sldId id="381" r:id="rId27"/>
    <p:sldId id="350" r:id="rId28"/>
    <p:sldId id="364" r:id="rId29"/>
    <p:sldId id="365" r:id="rId30"/>
    <p:sldId id="366" r:id="rId31"/>
    <p:sldId id="400" r:id="rId32"/>
    <p:sldId id="401" r:id="rId33"/>
    <p:sldId id="2147479599" r:id="rId34"/>
    <p:sldId id="426" r:id="rId35"/>
    <p:sldId id="2147479574" r:id="rId36"/>
    <p:sldId id="27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056318-F4BF-4354-F35A-DC61285912EF}" name="Dysart, Anna" initials="DA" userId="S::adysart@naic.org::4d28316d-0c01-4bef-8e71-502b186ad5df" providerId="AD"/>
  <p188:author id="{AEE083C0-F0DE-3B5E-B744-B6F83C00B213}" name="Kieras, Bridget" initials="KB" userId="S::bkieras@naic.org::f3d3312e-a9a0-43a7-ba9c-eb57e9e076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7702C4-8DCA-3C3D-A5F9-9312BB647FE3}" v="30" dt="2026-08-31T13:38:15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2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microsoft.com/office/2015/10/relationships/revisionInfo" Target="revisionInfo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B76C6-D6AB-4AB2-A215-5D36D94EFF3B}" type="datetimeFigureOut"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7A827-561E-4E76-9F85-6959C6D4DFE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1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US" smtClean="0"/>
              <a:pPr/>
              <a:t>1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415739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>
              <a:solidFill>
                <a:srgbClr val="0A0D10"/>
              </a:solidFill>
              <a:highlight>
                <a:srgbClr val="FFFFFF"/>
              </a:highlight>
              <a:latin typeface="Avenir Next LT Pro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California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Connecticut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Georgia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Idaho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Louisiana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Massachusetts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Minnesota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Montana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Nevada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New Hampshire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New Mexico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New York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Pennsylvania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Rhode Island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South Carolina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Texas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Virginia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A0D10"/>
                </a:solidFill>
                <a:highlight>
                  <a:srgbClr val="FFFFFF"/>
                </a:highlight>
              </a:rPr>
              <a:t>Wyoming</a:t>
            </a:r>
            <a:endParaRPr lang="en-US"/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7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1352353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19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76412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7A827-561E-4E76-9F85-6959C6D4DFE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37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7A827-561E-4E76-9F85-6959C6D4DFE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34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5755D-1BE9-42A9-929E-A63DEEC5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5AC24-8463-4EC1-AC3E-DEA9C58A57F9}" type="datetime1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2A880-3CF6-4E67-B5D8-E059AC34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1F475-DC90-4C02-9CBD-60E13987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A7EC7-856D-F814-394C-D734CA63A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64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58ED7C-BF49-F969-6C0D-C56754FED06A}"/>
              </a:ext>
            </a:extLst>
          </p:cNvPr>
          <p:cNvSpPr/>
          <p:nvPr userDrawn="1"/>
        </p:nvSpPr>
        <p:spPr>
          <a:xfrm>
            <a:off x="2" y="-49444"/>
            <a:ext cx="12191998" cy="6858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B9CFC6-2BB1-65C3-10C1-A0B15657C0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-49444"/>
            <a:ext cx="12191998" cy="6907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26608-44C0-FE38-CDC0-DF6B6B735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178AB97-65FF-144E-B17D-0B8A57C575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949E813-0297-2EBF-2FF8-950041AA59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994" y="6498000"/>
            <a:ext cx="3859200" cy="98024"/>
          </a:xfrm>
          <a:prstGeom prst="rect">
            <a:avLst/>
          </a:prstGeom>
        </p:spPr>
      </p:pic>
      <p:pic>
        <p:nvPicPr>
          <p:cNvPr id="8" name="Picture 7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23D87B1F-56E8-F451-58B6-0CB59BC357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1" b="-1"/>
          <a:stretch/>
        </p:blipFill>
        <p:spPr>
          <a:xfrm>
            <a:off x="0" y="-49446"/>
            <a:ext cx="12222432" cy="69074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AFD60F8-A77F-000D-9E69-3BE1E06A20CD}"/>
              </a:ext>
            </a:extLst>
          </p:cNvPr>
          <p:cNvSpPr/>
          <p:nvPr userDrawn="1"/>
        </p:nvSpPr>
        <p:spPr>
          <a:xfrm>
            <a:off x="0" y="-49447"/>
            <a:ext cx="12192000" cy="6907447"/>
          </a:xfrm>
          <a:prstGeom prst="rect">
            <a:avLst/>
          </a:prstGeom>
          <a:solidFill>
            <a:srgbClr val="005CB9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EFA6752-639D-CA8B-0E6D-05DD7F72E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946" y="1114423"/>
            <a:ext cx="3458111" cy="1076327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C3F537B-0397-7A6B-0BC6-8A04091E49C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587207" y="1114423"/>
            <a:ext cx="6631097" cy="3819525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400" b="0" i="0">
                <a:solidFill>
                  <a:schemeClr val="bg1"/>
                </a:solidFill>
                <a:latin typeface="AvenirNext LT Pro Regular" panose="020B0504020202020204" pitchFamily="34" charset="77"/>
              </a:defRPr>
            </a:lvl2pPr>
            <a:lvl3pPr marL="914400" indent="0">
              <a:buNone/>
              <a:defRPr sz="2400" b="0" i="0">
                <a:solidFill>
                  <a:schemeClr val="bg1"/>
                </a:solidFill>
                <a:latin typeface="AvenirNext LT Pro Regular" panose="020B0504020202020204" pitchFamily="34" charset="77"/>
              </a:defRPr>
            </a:lvl3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 err="1"/>
              <a:t>shift+tab</a:t>
            </a:r>
            <a:r>
              <a:rPr lang="en-US" noProof="0"/>
              <a:t>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</a:t>
            </a:r>
            <a:r>
              <a:rPr lang="en-US" noProof="0" err="1"/>
              <a:t>levelç</a:t>
            </a:r>
            <a:endParaRPr lang="en-US" noProof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9309FD8-C40B-6E33-362C-F5DB800F36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771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79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8/31/2026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EA4FC8C0-1051-4AFB-A9A0-EF7767F445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BEADA3-3E92-25F9-320C-888A54AEE4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52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8/31/2026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B6689E26-7520-BC32-C836-F1376DF4E3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1C4F8-1085-013F-A9A9-5EC9E77873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41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8DBC4-5AB4-4F00-952D-E8E5FAAC0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FF4AD-8FB8-4539-9DBC-65BB10FE7627}" type="datetime1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91983-00E8-424B-B389-7DE321CA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AB89F-D8E8-44C4-B0A4-3354FEBB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34D88-D065-A09C-3549-4A6C9D494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60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19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 userDrawn="1">
          <p15:clr>
            <a:srgbClr val="FBAE40"/>
          </p15:clr>
        </p15:guide>
        <p15:guide id="2" pos="3198" userDrawn="1">
          <p15:clr>
            <a:srgbClr val="FBAE40"/>
          </p15:clr>
        </p15:guide>
        <p15:guide id="3" pos="41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B4E4B8-72B0-6576-F13D-EE8B7B983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3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>
          <p15:clr>
            <a:srgbClr val="FBAE40"/>
          </p15:clr>
        </p15:guide>
        <p15:guide id="2" pos="33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3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1795" y="6137138"/>
            <a:ext cx="2011680" cy="241713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"/>
            <a:ext cx="60948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00419" y="3602038"/>
            <a:ext cx="4653404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/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0419" y="4287818"/>
            <a:ext cx="4653403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E77732F-5754-4CFE-A971-EAC0406E3B57}" type="datetime4">
              <a:rPr lang="en-US" smtClean="0"/>
              <a:t>August 31, 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EB08F9-2C35-7976-6BCE-3DFDCA3F1B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796" y="2512541"/>
            <a:ext cx="4564622" cy="6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8511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pos="434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AAF841-E8DA-495F-8CB6-44789F241D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99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81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>
          <p15:clr>
            <a:srgbClr val="FBAE40"/>
          </p15:clr>
        </p15:guide>
        <p15:guide id="2" pos="3198">
          <p15:clr>
            <a:srgbClr val="FBAE40"/>
          </p15:clr>
        </p15:guide>
        <p15:guide id="3" pos="41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116000"/>
            <a:ext cx="10334626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65826" y="2057398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012D5B-9B1E-418C-B340-656657E4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2CE8-B446-47C0-9D5F-5EF58E07948E}" type="datetime1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5B1665-CF89-4C65-9299-ED31AF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7A5C13-4749-4A79-AFBE-43492B56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32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89">
          <p15:clr>
            <a:srgbClr val="FBAE40"/>
          </p15:clr>
        </p15:guide>
        <p15:guide id="2" pos="425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32" r:id="rId2"/>
    <p:sldLayoutId id="2147483792" r:id="rId3"/>
    <p:sldLayoutId id="2147483775" r:id="rId4"/>
    <p:sldLayoutId id="2147483788" r:id="rId5"/>
    <p:sldLayoutId id="2147483787" r:id="rId6"/>
    <p:sldLayoutId id="2147483778" r:id="rId7"/>
    <p:sldLayoutId id="2147483793" r:id="rId8"/>
    <p:sldLayoutId id="2147483798" r:id="rId9"/>
    <p:sldLayoutId id="2147483799" r:id="rId10"/>
    <p:sldLayoutId id="2147483800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4.xml"/><Relationship Id="rId6" Type="http://schemas.openxmlformats.org/officeDocument/2006/relationships/hyperlink" Target="https://naic.webex.com/naic/ldr.php?RCID=6c5e3572eac382f8677838b98fd1f14e" TargetMode="External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979E-A067-4828-917F-6A4CA2EE853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E635A9C-35B0-AC4E-B103-E1057A2F6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0419" y="3602038"/>
            <a:ext cx="4653404" cy="7860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SERFF Product Steering Committee</a:t>
            </a:r>
          </a:p>
          <a:p>
            <a:r>
              <a:rPr lang="en-US" b="0"/>
              <a:t>August 26, 2026</a:t>
            </a:r>
          </a:p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9E0C31C-55C9-5D48-6F8A-2CBD50E441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Placeholder 9">
            <a:extLst>
              <a:ext uri="{FF2B5EF4-FFF2-40B4-BE49-F238E27FC236}">
                <a16:creationId xmlns:a16="http://schemas.microsoft.com/office/drawing/2014/main" id="{B7C984B2-CBBB-95E6-097D-DDA67E89EE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t="2265" r="21037"/>
          <a:stretch/>
        </p:blipFill>
        <p:spPr>
          <a:xfrm>
            <a:off x="0" y="-1"/>
            <a:ext cx="6096000" cy="686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0B936D-A3D9-E6F5-9D5A-45F69A2CB303}"/>
              </a:ext>
            </a:extLst>
          </p:cNvPr>
          <p:cNvSpPr txBox="1"/>
          <p:nvPr/>
        </p:nvSpPr>
        <p:spPr>
          <a:xfrm>
            <a:off x="6905217" y="4585025"/>
            <a:ext cx="4900083" cy="15388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Meeting Recording:</a:t>
            </a:r>
          </a:p>
          <a:p>
            <a:r>
              <a:rPr lang="en-US" sz="2000" dirty="0">
                <a:solidFill>
                  <a:schemeClr val="accent6">
                    <a:lumMod val="49000"/>
                  </a:schemeClr>
                </a:solidFill>
                <a:ea typeface="+mn-lt"/>
                <a:cs typeface="+mn-lt"/>
              </a:rPr>
              <a:t> </a:t>
            </a:r>
            <a:r>
              <a:rPr lang="en-US" sz="2000" dirty="0">
                <a:solidFill>
                  <a:schemeClr val="accent6">
                    <a:lumMod val="49000"/>
                  </a:schemeClr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https://naic.webex.com/naic/ldr.php?RCID=6c5e3572eac382f8677838b98fd1f14e</a:t>
            </a:r>
            <a:r>
              <a:rPr lang="en-US" sz="2000" dirty="0">
                <a:solidFill>
                  <a:schemeClr val="accent6">
                    <a:lumMod val="49000"/>
                  </a:schemeClr>
                </a:solidFill>
                <a:ea typeface="+mn-lt"/>
                <a:cs typeface="+mn-lt"/>
              </a:rPr>
              <a:t> </a:t>
            </a:r>
            <a:endParaRPr lang="en-US">
              <a:solidFill>
                <a:schemeClr val="accent6">
                  <a:lumMod val="49000"/>
                </a:schemeClr>
              </a:solidFill>
              <a:ea typeface="+mn-lt"/>
              <a:cs typeface="+mn-lt"/>
            </a:endParaRPr>
          </a:p>
          <a:p>
            <a:endParaRPr lang="en-US" sz="2000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10373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>
            <a:normAutofit/>
          </a:bodyPr>
          <a:lstStyle/>
          <a:p>
            <a:r>
              <a:rPr lang="en-US"/>
              <a:t>Announcing Our </a:t>
            </a:r>
            <a:r>
              <a:rPr lang="en-US" b="1"/>
              <a:t>First State</a:t>
            </a:r>
          </a:p>
        </p:txBody>
      </p:sp>
      <p:sp>
        <p:nvSpPr>
          <p:cNvPr id="20" name="Announce Panel"/>
          <p:cNvSpPr/>
          <p:nvPr/>
        </p:nvSpPr>
        <p:spPr>
          <a:xfrm>
            <a:off x="1099457" y="1919514"/>
            <a:ext cx="10472057" cy="3657600"/>
          </a:xfrm>
          <a:prstGeom prst="roundRect">
            <a:avLst>
              <a:gd name="adj" fmla="val 5000"/>
            </a:avLst>
          </a:prstGeom>
          <a:solidFill>
            <a:srgbClr val="F5FAFE"/>
          </a:solidFill>
          <a:ln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1" name="First Stat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4480" y="2377440"/>
            <a:ext cx="82296" cy="2743200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Eyebrow"/>
          <p:cNvSpPr txBox="1"/>
          <p:nvPr/>
        </p:nvSpPr>
        <p:spPr>
          <a:xfrm>
            <a:off x="1774952" y="2505456"/>
            <a:ext cx="4600000" cy="369332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 algn="l"/>
            <a:r>
              <a:rPr sz="1600" b="1" i="0" spc="200">
                <a:solidFill>
                  <a:srgbClr val="005CB9"/>
                </a:solidFill>
                <a:latin typeface="Calibri"/>
              </a:rPr>
              <a:t>FIRST STATE TO GO LIVE</a:t>
            </a:r>
          </a:p>
        </p:txBody>
      </p:sp>
      <p:sp>
        <p:nvSpPr>
          <p:cNvPr id="23" name="State Name"/>
          <p:cNvSpPr txBox="1"/>
          <p:nvPr/>
        </p:nvSpPr>
        <p:spPr>
          <a:xfrm>
            <a:off x="1755000" y="2910000"/>
            <a:ext cx="4600000" cy="1200000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 algn="l">
              <a:lnSpc>
                <a:spcPct val="100000"/>
              </a:lnSpc>
            </a:pPr>
            <a:r>
              <a:rPr sz="8000" b="1" i="0">
                <a:solidFill>
                  <a:srgbClr val="005CB9"/>
                </a:solidFill>
                <a:latin typeface="+mj-lt"/>
              </a:rPr>
              <a:t>Arizona</a:t>
            </a:r>
          </a:p>
        </p:txBody>
      </p:sp>
      <p:sp>
        <p:nvSpPr>
          <p:cNvPr id="24" name="Announce Statement"/>
          <p:cNvSpPr txBox="1"/>
          <p:nvPr/>
        </p:nvSpPr>
        <p:spPr>
          <a:xfrm>
            <a:off x="1753511" y="4099436"/>
            <a:ext cx="4586847" cy="1193939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>
              <a:lnSpc>
                <a:spcPct val="110000"/>
              </a:lnSpc>
            </a:pPr>
            <a:r>
              <a:rPr sz="2000" b="0" i="0">
                <a:solidFill>
                  <a:srgbClr val="3D4F5F"/>
                </a:solidFill>
                <a:latin typeface="Avenir Next LT Pro"/>
              </a:rPr>
              <a:t>Arizona </a:t>
            </a:r>
            <a:r>
              <a:rPr lang="en-US" sz="2000">
                <a:solidFill>
                  <a:srgbClr val="3D4F5F"/>
                </a:solidFill>
                <a:latin typeface="Avenir Next LT Pro"/>
              </a:rPr>
              <a:t>will be the </a:t>
            </a:r>
            <a:r>
              <a:rPr sz="2000" b="0" i="0">
                <a:solidFill>
                  <a:srgbClr val="3D4F5F"/>
                </a:solidFill>
                <a:latin typeface="Avenir Next LT Pro"/>
              </a:rPr>
              <a:t>first state to go live on the </a:t>
            </a:r>
            <a:r>
              <a:rPr lang="en-US" sz="2000">
                <a:solidFill>
                  <a:srgbClr val="3D4F5F"/>
                </a:solidFill>
                <a:latin typeface="Avenir Next LT Pro"/>
              </a:rPr>
              <a:t>new</a:t>
            </a:r>
            <a:r>
              <a:rPr sz="2000" b="0" i="0">
                <a:solidFill>
                  <a:srgbClr val="3D4F5F"/>
                </a:solidFill>
                <a:latin typeface="Avenir Next LT Pro"/>
              </a:rPr>
              <a:t> platform, </a:t>
            </a:r>
            <a:r>
              <a:rPr lang="en-US" sz="2000">
                <a:solidFill>
                  <a:srgbClr val="3D4F5F"/>
                </a:solidFill>
                <a:latin typeface="Avenir Next LT Pro"/>
              </a:rPr>
              <a:t>with a launch date of October 5, 2026!</a:t>
            </a:r>
            <a:endParaRPr lang="en-US" sz="2000" b="0" i="0">
              <a:solidFill>
                <a:srgbClr val="3D4F5F"/>
              </a:solidFill>
              <a:latin typeface="Avenir Next LT Pro"/>
            </a:endParaRPr>
          </a:p>
        </p:txBody>
      </p:sp>
      <p:pic>
        <p:nvPicPr>
          <p:cNvPr id="30" name="Arizona Celebra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000" y="2255000"/>
            <a:ext cx="4560000" cy="3040000"/>
          </a:xfrm>
          <a:prstGeom prst="roundRect">
            <a:avLst>
              <a:gd name="adj" fmla="val 5000"/>
            </a:avLst>
          </a:prstGeom>
          <a:ln w="127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701505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7D24B-68DD-624F-45D4-D6B932A6F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36E5996-7796-C7AB-0FB8-C40589911329}"/>
              </a:ext>
            </a:extLst>
          </p:cNvPr>
          <p:cNvSpPr txBox="1">
            <a:spLocks/>
          </p:cNvSpPr>
          <p:nvPr/>
        </p:nvSpPr>
        <p:spPr>
          <a:xfrm>
            <a:off x="1074057" y="1284461"/>
            <a:ext cx="10334626" cy="538164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Northern Mariana Islands: Direct to New SERFF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46F240-DD94-902F-EBAF-D207AF322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199" y="2057399"/>
            <a:ext cx="4788000" cy="38195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/>
              <a:t>What’s Happening:</a:t>
            </a:r>
          </a:p>
          <a:p>
            <a:r>
              <a:rPr lang="en-US" sz="1600"/>
              <a:t>CNMI is joining SERFF for the first time – going directly onto the new platform</a:t>
            </a:r>
          </a:p>
          <a:p>
            <a:r>
              <a:rPr lang="en-US" sz="1600"/>
              <a:t>Filings currently handled via paper and email will transition to electronic submission</a:t>
            </a:r>
          </a:p>
          <a:p>
            <a:r>
              <a:rPr lang="en-US" sz="1600"/>
              <a:t>Implementation tasks are beginning; launch date is TBD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EE77BA4-7C71-08E4-B8F5-3B779DC27DB6}"/>
              </a:ext>
            </a:extLst>
          </p:cNvPr>
          <p:cNvSpPr txBox="1">
            <a:spLocks/>
          </p:cNvSpPr>
          <p:nvPr/>
        </p:nvSpPr>
        <p:spPr>
          <a:xfrm>
            <a:off x="6765826" y="2057398"/>
            <a:ext cx="4788000" cy="408415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2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0000" indent="-18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6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venir Next LT Pro" panose="020B0504020202020204" pitchFamily="34" charset="0"/>
              <a:buNone/>
            </a:pPr>
            <a:r>
              <a:rPr lang="en-US" b="1"/>
              <a:t>Who Files in CNMI:</a:t>
            </a:r>
          </a:p>
          <a:p>
            <a:pPr marL="251460" indent="-251460"/>
            <a:r>
              <a:rPr lang="en-US" sz="1600"/>
              <a:t>Around 14 domestic and 40+ foreign insurance carriers licensed in CNMI</a:t>
            </a:r>
          </a:p>
          <a:p>
            <a:pPr marL="251460" indent="-251460"/>
            <a:r>
              <a:rPr lang="en-US" sz="1600"/>
              <a:t>2 alien insurers with active filings</a:t>
            </a:r>
          </a:p>
          <a:p>
            <a:pPr marL="251460" indent="-251460"/>
            <a:r>
              <a:rPr lang="en-US" sz="1600"/>
              <a:t>Health insurance filings make up the majority of submissions</a:t>
            </a:r>
          </a:p>
          <a:p>
            <a:pPr marL="0" indent="0">
              <a:buFont typeface="Avenir Next LT Pro" panose="020B0504020202020204" pitchFamily="34" charset="0"/>
              <a:buNone/>
            </a:pPr>
            <a:endParaRPr lang="en-US" sz="800"/>
          </a:p>
          <a:p>
            <a:pPr marL="0" indent="0">
              <a:buFont typeface="Avenir Next LT Pro" panose="020B0504020202020204" pitchFamily="34" charset="0"/>
              <a:buNone/>
            </a:pPr>
            <a:r>
              <a:rPr lang="en-US" b="1"/>
              <a:t>What to Expect:</a:t>
            </a:r>
          </a:p>
          <a:p>
            <a:pPr marL="251460" indent="-251460"/>
            <a:r>
              <a:rPr lang="en-US" sz="1600"/>
              <a:t>Companies will file rate and form submissions through new SERFF</a:t>
            </a:r>
          </a:p>
          <a:p>
            <a:pPr marL="251460" indent="-251460"/>
            <a:r>
              <a:rPr lang="en-US" sz="1600"/>
              <a:t>Onboarding and training provided as CNMI goes live</a:t>
            </a:r>
          </a:p>
        </p:txBody>
      </p:sp>
      <p:sp>
        <p:nvSpPr>
          <p:cNvPr id="12" name="Breaking News Banner">
            <a:extLst>
              <a:ext uri="{FF2B5EF4-FFF2-40B4-BE49-F238E27FC236}">
                <a16:creationId xmlns:a16="http://schemas.microsoft.com/office/drawing/2014/main" id="{45F9BEDC-6A7C-89A3-725A-8729758F772B}"/>
              </a:ext>
            </a:extLst>
          </p:cNvPr>
          <p:cNvSpPr/>
          <p:nvPr/>
        </p:nvSpPr>
        <p:spPr>
          <a:xfrm>
            <a:off x="1074057" y="700000"/>
            <a:ext cx="3600000" cy="420000"/>
          </a:xfrm>
          <a:prstGeom prst="roundRect">
            <a:avLst>
              <a:gd name="adj" fmla="val 16000"/>
            </a:avLst>
          </a:prstGeom>
          <a:solidFill>
            <a:srgbClr val="CC2936"/>
          </a:solidFill>
          <a:ln w="0">
            <a:noFill/>
          </a:ln>
          <a:effectLst>
            <a:outerShdw blurRad="50800" dist="25400" dir="5400000" algn="bl" rotWithShape="0">
              <a:srgbClr val="000000">
                <a:alpha val="20000"/>
              </a:srgbClr>
            </a:outerShdw>
          </a:effectLst>
        </p:spPr>
        <p:txBody>
          <a:bodyPr wrap="square" lIns="0" tIns="0" rIns="0" bIns="0" rtlCol="0" anchor="ctr"/>
          <a:lstStyle/>
          <a:p>
            <a:endParaRPr lang="en-US"/>
          </a:p>
        </p:txBody>
      </p:sp>
      <p:pic>
        <p:nvPicPr>
          <p:cNvPr id="14" name="Megaphone Icon" descr="A white speaker icon on a black background&#10;&#10;AI-generated content may be incorrect.">
            <a:extLst>
              <a:ext uri="{FF2B5EF4-FFF2-40B4-BE49-F238E27FC236}">
                <a16:creationId xmlns:a16="http://schemas.microsoft.com/office/drawing/2014/main" id="{8B969232-2BB4-4D6A-7664-D537FF422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000" y="755000"/>
            <a:ext cx="310000" cy="310000"/>
          </a:xfrm>
          <a:prstGeom prst="rect">
            <a:avLst/>
          </a:prstGeom>
        </p:spPr>
      </p:pic>
      <p:sp>
        <p:nvSpPr>
          <p:cNvPr id="16" name="Breaking News Text">
            <a:extLst>
              <a:ext uri="{FF2B5EF4-FFF2-40B4-BE49-F238E27FC236}">
                <a16:creationId xmlns:a16="http://schemas.microsoft.com/office/drawing/2014/main" id="{60DE3661-97DC-CADE-5F2E-23D227AC112A}"/>
              </a:ext>
            </a:extLst>
          </p:cNvPr>
          <p:cNvSpPr/>
          <p:nvPr/>
        </p:nvSpPr>
        <p:spPr>
          <a:xfrm>
            <a:off x="1570000" y="700000"/>
            <a:ext cx="3000000" cy="4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buNone/>
            </a:pPr>
            <a:r>
              <a:rPr lang="en-US" sz="2000" b="1" spc="300">
                <a:solidFill>
                  <a:srgbClr val="FFFFFF"/>
                </a:solidFill>
                <a:latin typeface="Trebuchet MS" pitchFamily="34" charset="0"/>
              </a:rPr>
              <a:t>BREAKING NEWS</a:t>
            </a:r>
          </a:p>
        </p:txBody>
      </p:sp>
    </p:spTree>
    <p:extLst>
      <p:ext uri="{BB962C8B-B14F-4D97-AF65-F5344CB8AC3E}">
        <p14:creationId xmlns:p14="http://schemas.microsoft.com/office/powerpoint/2010/main" val="2528069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D44E0-3A69-460E-930B-D1EA3AC75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C750F-A4CA-3B4F-3277-7C1725969F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Platform Development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FF751-89E8-4F77-A228-6DE8BB8129A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B9E5A-842B-1929-5B61-4FA0560D0A5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DFA19-988A-047F-1D80-69844507BC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35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868680"/>
            <a:ext cx="9006840" cy="566928"/>
          </a:xfrm>
        </p:spPr>
        <p:txBody>
          <a:bodyPr wrap="square"/>
          <a:lstStyle/>
          <a:p>
            <a:pPr algn="l">
              <a:spcAft>
                <a:spcPts val="0"/>
              </a:spcAft>
            </a:pPr>
            <a:r>
              <a:rPr lang="en-US" sz="3000" b="1">
                <a:solidFill>
                  <a:srgbClr val="000000"/>
                </a:solidFill>
                <a:latin typeface="+mj-lt"/>
              </a:rPr>
              <a:t>How Our Team Improves the Application</a:t>
            </a:r>
            <a:endParaRPr lang="en-US" sz="3200" b="1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" name="Operating Model Badg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58400" y="960120"/>
            <a:ext cx="1463040" cy="329184"/>
          </a:xfrm>
          <a:prstGeom prst="round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perating Model Badge Text"/>
          <p:cNvSpPr txBox="1"/>
          <p:nvPr/>
        </p:nvSpPr>
        <p:spPr>
          <a:xfrm>
            <a:off x="10104120" y="1005840"/>
            <a:ext cx="1371600" cy="256031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Calibri"/>
              </a:rPr>
              <a:t>OPERATING MODEL</a:t>
            </a:r>
          </a:p>
        </p:txBody>
      </p:sp>
      <p:sp>
        <p:nvSpPr>
          <p:cNvPr id="5" name="Process Subtitle"/>
          <p:cNvSpPr txBox="1"/>
          <p:nvPr/>
        </p:nvSpPr>
        <p:spPr>
          <a:xfrm>
            <a:off x="850392" y="1490472"/>
            <a:ext cx="9921240" cy="365760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0" i="0">
                <a:solidFill>
                  <a:srgbClr val="5A6A7A"/>
                </a:solidFill>
                <a:latin typeface="Calibri"/>
              </a:rPr>
              <a:t>How we decide what to work on, then design, build, test, and release improvements</a:t>
            </a:r>
            <a:r>
              <a:rPr lang="en-US" sz="1500" b="0" i="0">
                <a:solidFill>
                  <a:srgbClr val="5A6A7A"/>
                </a:solidFill>
                <a:latin typeface="Calibri"/>
              </a:rPr>
              <a:t> that strengthen the application</a:t>
            </a:r>
            <a:r>
              <a:rPr sz="1500" b="0" i="0">
                <a:solidFill>
                  <a:srgbClr val="5A6A7A"/>
                </a:solidFill>
                <a:latin typeface="Calibri"/>
              </a:rPr>
              <a:t>.</a:t>
            </a:r>
          </a:p>
        </p:txBody>
      </p:sp>
      <p:sp>
        <p:nvSpPr>
          <p:cNvPr id="6" name="Planning Delivery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248" y="2048256"/>
            <a:ext cx="6629400" cy="3401568"/>
          </a:xfrm>
          <a:prstGeom prst="roundRect">
            <a:avLst/>
          </a:prstGeom>
          <a:solidFill>
            <a:srgbClr val="F6FAFE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Planning Delivery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248" y="2048256"/>
            <a:ext cx="6629400" cy="54864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Planning Delivery Header"/>
          <p:cNvSpPr txBox="1"/>
          <p:nvPr/>
        </p:nvSpPr>
        <p:spPr>
          <a:xfrm>
            <a:off x="1115568" y="2258568"/>
            <a:ext cx="612648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11821"/>
                </a:solidFill>
                <a:latin typeface="Calibri"/>
              </a:rPr>
              <a:t>Planning cadence: from priorities to releases</a:t>
            </a:r>
          </a:p>
        </p:txBody>
      </p:sp>
      <p:sp>
        <p:nvSpPr>
          <p:cNvPr id="9" name="Planning Timeline Rai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8448" y="2816352"/>
            <a:ext cx="18288" cy="2121408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Planning Stage 1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7864" y="2743200"/>
            <a:ext cx="219456" cy="219456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Planning Stage 1 Label"/>
          <p:cNvSpPr txBox="1"/>
          <p:nvPr/>
        </p:nvSpPr>
        <p:spPr>
          <a:xfrm>
            <a:off x="1572768" y="2670048"/>
            <a:ext cx="914400" cy="21945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50" b="1" i="0">
                <a:solidFill>
                  <a:srgbClr val="005CB9"/>
                </a:solidFill>
                <a:latin typeface="Calibri"/>
              </a:rPr>
              <a:t>QUARTERLY</a:t>
            </a:r>
          </a:p>
        </p:txBody>
      </p:sp>
      <p:sp>
        <p:nvSpPr>
          <p:cNvPr id="12" name="Planning Stage 1 Title"/>
          <p:cNvSpPr txBox="1"/>
          <p:nvPr/>
        </p:nvSpPr>
        <p:spPr>
          <a:xfrm>
            <a:off x="1572768" y="2907791"/>
            <a:ext cx="544068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Set priorities</a:t>
            </a:r>
          </a:p>
        </p:txBody>
      </p:sp>
      <p:sp>
        <p:nvSpPr>
          <p:cNvPr id="13" name="Planning Stage 1 Body"/>
          <p:cNvSpPr txBox="1"/>
          <p:nvPr/>
        </p:nvSpPr>
        <p:spPr>
          <a:xfrm>
            <a:off x="1572768" y="3182112"/>
            <a:ext cx="5440680" cy="42062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0" i="0">
                <a:solidFill>
                  <a:srgbClr val="3D4F5F"/>
                </a:solidFill>
                <a:latin typeface="Calibri"/>
              </a:rPr>
              <a:t>Sets priorities from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program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goals,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user feedback, quality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needs, and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 technical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 dependencies.</a:t>
            </a:r>
          </a:p>
        </p:txBody>
      </p:sp>
      <p:sp>
        <p:nvSpPr>
          <p:cNvPr id="14" name="Planning Stage 2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7864" y="3712463"/>
            <a:ext cx="219456" cy="219456"/>
          </a:xfrm>
          <a:prstGeom prst="ellipse">
            <a:avLst/>
          </a:prstGeom>
          <a:solidFill>
            <a:srgbClr val="5B8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Planning Stage 2 Label"/>
          <p:cNvSpPr txBox="1"/>
          <p:nvPr/>
        </p:nvSpPr>
        <p:spPr>
          <a:xfrm>
            <a:off x="1572768" y="3639312"/>
            <a:ext cx="914400" cy="21945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50" b="1" i="0">
                <a:solidFill>
                  <a:srgbClr val="5B8DB8"/>
                </a:solidFill>
                <a:latin typeface="Calibri"/>
              </a:rPr>
              <a:t>WORK CYCLES</a:t>
            </a:r>
            <a:endParaRPr sz="1050" b="1" i="0">
              <a:solidFill>
                <a:srgbClr val="5B8DB8"/>
              </a:solidFill>
              <a:latin typeface="Calibri"/>
            </a:endParaRPr>
          </a:p>
        </p:txBody>
      </p:sp>
      <p:sp>
        <p:nvSpPr>
          <p:cNvPr id="16" name="Planning Stage 2 Title"/>
          <p:cNvSpPr txBox="1"/>
          <p:nvPr/>
        </p:nvSpPr>
        <p:spPr>
          <a:xfrm>
            <a:off x="1572768" y="3877056"/>
            <a:ext cx="544068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Break </a:t>
            </a:r>
            <a:r>
              <a:rPr lang="en-US" sz="1500" b="1" i="0">
                <a:solidFill>
                  <a:srgbClr val="111821"/>
                </a:solidFill>
                <a:latin typeface="Calibri"/>
              </a:rPr>
              <a:t>priorities into smaller </a:t>
            </a:r>
            <a:r>
              <a:rPr sz="1500" b="1" i="0">
                <a:solidFill>
                  <a:srgbClr val="111821"/>
                </a:solidFill>
                <a:latin typeface="Calibri"/>
              </a:rPr>
              <a:t>work</a:t>
            </a:r>
          </a:p>
        </p:txBody>
      </p:sp>
      <p:sp>
        <p:nvSpPr>
          <p:cNvPr id="17" name="Planning Stage 2 Body"/>
          <p:cNvSpPr txBox="1"/>
          <p:nvPr/>
        </p:nvSpPr>
        <p:spPr>
          <a:xfrm>
            <a:off x="1572768" y="4151376"/>
            <a:ext cx="5440680" cy="42062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0" i="0">
                <a:solidFill>
                  <a:srgbClr val="3D4F5F"/>
                </a:solidFill>
                <a:latin typeface="Calibri"/>
              </a:rPr>
              <a:t>Turns priorities into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manageable pieces the team can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 design, build, test, and release.</a:t>
            </a:r>
          </a:p>
        </p:txBody>
      </p:sp>
      <p:sp>
        <p:nvSpPr>
          <p:cNvPr id="18" name="Planning Stage 3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7864" y="4681728"/>
            <a:ext cx="219456" cy="219456"/>
          </a:xfrm>
          <a:prstGeom prst="ellipse">
            <a:avLst/>
          </a:prstGeom>
          <a:solidFill>
            <a:srgbClr val="0D6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Planning Stage 3 Label"/>
          <p:cNvSpPr txBox="1"/>
          <p:nvPr/>
        </p:nvSpPr>
        <p:spPr>
          <a:xfrm>
            <a:off x="1572768" y="4608576"/>
            <a:ext cx="914400" cy="21945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50" b="1">
                <a:solidFill>
                  <a:srgbClr val="0D6938"/>
                </a:solidFill>
                <a:latin typeface="Calibri"/>
                <a:ea typeface="Calibri"/>
                <a:cs typeface="Calibri"/>
              </a:rPr>
              <a:t>DELIVERY</a:t>
            </a:r>
            <a:endParaRPr lang="en-US" sz="1050" b="1" i="0">
              <a:solidFill>
                <a:srgbClr val="0D693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Planning Stage 3 Title"/>
          <p:cNvSpPr txBox="1"/>
          <p:nvPr/>
        </p:nvSpPr>
        <p:spPr>
          <a:xfrm>
            <a:off x="1572768" y="4846320"/>
            <a:ext cx="544068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Builds and hot fixes</a:t>
            </a:r>
          </a:p>
        </p:txBody>
      </p:sp>
      <p:sp>
        <p:nvSpPr>
          <p:cNvPr id="21" name="Planning Stage 3 Body"/>
          <p:cNvSpPr txBox="1"/>
          <p:nvPr/>
        </p:nvSpPr>
        <p:spPr>
          <a:xfrm>
            <a:off x="1572768" y="5120640"/>
            <a:ext cx="5440680" cy="42062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r>
              <a:rPr lang="en-US" sz="1400">
                <a:solidFill>
                  <a:srgbClr val="3D4F5F"/>
                </a:solidFill>
                <a:latin typeface="Calibri"/>
              </a:rPr>
              <a:t>Frequent builds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 support</a:t>
            </a:r>
            <a:r>
              <a:rPr lang="en-US" sz="1400">
                <a:solidFill>
                  <a:srgbClr val="3D4F5F"/>
                </a:solidFill>
                <a:latin typeface="Calibri"/>
              </a:rPr>
              <a:t> continuous delivery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.</a:t>
            </a:r>
            <a:endParaRPr lang="en-US" sz="1400" b="0" i="0">
              <a:solidFill>
                <a:srgbClr val="3D4F5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Decision Model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54112" y="2048256"/>
            <a:ext cx="3529584" cy="3401568"/>
          </a:xfrm>
          <a:prstGeom prst="roundRect">
            <a:avLst/>
          </a:prstGeom>
          <a:solidFill>
            <a:srgbClr val="F7FBFF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ecision Model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54112" y="2048256"/>
            <a:ext cx="3529584" cy="54864"/>
          </a:xfrm>
          <a:prstGeom prst="rect">
            <a:avLst/>
          </a:prstGeom>
          <a:solidFill>
            <a:srgbClr val="5B8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ecision Model Header"/>
          <p:cNvSpPr txBox="1"/>
          <p:nvPr/>
        </p:nvSpPr>
        <p:spPr>
          <a:xfrm>
            <a:off x="8028431" y="2258568"/>
            <a:ext cx="297180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11821"/>
                </a:solidFill>
                <a:latin typeface="Calibri"/>
              </a:rPr>
              <a:t>How work gets prioritized</a:t>
            </a:r>
          </a:p>
        </p:txBody>
      </p:sp>
      <p:sp>
        <p:nvSpPr>
          <p:cNvPr id="25" name="Decision Model Intro"/>
          <p:cNvSpPr txBox="1"/>
          <p:nvPr/>
        </p:nvSpPr>
        <p:spPr>
          <a:xfrm>
            <a:off x="8028431" y="2633472"/>
            <a:ext cx="2926080" cy="43891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r>
              <a:rPr lang="en-US" sz="1300" b="0" i="0">
                <a:solidFill>
                  <a:srgbClr val="3D4F5F"/>
                </a:solidFill>
                <a:latin typeface="Calibri"/>
              </a:rPr>
              <a:t>Feedback from users helps shape priorities </a:t>
            </a:r>
            <a:r>
              <a:rPr sz="1300" b="0" i="0">
                <a:solidFill>
                  <a:srgbClr val="3D4F5F"/>
                </a:solidFill>
                <a:latin typeface="Calibri"/>
              </a:rPr>
              <a:t>— balanced through common filters.</a:t>
            </a:r>
          </a:p>
        </p:txBody>
      </p:sp>
      <p:sp>
        <p:nvSpPr>
          <p:cNvPr id="26" name="Decision Filter 1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3328416"/>
            <a:ext cx="54864" cy="201168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ecision Filter 1 Text"/>
          <p:cNvSpPr txBox="1"/>
          <p:nvPr/>
        </p:nvSpPr>
        <p:spPr>
          <a:xfrm>
            <a:off x="8202168" y="327355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20" b="0" i="0">
                <a:solidFill>
                  <a:srgbClr val="3D4F5F"/>
                </a:solidFill>
                <a:latin typeface="Calibri"/>
              </a:rPr>
              <a:t>User impact</a:t>
            </a:r>
            <a:r>
              <a:rPr sz="1320" b="0" i="0">
                <a:solidFill>
                  <a:srgbClr val="3D4F5F"/>
                </a:solidFill>
                <a:latin typeface="Calibri"/>
              </a:rPr>
              <a:t>, timing, and urgency</a:t>
            </a:r>
          </a:p>
        </p:txBody>
      </p:sp>
      <p:sp>
        <p:nvSpPr>
          <p:cNvPr id="28" name="Decision Filter 2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3694176"/>
            <a:ext cx="54864" cy="201168"/>
          </a:xfrm>
          <a:prstGeom prst="rect">
            <a:avLst/>
          </a:prstGeom>
          <a:solidFill>
            <a:srgbClr val="5B8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ecision Filter 2 Text"/>
          <p:cNvSpPr txBox="1"/>
          <p:nvPr/>
        </p:nvSpPr>
        <p:spPr>
          <a:xfrm>
            <a:off x="8202168" y="363931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20" b="0" i="0">
                <a:solidFill>
                  <a:srgbClr val="3D4F5F"/>
                </a:solidFill>
                <a:latin typeface="Calibri"/>
              </a:rPr>
              <a:t>Must / Should / Could tradeoffs</a:t>
            </a:r>
          </a:p>
        </p:txBody>
      </p:sp>
      <p:sp>
        <p:nvSpPr>
          <p:cNvPr id="30" name="Decision Filter 3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4059935"/>
            <a:ext cx="54864" cy="201168"/>
          </a:xfrm>
          <a:prstGeom prst="rect">
            <a:avLst/>
          </a:prstGeom>
          <a:solidFill>
            <a:srgbClr val="7A51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ecision Filter 3 Text"/>
          <p:cNvSpPr txBox="1"/>
          <p:nvPr/>
        </p:nvSpPr>
        <p:spPr>
          <a:xfrm>
            <a:off x="8202168" y="400507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20" b="0" i="0">
                <a:solidFill>
                  <a:srgbClr val="3D4F5F"/>
                </a:solidFill>
                <a:latin typeface="Calibri"/>
              </a:rPr>
              <a:t>MVP and Day 1 scope decisions</a:t>
            </a:r>
          </a:p>
        </p:txBody>
      </p:sp>
      <p:sp>
        <p:nvSpPr>
          <p:cNvPr id="32" name="Decision Filter 4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4425696"/>
            <a:ext cx="54864" cy="201168"/>
          </a:xfrm>
          <a:prstGeom prst="rect">
            <a:avLst/>
          </a:prstGeom>
          <a:solidFill>
            <a:srgbClr val="0D6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ecision Filter 4 Text"/>
          <p:cNvSpPr txBox="1"/>
          <p:nvPr/>
        </p:nvSpPr>
        <p:spPr>
          <a:xfrm>
            <a:off x="8202168" y="437083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20" b="0" i="0">
                <a:solidFill>
                  <a:srgbClr val="3D4F5F"/>
                </a:solidFill>
                <a:latin typeface="Calibri"/>
              </a:rPr>
              <a:t>Consistency </a:t>
            </a:r>
            <a:r>
              <a:rPr sz="1320" b="0" i="0">
                <a:solidFill>
                  <a:srgbClr val="3D4F5F"/>
                </a:solidFill>
                <a:latin typeface="Calibri"/>
              </a:rPr>
              <a:t>across </a:t>
            </a:r>
            <a:r>
              <a:rPr lang="en-US" sz="1320" b="0" i="0">
                <a:solidFill>
                  <a:srgbClr val="3D4F5F"/>
                </a:solidFill>
                <a:latin typeface="Calibri"/>
              </a:rPr>
              <a:t>the application</a:t>
            </a:r>
            <a:endParaRPr sz="1320" b="0" i="0">
              <a:solidFill>
                <a:srgbClr val="3D4F5F"/>
              </a:solidFill>
              <a:latin typeface="Calibri"/>
            </a:endParaRPr>
          </a:p>
        </p:txBody>
      </p:sp>
      <p:sp>
        <p:nvSpPr>
          <p:cNvPr id="34" name="Decision Filter 5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4791456"/>
            <a:ext cx="54864" cy="201168"/>
          </a:xfrm>
          <a:prstGeom prst="rect">
            <a:avLst/>
          </a:prstGeom>
          <a:solidFill>
            <a:srgbClr val="111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ecision Filter 5 Text"/>
          <p:cNvSpPr txBox="1"/>
          <p:nvPr/>
        </p:nvSpPr>
        <p:spPr>
          <a:xfrm>
            <a:off x="8202168" y="473659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20" b="0" i="0">
                <a:solidFill>
                  <a:srgbClr val="3D4F5F"/>
                </a:solidFill>
                <a:latin typeface="Calibri"/>
              </a:rPr>
              <a:t>Platform stability and supportability</a:t>
            </a:r>
          </a:p>
        </p:txBody>
      </p:sp>
      <p:sp>
        <p:nvSpPr>
          <p:cNvPr id="36" name="Feature Flags Tool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28431" y="5102352"/>
            <a:ext cx="2926080" cy="201168"/>
          </a:xfrm>
          <a:prstGeom prst="roundRect">
            <a:avLst/>
          </a:prstGeom>
          <a:solidFill>
            <a:srgbClr val="EA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eature Flags Tool Text"/>
          <p:cNvSpPr txBox="1"/>
          <p:nvPr/>
        </p:nvSpPr>
        <p:spPr>
          <a:xfrm>
            <a:off x="8119872" y="5120640"/>
            <a:ext cx="2743200" cy="16459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130" b="1" i="0">
                <a:solidFill>
                  <a:srgbClr val="005CB9"/>
                </a:solidFill>
                <a:latin typeface="Calibri"/>
              </a:rPr>
              <a:t>Feature flags help manage rollout safely</a:t>
            </a:r>
          </a:p>
        </p:txBody>
      </p:sp>
      <p:sp>
        <p:nvSpPr>
          <p:cNvPr id="38" name="Team Operating Principl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8505" y="5632704"/>
            <a:ext cx="10435191" cy="631661"/>
          </a:xfrm>
          <a:prstGeom prst="roundRect">
            <a:avLst/>
          </a:prstGeom>
          <a:solidFill>
            <a:srgbClr val="EA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am Operating Principle Text"/>
          <p:cNvSpPr txBox="1"/>
          <p:nvPr/>
        </p:nvSpPr>
        <p:spPr>
          <a:xfrm>
            <a:off x="1078992" y="5742432"/>
            <a:ext cx="9930384" cy="274320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05CB9"/>
                </a:solidFill>
                <a:latin typeface="Calibri"/>
              </a:rPr>
              <a:t>Operating principle: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the team brings technical expertise; industry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, state, and user feedback provides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 business context so we can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increase feature richness and quality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while keeping a uniform, stable experience.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868680"/>
            <a:ext cx="9509760" cy="566928"/>
          </a:xfrm>
        </p:spPr>
        <p:txBody>
          <a:bodyPr wrap="square"/>
          <a:lstStyle/>
          <a:p>
            <a:pPr algn="l">
              <a:spcAft>
                <a:spcPts val="0"/>
              </a:spcAft>
            </a:pPr>
            <a:r>
              <a:rPr sz="3200" b="1">
                <a:solidFill>
                  <a:srgbClr val="000000"/>
                </a:solidFill>
                <a:latin typeface="+mj-lt"/>
              </a:rPr>
              <a:t>Q3 Work: </a:t>
            </a:r>
            <a:r>
              <a:rPr lang="en-US" sz="3200" b="1">
                <a:solidFill>
                  <a:srgbClr val="000000"/>
                </a:solidFill>
                <a:latin typeface="+mj-lt"/>
              </a:rPr>
              <a:t>Application </a:t>
            </a:r>
            <a:r>
              <a:rPr sz="3200" b="1">
                <a:solidFill>
                  <a:srgbClr val="000000"/>
                </a:solidFill>
                <a:latin typeface="+mj-lt"/>
              </a:rPr>
              <a:t>Improvements </a:t>
            </a:r>
            <a:r>
              <a:rPr lang="en-US" sz="3200" b="1">
                <a:solidFill>
                  <a:srgbClr val="000000"/>
                </a:solidFill>
                <a:latin typeface="+mj-lt"/>
              </a:rPr>
              <a:t>and Quality</a:t>
            </a:r>
            <a:endParaRPr sz="3200" b="1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" name="Q3 Work Badg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04120" y="960120"/>
            <a:ext cx="1143000" cy="329184"/>
          </a:xfrm>
          <a:prstGeom prst="round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Q3 Work Badge Text"/>
          <p:cNvSpPr txBox="1"/>
          <p:nvPr/>
        </p:nvSpPr>
        <p:spPr>
          <a:xfrm>
            <a:off x="10149840" y="1005840"/>
            <a:ext cx="1051560" cy="256031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Q3 WORK</a:t>
            </a:r>
          </a:p>
        </p:txBody>
      </p:sp>
      <p:sp>
        <p:nvSpPr>
          <p:cNvPr id="5" name="Q3 Subtitle"/>
          <p:cNvSpPr txBox="1"/>
          <p:nvPr/>
        </p:nvSpPr>
        <p:spPr>
          <a:xfrm>
            <a:off x="850392" y="1490472"/>
            <a:ext cx="9829800" cy="34747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0" i="0">
                <a:solidFill>
                  <a:srgbClr val="5A6A7A"/>
                </a:solidFill>
                <a:latin typeface="Calibri"/>
              </a:rPr>
              <a:t>Focused improvements that make the platform faster, more complete, and </a:t>
            </a:r>
            <a:r>
              <a:rPr lang="en-US" sz="1500" b="0" i="0">
                <a:solidFill>
                  <a:srgbClr val="5A6A7A"/>
                </a:solidFill>
                <a:latin typeface="Calibri"/>
              </a:rPr>
              <a:t>higher quality </a:t>
            </a:r>
            <a:r>
              <a:rPr sz="1500" b="0" i="0">
                <a:solidFill>
                  <a:srgbClr val="5A6A7A"/>
                </a:solidFill>
                <a:latin typeface="Calibri"/>
              </a:rPr>
              <a:t>for </a:t>
            </a:r>
            <a:r>
              <a:rPr lang="en-US" sz="1500" b="0" i="0">
                <a:solidFill>
                  <a:srgbClr val="5A6A7A"/>
                </a:solidFill>
                <a:latin typeface="Calibri"/>
              </a:rPr>
              <a:t>all users</a:t>
            </a:r>
            <a:r>
              <a:rPr sz="1500" b="0" i="0">
                <a:solidFill>
                  <a:srgbClr val="5A6A7A"/>
                </a:solidFill>
                <a:latin typeface="Calibri"/>
              </a:rPr>
              <a:t>.</a:t>
            </a:r>
          </a:p>
        </p:txBody>
      </p:sp>
      <p:sp>
        <p:nvSpPr>
          <p:cNvPr id="6" name="System Improvements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8303" y="1991812"/>
            <a:ext cx="6713785" cy="3500345"/>
          </a:xfrm>
          <a:prstGeom prst="roundRect">
            <a:avLst/>
          </a:prstGeom>
          <a:solidFill>
            <a:srgbClr val="F6FAFE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System Improvements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248" y="1907145"/>
            <a:ext cx="6720840" cy="54864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System Improvements Header"/>
          <p:cNvSpPr txBox="1"/>
          <p:nvPr/>
        </p:nvSpPr>
        <p:spPr>
          <a:xfrm>
            <a:off x="1115568" y="2258568"/>
            <a:ext cx="612648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11821"/>
                </a:solidFill>
                <a:latin typeface="Calibri"/>
              </a:rPr>
              <a:t>Improving the </a:t>
            </a:r>
            <a:r>
              <a:rPr lang="en-US" sz="1600" b="1" i="0">
                <a:solidFill>
                  <a:srgbClr val="111821"/>
                </a:solidFill>
                <a:latin typeface="Calibri"/>
              </a:rPr>
              <a:t>application</a:t>
            </a:r>
            <a:r>
              <a:rPr sz="1600" b="1" i="0">
                <a:solidFill>
                  <a:srgbClr val="111821"/>
                </a:solidFill>
                <a:latin typeface="Calibri"/>
              </a:rPr>
              <a:t> users rely on every day</a:t>
            </a:r>
          </a:p>
        </p:txBody>
      </p:sp>
      <p:sp>
        <p:nvSpPr>
          <p:cNvPr id="11" name="Workstream 1 Number"/>
          <p:cNvSpPr txBox="1"/>
          <p:nvPr/>
        </p:nvSpPr>
        <p:spPr>
          <a:xfrm>
            <a:off x="1097280" y="2706624"/>
            <a:ext cx="420624" cy="34747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005CB9"/>
                </a:solidFill>
                <a:latin typeface="Calibri"/>
              </a:rPr>
              <a:t>01</a:t>
            </a:r>
          </a:p>
        </p:txBody>
      </p:sp>
      <p:sp>
        <p:nvSpPr>
          <p:cNvPr id="12" name="Workstream 1 Title"/>
          <p:cNvSpPr txBox="1"/>
          <p:nvPr/>
        </p:nvSpPr>
        <p:spPr>
          <a:xfrm>
            <a:off x="1627631" y="2697480"/>
            <a:ext cx="534924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Faster high-use experiences</a:t>
            </a:r>
          </a:p>
        </p:txBody>
      </p:sp>
      <p:sp>
        <p:nvSpPr>
          <p:cNvPr id="13" name="Workstream 1 Body"/>
          <p:cNvSpPr txBox="1"/>
          <p:nvPr/>
        </p:nvSpPr>
        <p:spPr>
          <a:xfrm>
            <a:off x="1627631" y="2935224"/>
            <a:ext cx="5349240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0" i="0">
                <a:solidFill>
                  <a:srgbClr val="3D4F5F"/>
                </a:solidFill>
                <a:latin typeface="Calibri"/>
              </a:rPr>
              <a:t>Targeted performance work on the pages and actions filers use most.</a:t>
            </a:r>
          </a:p>
        </p:txBody>
      </p:sp>
      <p:sp>
        <p:nvSpPr>
          <p:cNvPr id="14" name="Workstream 2 Number"/>
          <p:cNvSpPr txBox="1"/>
          <p:nvPr/>
        </p:nvSpPr>
        <p:spPr>
          <a:xfrm>
            <a:off x="1097280" y="3575304"/>
            <a:ext cx="420624" cy="34747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5B8DB8"/>
                </a:solidFill>
                <a:latin typeface="Calibri"/>
              </a:rPr>
              <a:t>02</a:t>
            </a:r>
          </a:p>
        </p:txBody>
      </p:sp>
      <p:sp>
        <p:nvSpPr>
          <p:cNvPr id="15" name="Workstream 2 Title"/>
          <p:cNvSpPr txBox="1"/>
          <p:nvPr/>
        </p:nvSpPr>
        <p:spPr>
          <a:xfrm>
            <a:off x="1627631" y="3566160"/>
            <a:ext cx="534924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Maturing amendments</a:t>
            </a:r>
            <a:endParaRPr lang="en-US" sz="1500" b="1" i="0">
              <a:solidFill>
                <a:srgbClr val="11182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Workstream 2 Body"/>
          <p:cNvSpPr txBox="1"/>
          <p:nvPr/>
        </p:nvSpPr>
        <p:spPr>
          <a:xfrm>
            <a:off x="1627631" y="3803904"/>
            <a:ext cx="5349240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0" i="0">
                <a:solidFill>
                  <a:srgbClr val="3D4F5F"/>
                </a:solidFill>
                <a:latin typeface="Calibri"/>
              </a:rPr>
              <a:t>Completing and polishing the full lifecycle for core filing workflows.</a:t>
            </a:r>
          </a:p>
        </p:txBody>
      </p:sp>
      <p:sp>
        <p:nvSpPr>
          <p:cNvPr id="17" name="Workstream 3 Number"/>
          <p:cNvSpPr txBox="1"/>
          <p:nvPr/>
        </p:nvSpPr>
        <p:spPr>
          <a:xfrm>
            <a:off x="1097280" y="4443984"/>
            <a:ext cx="420624" cy="34747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0D6938"/>
                </a:solidFill>
                <a:latin typeface="Calibri"/>
              </a:rPr>
              <a:t>03</a:t>
            </a:r>
          </a:p>
        </p:txBody>
      </p:sp>
      <p:sp>
        <p:nvSpPr>
          <p:cNvPr id="18" name="Workstream 3 Title"/>
          <p:cNvSpPr txBox="1"/>
          <p:nvPr/>
        </p:nvSpPr>
        <p:spPr>
          <a:xfrm>
            <a:off x="1627631" y="4434840"/>
            <a:ext cx="534924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500" b="1" i="0">
                <a:solidFill>
                  <a:srgbClr val="111821"/>
                </a:solidFill>
                <a:latin typeface="Calibri"/>
              </a:rPr>
              <a:t>Industry &amp; state feedback</a:t>
            </a:r>
            <a:endParaRPr sz="1500" b="1" i="0">
              <a:solidFill>
                <a:srgbClr val="111821"/>
              </a:solidFill>
              <a:latin typeface="Calibri"/>
            </a:endParaRPr>
          </a:p>
        </p:txBody>
      </p:sp>
      <p:sp>
        <p:nvSpPr>
          <p:cNvPr id="19" name="Workstream 3 Body"/>
          <p:cNvSpPr txBox="1"/>
          <p:nvPr/>
        </p:nvSpPr>
        <p:spPr>
          <a:xfrm>
            <a:off x="1627631" y="4672584"/>
            <a:ext cx="5349240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0" i="0">
                <a:solidFill>
                  <a:srgbClr val="3D4F5F"/>
                </a:solidFill>
                <a:latin typeface="Calibri"/>
              </a:rPr>
              <a:t>Input from industry and state users is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reviewed, prioritized, and built into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ongoing improvements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  <p:sp>
        <p:nvSpPr>
          <p:cNvPr id="20" name="Onboarding Readiness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45552" y="1998867"/>
            <a:ext cx="3416978" cy="3493290"/>
          </a:xfrm>
          <a:prstGeom prst="roundRect">
            <a:avLst/>
          </a:prstGeom>
          <a:solidFill>
            <a:srgbClr val="F7FBFF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nboarding Readiness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45552" y="1907145"/>
            <a:ext cx="3438144" cy="54864"/>
          </a:xfrm>
          <a:prstGeom prst="rect">
            <a:avLst/>
          </a:prstGeom>
          <a:solidFill>
            <a:srgbClr val="5B8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nboarding Header"/>
          <p:cNvSpPr txBox="1"/>
          <p:nvPr/>
        </p:nvSpPr>
        <p:spPr>
          <a:xfrm>
            <a:off x="8119872" y="2258568"/>
            <a:ext cx="2862072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11821"/>
                </a:solidFill>
                <a:latin typeface="Calibri"/>
              </a:rPr>
              <a:t>Preparing </a:t>
            </a:r>
            <a:r>
              <a:rPr lang="en-US" sz="1600" b="1" i="0">
                <a:solidFill>
                  <a:srgbClr val="111821"/>
                </a:solidFill>
                <a:latin typeface="Calibri"/>
              </a:rPr>
              <a:t>the platform to scale</a:t>
            </a:r>
            <a:endParaRPr sz="1600" b="1" i="0">
              <a:solidFill>
                <a:srgbClr val="111821"/>
              </a:solidFill>
              <a:latin typeface="Calibri"/>
            </a:endParaRPr>
          </a:p>
        </p:txBody>
      </p:sp>
      <p:sp>
        <p:nvSpPr>
          <p:cNvPr id="23" name="Onboarding Focus Label"/>
          <p:cNvSpPr txBox="1"/>
          <p:nvPr/>
        </p:nvSpPr>
        <p:spPr>
          <a:xfrm>
            <a:off x="8119872" y="2761488"/>
            <a:ext cx="2852928" cy="56692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900" b="1" i="0">
                <a:solidFill>
                  <a:srgbClr val="005CB9"/>
                </a:solidFill>
                <a:latin typeface="Avenir Next LT Pro"/>
              </a:rPr>
              <a:t>Richer, higher-quality features</a:t>
            </a:r>
            <a:endParaRPr sz="1900" b="1" i="0">
              <a:solidFill>
                <a:srgbClr val="005CB9"/>
              </a:solidFill>
              <a:latin typeface="Avenir Next LT Pro"/>
            </a:endParaRPr>
          </a:p>
        </p:txBody>
      </p:sp>
      <p:sp>
        <p:nvSpPr>
          <p:cNvPr id="24" name="Onboarding Focus Body"/>
          <p:cNvSpPr txBox="1"/>
          <p:nvPr/>
        </p:nvSpPr>
        <p:spPr>
          <a:xfrm>
            <a:off x="8119872" y="3456432"/>
            <a:ext cx="2788920" cy="65836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500" b="0" i="0">
                <a:solidFill>
                  <a:srgbClr val="3D4F5F"/>
                </a:solidFill>
                <a:latin typeface="Calibri"/>
              </a:rPr>
              <a:t>Core workflows, public access portals</a:t>
            </a:r>
            <a:r>
              <a:rPr sz="1500" b="0" i="0">
                <a:solidFill>
                  <a:srgbClr val="3D4F5F"/>
                </a:solidFill>
                <a:latin typeface="Calibri"/>
              </a:rPr>
              <a:t>, </a:t>
            </a:r>
            <a:r>
              <a:rPr lang="en-US" sz="1500" b="0" i="0">
                <a:solidFill>
                  <a:srgbClr val="3D4F5F"/>
                </a:solidFill>
                <a:latin typeface="Calibri"/>
              </a:rPr>
              <a:t>and configuration patterns are being readied for broader use</a:t>
            </a:r>
            <a:r>
              <a:rPr sz="15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  <p:sp>
        <p:nvSpPr>
          <p:cNvPr id="25" name="Portal Sequence Configur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9872" y="4535424"/>
            <a:ext cx="804672" cy="274320"/>
          </a:xfrm>
          <a:prstGeom prst="roundRect">
            <a:avLst/>
          </a:prstGeom>
          <a:solidFill>
            <a:srgbClr val="EAF4FB"/>
          </a:solidFill>
          <a:ln w="6350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Portal Sequence Configure Text"/>
          <p:cNvSpPr txBox="1"/>
          <p:nvPr/>
        </p:nvSpPr>
        <p:spPr>
          <a:xfrm>
            <a:off x="8147304" y="4572000"/>
            <a:ext cx="749808" cy="201168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005CB9"/>
                </a:solidFill>
                <a:latin typeface="Calibri"/>
              </a:rPr>
              <a:t>Improve</a:t>
            </a:r>
            <a:endParaRPr sz="1400" b="1" i="0">
              <a:solidFill>
                <a:srgbClr val="005CB9"/>
              </a:solidFill>
              <a:latin typeface="Calibri"/>
            </a:endParaRPr>
          </a:p>
        </p:txBody>
      </p:sp>
      <p:sp>
        <p:nvSpPr>
          <p:cNvPr id="27" name="Portal Sequence Divi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42832" y="4672584"/>
            <a:ext cx="91440" cy="9144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Portal Sequence Deploy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52560" y="4535424"/>
            <a:ext cx="804672" cy="274320"/>
          </a:xfrm>
          <a:prstGeom prst="roundRect">
            <a:avLst/>
          </a:prstGeom>
          <a:solidFill>
            <a:srgbClr val="EAF4FB"/>
          </a:solidFill>
          <a:ln w="6350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Portal Sequence Deploy Text"/>
          <p:cNvSpPr txBox="1"/>
          <p:nvPr/>
        </p:nvSpPr>
        <p:spPr>
          <a:xfrm>
            <a:off x="9079992" y="4572000"/>
            <a:ext cx="749808" cy="201168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5B8DB8"/>
                </a:solidFill>
                <a:latin typeface="Calibri"/>
              </a:rPr>
              <a:t>Validate</a:t>
            </a:r>
            <a:endParaRPr sz="1400" b="1" i="0">
              <a:solidFill>
                <a:srgbClr val="5B8DB8"/>
              </a:solidFill>
              <a:latin typeface="Calibri"/>
            </a:endParaRPr>
          </a:p>
        </p:txBody>
      </p:sp>
      <p:sp>
        <p:nvSpPr>
          <p:cNvPr id="30" name="Portal Sequence Divi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75520" y="4672584"/>
            <a:ext cx="91440" cy="9144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Portal Sequence Onbo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85248" y="4535424"/>
            <a:ext cx="804672" cy="274320"/>
          </a:xfrm>
          <a:prstGeom prst="roundRect">
            <a:avLst/>
          </a:prstGeom>
          <a:solidFill>
            <a:srgbClr val="EAF4FB"/>
          </a:solidFill>
          <a:ln w="6350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Portal Sequence Onboard Text"/>
          <p:cNvSpPr txBox="1"/>
          <p:nvPr/>
        </p:nvSpPr>
        <p:spPr>
          <a:xfrm>
            <a:off x="10012680" y="4572000"/>
            <a:ext cx="749808" cy="201168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0D6938"/>
                </a:solidFill>
                <a:latin typeface="Calibri"/>
              </a:rPr>
              <a:t>Scale</a:t>
            </a:r>
            <a:endParaRPr sz="1400" b="1" i="0">
              <a:solidFill>
                <a:srgbClr val="0D6938"/>
              </a:solidFill>
              <a:latin typeface="Calibri"/>
            </a:endParaRPr>
          </a:p>
        </p:txBody>
      </p:sp>
      <p:sp>
        <p:nvSpPr>
          <p:cNvPr id="33" name="Q3 Outcome Strip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248" y="5632704"/>
            <a:ext cx="10442448" cy="457200"/>
          </a:xfrm>
          <a:prstGeom prst="roundRect">
            <a:avLst/>
          </a:prstGeom>
          <a:solidFill>
            <a:srgbClr val="EA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Q3 Outcome Strip Text"/>
          <p:cNvSpPr txBox="1"/>
          <p:nvPr/>
        </p:nvSpPr>
        <p:spPr>
          <a:xfrm>
            <a:off x="1078992" y="5751576"/>
            <a:ext cx="9966960" cy="228600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05CB9"/>
                </a:solidFill>
                <a:latin typeface="Calibri"/>
              </a:rPr>
              <a:t>Q3 focus: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improve the experience users feel every day while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strengthening application quality and readiness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for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broader use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796B2-C064-4F78-BFDC-E04A19C77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E1B728-D199-4C72-873D-C8FB5E2E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Faster, Steadier, and More Secure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Everyday Speed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Where most of our time went – </a:t>
            </a:r>
            <a:r>
              <a:rPr lang="en-US" sz="1400">
                <a:solidFill>
                  <a:srgbClr val="111821"/>
                </a:solidFill>
              </a:rPr>
              <a:t>making the screens you use every day respond faster.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The busiest pages first – </a:t>
            </a:r>
            <a:r>
              <a:rPr lang="en-US" sz="1400">
                <a:solidFill>
                  <a:srgbClr val="111821"/>
                </a:solidFill>
              </a:rPr>
              <a:t>filing information, documents, fees, review, companies and states, and quick browse.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Fewer waits and hang-ups – </a:t>
            </a:r>
            <a:r>
              <a:rPr lang="en-US" sz="1400">
                <a:solidFill>
                  <a:srgbClr val="111821"/>
                </a:solidFill>
              </a:rPr>
              <a:t>behind-the-scenes tuning removes the slow spots users noticed most.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Tested under real pressure – </a:t>
            </a:r>
            <a:r>
              <a:rPr lang="en-US" sz="1400">
                <a:solidFill>
                  <a:srgbClr val="111821"/>
                </a:solidFill>
              </a:rPr>
              <a:t>we now test with many users at once so speed holds up as more states join.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Reliability and Security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 stronger foundation – </a:t>
            </a:r>
            <a:r>
              <a:rPr lang="en-US" sz="1400">
                <a:solidFill>
                  <a:srgbClr val="111821"/>
                </a:solidFill>
              </a:rPr>
              <a:t>the system moved to modern hosting that scales as usage grows.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Security kept current – </a:t>
            </a:r>
            <a:r>
              <a:rPr lang="en-US" sz="1400">
                <a:solidFill>
                  <a:srgbClr val="111821"/>
                </a:solidFill>
              </a:rPr>
              <a:t>software components are updated regularly and known issues are fixed quickly.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Simpler account setup – </a:t>
            </a:r>
            <a:r>
              <a:rPr lang="en-US" sz="1400">
                <a:solidFill>
                  <a:srgbClr val="111821"/>
                </a:solidFill>
              </a:rPr>
              <a:t>user accounts are now created and updated automatically instead of by hand.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More thorough testing – </a:t>
            </a:r>
            <a:r>
              <a:rPr lang="en-US" sz="1400">
                <a:solidFill>
                  <a:srgbClr val="111821"/>
                </a:solidFill>
              </a:rPr>
              <a:t>automated checks run before every release to catch problems early.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What this means for you – </a:t>
            </a:r>
            <a:r>
              <a:rPr lang="en-US" sz="1400">
                <a:solidFill>
                  <a:srgbClr val="111821"/>
                </a:solidFill>
              </a:rPr>
              <a:t>a system that feels faster, stays available, and keeps your information secure.</a:t>
            </a:r>
          </a:p>
        </p:txBody>
      </p:sp>
    </p:spTree>
    <p:extLst>
      <p:ext uri="{BB962C8B-B14F-4D97-AF65-F5344CB8AC3E}">
        <p14:creationId xmlns:p14="http://schemas.microsoft.com/office/powerpoint/2010/main" val="3366204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D567-F505-4A0C-8753-B84D6F80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71465D-3C44-4EAD-B9A1-065FCEA96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Recent Work: What Filers and Reviewers Get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New Capabilities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Payments – </a:t>
            </a:r>
            <a:r>
              <a:rPr lang="en-US" sz="1400">
                <a:solidFill>
                  <a:srgbClr val="111821"/>
                </a:solidFill>
              </a:rPr>
              <a:t>credit card payments are live end to end, with reporting for NAIC and industry.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Rate data – </a:t>
            </a:r>
            <a:r>
              <a:rPr lang="en-US" sz="1400">
                <a:solidFill>
                  <a:srgbClr val="111821"/>
                </a:solidFill>
              </a:rPr>
              <a:t>entry, editing, and validation on draft filings, with compliance issues generated from rate data.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System connections – </a:t>
            </a:r>
            <a:r>
              <a:rPr lang="en-US" sz="1400">
                <a:solidFill>
                  <a:srgbClr val="111821"/>
                </a:solidFill>
              </a:rPr>
              <a:t>expanded ways for company systems to exchange filing, fee, and rating information directly.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Automatic updates – </a:t>
            </a:r>
            <a:r>
              <a:rPr lang="en-US" sz="1400">
                <a:solidFill>
                  <a:srgbClr val="111821"/>
                </a:solidFill>
              </a:rPr>
              <a:t>connected systems can now receive filing notifications without manual checking.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A Better Everyday Experience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Amendments improvements – </a:t>
            </a:r>
            <a:r>
              <a:rPr lang="en-US" sz="1400">
                <a:solidFill>
                  <a:srgbClr val="111821"/>
                </a:solidFill>
              </a:rPr>
              <a:t>a new experience with change history and document compare.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Compliance issues – </a:t>
            </a:r>
            <a:r>
              <a:rPr lang="en-US" sz="1400">
                <a:solidFill>
                  <a:srgbClr val="111821"/>
                </a:solidFill>
              </a:rPr>
              <a:t>industry downloads, rich text, and quick text added.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Faster filing setup – </a:t>
            </a:r>
            <a:r>
              <a:rPr lang="en-US" sz="1400">
                <a:solidFill>
                  <a:srgbClr val="111821"/>
                </a:solidFill>
              </a:rPr>
              <a:t>Associated Filings wizard, multi-file upload, and multiple company and TOI selection.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AI in documents – </a:t>
            </a:r>
            <a:r>
              <a:rPr lang="en-US" sz="1400">
                <a:solidFill>
                  <a:srgbClr val="111821"/>
                </a:solidFill>
              </a:rPr>
              <a:t>Form Schedule classification is now AI-based, with a clear indicator when a user overrides it.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Why it matters – </a:t>
            </a:r>
            <a:r>
              <a:rPr lang="en-US" sz="1400">
                <a:solidFill>
                  <a:srgbClr val="111821"/>
                </a:solidFill>
              </a:rPr>
              <a:t>the work concentrates on the tasks filers and reviewers repeat most often.</a:t>
            </a:r>
          </a:p>
        </p:txBody>
      </p:sp>
    </p:spTree>
    <p:extLst>
      <p:ext uri="{BB962C8B-B14F-4D97-AF65-F5344CB8AC3E}">
        <p14:creationId xmlns:p14="http://schemas.microsoft.com/office/powerpoint/2010/main" val="2378563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C840E-2B24-4BC0-A06F-24BD61BD1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79B25C-284C-4102-B3E9-09887D668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On the Horizon: Q4 and Q1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Tentative – </a:t>
            </a:r>
            <a:r>
              <a:rPr lang="en-US" sz="1400">
                <a:solidFill>
                  <a:srgbClr val="111821"/>
                </a:solidFill>
              </a:rPr>
              <a:t>these items are targeted for Q4 and Q1 and may shift as priorities and feedback evolve.</a:t>
            </a:r>
          </a:p>
        </p:txBody>
      </p:sp>
      <p:sp>
        <p:nvSpPr>
          <p:cNvPr id="200" name="Card 1"/>
          <p:cNvSpPr/>
          <p:nvPr/>
        </p:nvSpPr>
        <p:spPr>
          <a:xfrm>
            <a:off x="1219199" y="2000000"/>
            <a:ext cx="3285200" cy="950000"/>
          </a:xfrm>
          <a:prstGeom prst="roundRect">
            <a:avLst>
              <a:gd name="adj" fmla="val 10000"/>
            </a:avLst>
          </a:prstGeom>
          <a:solidFill>
            <a:srgbClr val="EAF2F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0" name="Dot 1"/>
          <p:cNvSpPr/>
          <p:nvPr/>
        </p:nvSpPr>
        <p:spPr>
          <a:xfrm>
            <a:off x="1479199" y="2395000"/>
            <a:ext cx="160000" cy="160000"/>
          </a:xfrm>
          <a:prstGeom prst="ellips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0" name="Card Text 1"/>
          <p:cNvSpPr txBox="1"/>
          <p:nvPr/>
        </p:nvSpPr>
        <p:spPr>
          <a:xfrm>
            <a:off x="1779199" y="2120000"/>
            <a:ext cx="2485200" cy="71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b="1">
                <a:solidFill>
                  <a:srgbClr val="111821"/>
                </a:solidFill>
              </a:rPr>
              <a:t>Ability to change TOI and SubTOI</a:t>
            </a:r>
          </a:p>
        </p:txBody>
      </p:sp>
      <p:sp>
        <p:nvSpPr>
          <p:cNvPr id="201" name="Card 2"/>
          <p:cNvSpPr/>
          <p:nvPr/>
        </p:nvSpPr>
        <p:spPr>
          <a:xfrm>
            <a:off x="4744399" y="2000000"/>
            <a:ext cx="3285200" cy="950000"/>
          </a:xfrm>
          <a:prstGeom prst="roundRect">
            <a:avLst>
              <a:gd name="adj" fmla="val 10000"/>
            </a:avLst>
          </a:prstGeom>
          <a:solidFill>
            <a:srgbClr val="EAF2F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1" name="Dot 2"/>
          <p:cNvSpPr/>
          <p:nvPr/>
        </p:nvSpPr>
        <p:spPr>
          <a:xfrm>
            <a:off x="5004399" y="2395000"/>
            <a:ext cx="160000" cy="160000"/>
          </a:xfrm>
          <a:prstGeom prst="ellips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1" name="Card Text 2"/>
          <p:cNvSpPr txBox="1"/>
          <p:nvPr/>
        </p:nvSpPr>
        <p:spPr>
          <a:xfrm>
            <a:off x="5304399" y="2120000"/>
            <a:ext cx="2485200" cy="71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b="1">
                <a:solidFill>
                  <a:srgbClr val="111821"/>
                </a:solidFill>
              </a:rPr>
              <a:t>Management dashboard</a:t>
            </a:r>
          </a:p>
        </p:txBody>
      </p:sp>
      <p:sp>
        <p:nvSpPr>
          <p:cNvPr id="202" name="Card 3"/>
          <p:cNvSpPr/>
          <p:nvPr/>
        </p:nvSpPr>
        <p:spPr>
          <a:xfrm>
            <a:off x="8269599" y="2000000"/>
            <a:ext cx="3285200" cy="950000"/>
          </a:xfrm>
          <a:prstGeom prst="roundRect">
            <a:avLst>
              <a:gd name="adj" fmla="val 10000"/>
            </a:avLst>
          </a:prstGeom>
          <a:solidFill>
            <a:srgbClr val="EAF2F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2" name="Dot 3"/>
          <p:cNvSpPr/>
          <p:nvPr/>
        </p:nvSpPr>
        <p:spPr>
          <a:xfrm>
            <a:off x="8529599" y="2395000"/>
            <a:ext cx="160000" cy="160000"/>
          </a:xfrm>
          <a:prstGeom prst="ellips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2" name="Card Text 3"/>
          <p:cNvSpPr txBox="1"/>
          <p:nvPr/>
        </p:nvSpPr>
        <p:spPr>
          <a:xfrm>
            <a:off x="8829599" y="2120000"/>
            <a:ext cx="2485200" cy="71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b="1">
                <a:solidFill>
                  <a:srgbClr val="111821"/>
                </a:solidFill>
              </a:rPr>
              <a:t>Improved access across organizational divisions</a:t>
            </a:r>
          </a:p>
        </p:txBody>
      </p:sp>
      <p:sp>
        <p:nvSpPr>
          <p:cNvPr id="203" name="Card 4"/>
          <p:cNvSpPr/>
          <p:nvPr/>
        </p:nvSpPr>
        <p:spPr>
          <a:xfrm>
            <a:off x="1219199" y="3150000"/>
            <a:ext cx="3285200" cy="950000"/>
          </a:xfrm>
          <a:prstGeom prst="roundRect">
            <a:avLst>
              <a:gd name="adj" fmla="val 10000"/>
            </a:avLst>
          </a:prstGeom>
          <a:solidFill>
            <a:srgbClr val="EAF2F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3" name="Dot 4"/>
          <p:cNvSpPr/>
          <p:nvPr/>
        </p:nvSpPr>
        <p:spPr>
          <a:xfrm>
            <a:off x="1479199" y="3545000"/>
            <a:ext cx="160000" cy="160000"/>
          </a:xfrm>
          <a:prstGeom prst="ellips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3" name="Card Text 4"/>
          <p:cNvSpPr txBox="1"/>
          <p:nvPr/>
        </p:nvSpPr>
        <p:spPr>
          <a:xfrm>
            <a:off x="1779199" y="3270000"/>
            <a:ext cx="2485200" cy="71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b="1">
                <a:solidFill>
                  <a:srgbClr val="111821"/>
                </a:solidFill>
              </a:rPr>
              <a:t>Further amendment improvements</a:t>
            </a:r>
          </a:p>
        </p:txBody>
      </p:sp>
      <p:sp>
        <p:nvSpPr>
          <p:cNvPr id="204" name="Card 5"/>
          <p:cNvSpPr/>
          <p:nvPr/>
        </p:nvSpPr>
        <p:spPr>
          <a:xfrm>
            <a:off x="4744399" y="3150000"/>
            <a:ext cx="3285200" cy="950000"/>
          </a:xfrm>
          <a:prstGeom prst="roundRect">
            <a:avLst>
              <a:gd name="adj" fmla="val 10000"/>
            </a:avLst>
          </a:prstGeom>
          <a:solidFill>
            <a:srgbClr val="EAF2F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4" name="Dot 5"/>
          <p:cNvSpPr/>
          <p:nvPr/>
        </p:nvSpPr>
        <p:spPr>
          <a:xfrm>
            <a:off x="5004399" y="3545000"/>
            <a:ext cx="160000" cy="160000"/>
          </a:xfrm>
          <a:prstGeom prst="ellips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4" name="Card Text 5"/>
          <p:cNvSpPr txBox="1"/>
          <p:nvPr/>
        </p:nvSpPr>
        <p:spPr>
          <a:xfrm>
            <a:off x="5304399" y="3270000"/>
            <a:ext cx="2485200" cy="71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b="1">
                <a:solidFill>
                  <a:srgbClr val="111821"/>
                </a:solidFill>
              </a:rPr>
              <a:t>Ongoing usability improvements</a:t>
            </a:r>
          </a:p>
        </p:txBody>
      </p:sp>
      <p:sp>
        <p:nvSpPr>
          <p:cNvPr id="205" name="Card 6"/>
          <p:cNvSpPr/>
          <p:nvPr/>
        </p:nvSpPr>
        <p:spPr>
          <a:xfrm>
            <a:off x="8269599" y="3150000"/>
            <a:ext cx="3285200" cy="950000"/>
          </a:xfrm>
          <a:prstGeom prst="roundRect">
            <a:avLst>
              <a:gd name="adj" fmla="val 10000"/>
            </a:avLst>
          </a:prstGeom>
          <a:solidFill>
            <a:srgbClr val="EAF2F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5" name="Dot 6"/>
          <p:cNvSpPr/>
          <p:nvPr/>
        </p:nvSpPr>
        <p:spPr>
          <a:xfrm>
            <a:off x="8529599" y="3545000"/>
            <a:ext cx="160000" cy="160000"/>
          </a:xfrm>
          <a:prstGeom prst="ellips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5" name="Card Text 6"/>
          <p:cNvSpPr txBox="1"/>
          <p:nvPr/>
        </p:nvSpPr>
        <p:spPr>
          <a:xfrm>
            <a:off x="8829599" y="3270000"/>
            <a:ext cx="2485200" cy="71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b="1">
                <a:solidFill>
                  <a:srgbClr val="111821"/>
                </a:solidFill>
              </a:rPr>
              <a:t>Extending state settings and business rules</a:t>
            </a:r>
          </a:p>
        </p:txBody>
      </p:sp>
      <p:sp>
        <p:nvSpPr>
          <p:cNvPr id="206" name="Card 7"/>
          <p:cNvSpPr/>
          <p:nvPr/>
        </p:nvSpPr>
        <p:spPr>
          <a:xfrm>
            <a:off x="1219199" y="4300000"/>
            <a:ext cx="3285200" cy="950000"/>
          </a:xfrm>
          <a:prstGeom prst="roundRect">
            <a:avLst>
              <a:gd name="adj" fmla="val 10000"/>
            </a:avLst>
          </a:prstGeom>
          <a:solidFill>
            <a:srgbClr val="EAF2F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6" name="Dot 7"/>
          <p:cNvSpPr/>
          <p:nvPr/>
        </p:nvSpPr>
        <p:spPr>
          <a:xfrm>
            <a:off x="1479199" y="4695000"/>
            <a:ext cx="160000" cy="160000"/>
          </a:xfrm>
          <a:prstGeom prst="ellips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6" name="Card Text 7"/>
          <p:cNvSpPr txBox="1"/>
          <p:nvPr/>
        </p:nvSpPr>
        <p:spPr>
          <a:xfrm>
            <a:off x="1779199" y="4420000"/>
            <a:ext cx="2485200" cy="71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b="1">
                <a:solidFill>
                  <a:srgbClr val="111821"/>
                </a:solidFill>
              </a:rPr>
              <a:t>Filing reusability with project and product concepts</a:t>
            </a:r>
          </a:p>
        </p:txBody>
      </p:sp>
      <p:sp>
        <p:nvSpPr>
          <p:cNvPr id="207" name="Card 8"/>
          <p:cNvSpPr/>
          <p:nvPr/>
        </p:nvSpPr>
        <p:spPr>
          <a:xfrm>
            <a:off x="4744399" y="4300000"/>
            <a:ext cx="3285200" cy="950000"/>
          </a:xfrm>
          <a:prstGeom prst="roundRect">
            <a:avLst>
              <a:gd name="adj" fmla="val 10000"/>
            </a:avLst>
          </a:prstGeom>
          <a:solidFill>
            <a:srgbClr val="EAF2F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7" name="Dot 8"/>
          <p:cNvSpPr/>
          <p:nvPr/>
        </p:nvSpPr>
        <p:spPr>
          <a:xfrm>
            <a:off x="5004399" y="4695000"/>
            <a:ext cx="160000" cy="160000"/>
          </a:xfrm>
          <a:prstGeom prst="ellips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7" name="Card Text 8"/>
          <p:cNvSpPr txBox="1"/>
          <p:nvPr/>
        </p:nvSpPr>
        <p:spPr>
          <a:xfrm>
            <a:off x="5304399" y="4420000"/>
            <a:ext cx="2485200" cy="71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b="1">
                <a:solidFill>
                  <a:srgbClr val="111821"/>
                </a:solidFill>
              </a:rPr>
              <a:t>Document search improvements</a:t>
            </a:r>
          </a:p>
        </p:txBody>
      </p:sp>
      <p:sp>
        <p:nvSpPr>
          <p:cNvPr id="208" name="Card 9"/>
          <p:cNvSpPr/>
          <p:nvPr/>
        </p:nvSpPr>
        <p:spPr>
          <a:xfrm>
            <a:off x="8269599" y="4300000"/>
            <a:ext cx="3285200" cy="950000"/>
          </a:xfrm>
          <a:prstGeom prst="roundRect">
            <a:avLst>
              <a:gd name="adj" fmla="val 10000"/>
            </a:avLst>
          </a:prstGeom>
          <a:solidFill>
            <a:srgbClr val="FDF3D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8" name="Dot 9"/>
          <p:cNvSpPr/>
          <p:nvPr/>
        </p:nvSpPr>
        <p:spPr>
          <a:xfrm>
            <a:off x="8529599" y="4695000"/>
            <a:ext cx="160000" cy="160000"/>
          </a:xfrm>
          <a:prstGeom prst="ellips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8" name="Card Text 9"/>
          <p:cNvSpPr txBox="1"/>
          <p:nvPr/>
        </p:nvSpPr>
        <p:spPr>
          <a:xfrm>
            <a:off x="8829599" y="4420000"/>
            <a:ext cx="2485200" cy="71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b="1">
                <a:solidFill>
                  <a:srgbClr val="111821"/>
                </a:solidFill>
              </a:rPr>
              <a:t>And more!</a:t>
            </a:r>
          </a:p>
        </p:txBody>
      </p:sp>
    </p:spTree>
    <p:extLst>
      <p:ext uri="{BB962C8B-B14F-4D97-AF65-F5344CB8AC3E}">
        <p14:creationId xmlns:p14="http://schemas.microsoft.com/office/powerpoint/2010/main" val="3200637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0847C-E24B-BAFF-20CB-77BDA0836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7DBBC-5EEA-2473-FB5D-57646A67D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Managing Change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F2DA2-754B-0BE0-F651-9ED1ED2A9CB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FCFDD-A10F-30A6-9A39-6B790DC31D8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8F358-AEF5-1C34-8C9E-5F7316E2FBA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71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D567-F505-4A0C-8753-B84D6F80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71465D-3C44-4EAD-B9A1-065FCEA96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What Co-Existence Means for Filers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Filing in Two Systems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Follow the state – </a:t>
            </a:r>
            <a:r>
              <a:rPr lang="en-US" sz="1400">
                <a:solidFill>
                  <a:srgbClr val="111821"/>
                </a:solidFill>
              </a:rPr>
              <a:t>file in the new platform for states that have moved, and in legacy SERFF for those that have not.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Dates come in advance – </a:t>
            </a:r>
            <a:r>
              <a:rPr lang="en-US" sz="1400">
                <a:solidFill>
                  <a:srgbClr val="111821"/>
                </a:solidFill>
              </a:rPr>
              <a:t>each state's transition date is shared ahead of time so you can plan.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Some filings stay in legacy – </a:t>
            </a:r>
            <a:r>
              <a:rPr lang="en-US" sz="1400">
                <a:solidFill>
                  <a:srgbClr val="111821"/>
                </a:solidFill>
              </a:rPr>
              <a:t>health filings and plan management move in a later phase.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Multi-state filers plan ahead – </a:t>
            </a:r>
            <a:r>
              <a:rPr lang="en-US" sz="1400">
                <a:solidFill>
                  <a:srgbClr val="111821"/>
                </a:solidFill>
              </a:rPr>
              <a:t>expect a period of working in both systems.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What Stays the Same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Your filing history moves with you – </a:t>
            </a:r>
            <a:r>
              <a:rPr lang="en-US" sz="1400">
                <a:solidFill>
                  <a:srgbClr val="111821"/>
                </a:solidFill>
              </a:rPr>
              <a:t>existing filing data is migrated, not left behind.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No surprise cutovers – </a:t>
            </a:r>
            <a:r>
              <a:rPr lang="en-US" sz="1400">
                <a:solidFill>
                  <a:srgbClr val="111821"/>
                </a:solidFill>
              </a:rPr>
              <a:t>legacy SERFF stays available until your states have transitioned.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One modern system ahead – </a:t>
            </a:r>
            <a:r>
              <a:rPr lang="en-US" sz="1400">
                <a:solidFill>
                  <a:srgbClr val="111821"/>
                </a:solidFill>
              </a:rPr>
              <a:t>as more states move, more of your work happens in one place.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Retirement comes last – </a:t>
            </a:r>
            <a:r>
              <a:rPr lang="en-US" sz="1400">
                <a:solidFill>
                  <a:srgbClr val="111821"/>
                </a:solidFill>
              </a:rPr>
              <a:t>legacy SERFF is retired only after the final workloads move.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The takeaway – </a:t>
            </a:r>
            <a:r>
              <a:rPr lang="en-US" sz="1400">
                <a:solidFill>
                  <a:srgbClr val="111821"/>
                </a:solidFill>
              </a:rPr>
              <a:t>co-existence is temporary and planned, and you will always know which system a state is using.</a:t>
            </a:r>
          </a:p>
        </p:txBody>
      </p:sp>
    </p:spTree>
    <p:extLst>
      <p:ext uri="{BB962C8B-B14F-4D97-AF65-F5344CB8AC3E}">
        <p14:creationId xmlns:p14="http://schemas.microsoft.com/office/powerpoint/2010/main" val="2378563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FFF09B-4D34-0B4B-4A65-DA0B57F7C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8C1DEB-EE87-722C-5988-CBFCBC3E0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571" y="1715179"/>
            <a:ext cx="10912857" cy="2290764"/>
          </a:xfrm>
        </p:spPr>
        <p:txBody>
          <a:bodyPr>
            <a:noAutofit/>
          </a:bodyPr>
          <a:lstStyle/>
          <a:p>
            <a:pPr algn="ctr"/>
            <a:r>
              <a:rPr lang="en-US" sz="5500" b="1">
                <a:latin typeface="Avenir Next LT Pro"/>
              </a:rPr>
              <a:t>We will begin shortly</a:t>
            </a:r>
          </a:p>
        </p:txBody>
      </p:sp>
    </p:spTree>
    <p:extLst>
      <p:ext uri="{BB962C8B-B14F-4D97-AF65-F5344CB8AC3E}">
        <p14:creationId xmlns:p14="http://schemas.microsoft.com/office/powerpoint/2010/main" val="2306572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D567-F505-4A0C-8753-B84D6F80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71465D-3C44-4EAD-B9A1-065FCEA96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Preparing Your Team for the Move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Getting Your Filers Ready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Training built for industry – </a:t>
            </a:r>
            <a:r>
              <a:rPr lang="en-US" sz="1400">
                <a:solidFill>
                  <a:srgbClr val="111821"/>
                </a:solidFill>
              </a:rPr>
              <a:t>filer-facing sessions and materials accompany each state transition.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Know what changes – </a:t>
            </a:r>
            <a:r>
              <a:rPr lang="en-US" sz="1400">
                <a:solidFill>
                  <a:srgbClr val="111821"/>
                </a:solidFill>
              </a:rPr>
              <a:t>guidance highlights what is different in the new filing and amendment workflows.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Materials keep improving – </a:t>
            </a:r>
            <a:r>
              <a:rPr lang="en-US" sz="1400">
                <a:solidFill>
                  <a:srgbClr val="111821"/>
                </a:solidFill>
              </a:rPr>
              <a:t>training content is more mature with every wave of states.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Support You Can Count On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 predictable rhythm – </a:t>
            </a:r>
            <a:r>
              <a:rPr lang="en-US" sz="1400">
                <a:solidFill>
                  <a:srgbClr val="111821"/>
                </a:solidFill>
              </a:rPr>
              <a:t>regular communication so you know what is coming and when.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Somewhere to bring questions – </a:t>
            </a:r>
            <a:r>
              <a:rPr lang="en-US" sz="1400">
                <a:solidFill>
                  <a:srgbClr val="111821"/>
                </a:solidFill>
              </a:rPr>
              <a:t>a clear channel for filer questions and issues during the move.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Your feedback shapes the build – </a:t>
            </a:r>
            <a:r>
              <a:rPr lang="en-US" sz="1400">
                <a:solidFill>
                  <a:srgbClr val="111821"/>
                </a:solidFill>
              </a:rPr>
              <a:t>industry input is tracked and feeds directly into upcoming releases.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The takeaway – </a:t>
            </a:r>
            <a:r>
              <a:rPr lang="en-US" sz="1400">
                <a:solidFill>
                  <a:srgbClr val="111821"/>
                </a:solidFill>
              </a:rPr>
              <a:t>no filer moves without preparation, guidance, and people to call.</a:t>
            </a:r>
          </a:p>
        </p:txBody>
      </p:sp>
    </p:spTree>
    <p:extLst>
      <p:ext uri="{BB962C8B-B14F-4D97-AF65-F5344CB8AC3E}">
        <p14:creationId xmlns:p14="http://schemas.microsoft.com/office/powerpoint/2010/main" val="2378563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495AB-CEA4-B8A1-FB8F-0337B032DD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CLARA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A0B02B-05A9-BF5B-EF9F-FA9BAC122A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Compliance Language Assistant for Regulatory Analysis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17708-A52F-6637-A2BB-813D74C8A44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48D3F-FA2C-0CFE-4481-420B5775DD3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D438C-57F9-78F3-05B6-152C3AEC63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21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D567-F505-4A0C-8753-B84D6F80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71465D-3C44-4EAD-B9A1-065FCEA96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What CLARA Does and Does Not Do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What CLARA Handles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Reads the filing – </a:t>
            </a:r>
            <a:r>
              <a:rPr lang="en-US" sz="1400">
                <a:solidFill>
                  <a:srgbClr val="111821"/>
                </a:solidFill>
              </a:rPr>
              <a:t>compares filing language against the rules the review team has encoded.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Flags likely gaps – </a:t>
            </a:r>
            <a:r>
              <a:rPr lang="en-US" sz="1400">
                <a:solidFill>
                  <a:srgbClr val="111821"/>
                </a:solidFill>
              </a:rPr>
              <a:t>surfaces where a filing may not meet a standard.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Shows its work – </a:t>
            </a:r>
            <a:r>
              <a:rPr lang="en-US" sz="1400">
                <a:solidFill>
                  <a:srgbClr val="111821"/>
                </a:solidFill>
              </a:rPr>
              <a:t>returns a pass or fail along with the basis for the finding.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Applies rules consistently – </a:t>
            </a:r>
            <a:r>
              <a:rPr lang="en-US" sz="1400">
                <a:solidFill>
                  <a:srgbClr val="111821"/>
                </a:solidFill>
              </a:rPr>
              <a:t>the same standard is checked the same way every time.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What Stays Human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Reviewers set the rules – </a:t>
            </a:r>
            <a:r>
              <a:rPr lang="en-US" sz="1400">
                <a:solidFill>
                  <a:srgbClr val="111821"/>
                </a:solidFill>
              </a:rPr>
              <a:t>CLARA only checks what regulators tell it to check.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Context and nuance – </a:t>
            </a:r>
            <a:r>
              <a:rPr lang="en-US" sz="1400">
                <a:solidFill>
                  <a:srgbClr val="111821"/>
                </a:solidFill>
              </a:rPr>
              <a:t>judgment about intent and circumstance stays with the reviewer.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The final decision – </a:t>
            </a:r>
            <a:r>
              <a:rPr lang="en-US" sz="1400">
                <a:solidFill>
                  <a:srgbClr val="111821"/>
                </a:solidFill>
              </a:rPr>
              <a:t>CLARA never approves or disapproves a filing.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Ongoing refinement – </a:t>
            </a:r>
            <a:r>
              <a:rPr lang="en-US" sz="1400">
                <a:solidFill>
                  <a:srgbClr val="111821"/>
                </a:solidFill>
              </a:rPr>
              <a:t>reviewers tune the rules as they see results.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The short version – </a:t>
            </a:r>
            <a:r>
              <a:rPr lang="en-US" sz="1400">
                <a:solidFill>
                  <a:srgbClr val="111821"/>
                </a:solidFill>
              </a:rPr>
              <a:t>CLARA is a review assistant for regulators, not a decision maker.</a:t>
            </a:r>
          </a:p>
        </p:txBody>
      </p:sp>
    </p:spTree>
    <p:extLst>
      <p:ext uri="{BB962C8B-B14F-4D97-AF65-F5344CB8AC3E}">
        <p14:creationId xmlns:p14="http://schemas.microsoft.com/office/powerpoint/2010/main" val="2378563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D567-F505-4A0C-8753-B84D6F80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71465D-3C44-4EAD-B9A1-065FCEA96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How CLARA Learns and How It Is Used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Training CLARA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Pick one rule – </a:t>
            </a:r>
            <a:r>
              <a:rPr lang="en-US" sz="1400">
                <a:solidFill>
                  <a:srgbClr val="111821"/>
                </a:solidFill>
              </a:rPr>
              <a:t>a reviewer starts with a single, clearly defined requirement.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Show both sides – </a:t>
            </a:r>
            <a:r>
              <a:rPr lang="en-US" sz="1400">
                <a:solidFill>
                  <a:srgbClr val="111821"/>
                </a:solidFill>
              </a:rPr>
              <a:t>compliant and non-compliant examples teach the pattern.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Test the results – </a:t>
            </a:r>
            <a:r>
              <a:rPr lang="en-US" sz="1400">
                <a:solidFill>
                  <a:srgbClr val="111821"/>
                </a:solidFill>
              </a:rPr>
              <a:t>CLARA is run against known filings to see how it does.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Refine and repeat – </a:t>
            </a:r>
            <a:r>
              <a:rPr lang="en-US" sz="1400">
                <a:solidFill>
                  <a:srgbClr val="111821"/>
                </a:solidFill>
              </a:rPr>
              <a:t>the rule is tuned until the findings hold up.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Using CLARA Today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Choose a rule set – </a:t>
            </a:r>
            <a:r>
              <a:rPr lang="en-US" sz="1400">
                <a:solidFill>
                  <a:srgbClr val="111821"/>
                </a:solidFill>
              </a:rPr>
              <a:t>the reviewer selects which standards to run.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Upload the document – </a:t>
            </a:r>
            <a:r>
              <a:rPr lang="en-US" sz="1400">
                <a:solidFill>
                  <a:srgbClr val="111821"/>
                </a:solidFill>
              </a:rPr>
              <a:t>CLARA can read any PDF submitted for review.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Get a clear result – </a:t>
            </a:r>
            <a:r>
              <a:rPr lang="en-US" sz="1400">
                <a:solidFill>
                  <a:srgbClr val="111821"/>
                </a:solidFill>
              </a:rPr>
              <a:t>pass or fail, with the basis for each finding.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The reviewer acts – </a:t>
            </a:r>
            <a:r>
              <a:rPr lang="en-US" sz="1400">
                <a:solidFill>
                  <a:srgbClr val="111821"/>
                </a:solidFill>
              </a:rPr>
              <a:t>a person decides what happens next.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Built and run at the NAIC – </a:t>
            </a:r>
            <a:r>
              <a:rPr lang="en-US" sz="1400">
                <a:solidFill>
                  <a:srgbClr val="111821"/>
                </a:solidFill>
              </a:rPr>
              <a:t>CLARA lives entirely inside NAIC infrastructure, behind single sign-on.</a:t>
            </a:r>
          </a:p>
        </p:txBody>
      </p:sp>
    </p:spTree>
    <p:extLst>
      <p:ext uri="{BB962C8B-B14F-4D97-AF65-F5344CB8AC3E}">
        <p14:creationId xmlns:p14="http://schemas.microsoft.com/office/powerpoint/2010/main" val="2378563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D567-F505-4A0C-8753-B84D6F80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71465D-3C44-4EAD-B9A1-065FCEA96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Where CLARA Is Today and What Is Next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Today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In reviewers' hands – </a:t>
            </a:r>
            <a:r>
              <a:rPr lang="en-US" sz="1400">
                <a:solidFill>
                  <a:srgbClr val="111821"/>
                </a:solidFill>
              </a:rPr>
              <a:t>state reviewers are using CLARA on real filing documents.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Lightweight by design – </a:t>
            </a:r>
            <a:r>
              <a:rPr lang="en-US" sz="1400">
                <a:solidFill>
                  <a:srgbClr val="111821"/>
                </a:solidFill>
              </a:rPr>
              <a:t>it works alongside SERFF today rather than inside it.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 growing rule library – </a:t>
            </a:r>
            <a:r>
              <a:rPr lang="en-US" sz="1400">
                <a:solidFill>
                  <a:srgbClr val="111821"/>
                </a:solidFill>
              </a:rPr>
              <a:t>new standards are added as reviewers encode them.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Feedback drives it – </a:t>
            </a:r>
            <a:r>
              <a:rPr lang="en-US" sz="1400">
                <a:solidFill>
                  <a:srgbClr val="111821"/>
                </a:solidFill>
              </a:rPr>
              <a:t>reviewer results shape every refinement.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Next in 2026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More rule types – </a:t>
            </a:r>
            <a:r>
              <a:rPr lang="en-US" sz="1400">
                <a:solidFill>
                  <a:srgbClr val="111821"/>
                </a:solidFill>
              </a:rPr>
              <a:t>broadening the standards CLARA can check.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SERFF integration – </a:t>
            </a:r>
            <a:r>
              <a:rPr lang="en-US" sz="1400">
                <a:solidFill>
                  <a:srgbClr val="111821"/>
                </a:solidFill>
              </a:rPr>
              <a:t>moving from manual uploads toward filings CLARA can reach directly.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Findings for filers – </a:t>
            </a:r>
            <a:r>
              <a:rPr lang="en-US" sz="1400">
                <a:solidFill>
                  <a:srgbClr val="111821"/>
                </a:solidFill>
              </a:rPr>
              <a:t>a longer-term goal of a pre-submission check.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See it live – </a:t>
            </a:r>
            <a:r>
              <a:rPr lang="en-US" sz="1400">
                <a:solidFill>
                  <a:srgbClr val="111821"/>
                </a:solidFill>
              </a:rPr>
              <a:t>a CLARA workshop at the Insurance Summit, October 1–2 (Regulator Only)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Why filers care – </a:t>
            </a:r>
            <a:r>
              <a:rPr lang="en-US" sz="1400">
                <a:solidFill>
                  <a:srgbClr val="111821"/>
                </a:solidFill>
              </a:rPr>
              <a:t>faster, more consistent state reviews now, with earlier feedback ahead.</a:t>
            </a:r>
          </a:p>
        </p:txBody>
      </p:sp>
    </p:spTree>
    <p:extLst>
      <p:ext uri="{BB962C8B-B14F-4D97-AF65-F5344CB8AC3E}">
        <p14:creationId xmlns:p14="http://schemas.microsoft.com/office/powerpoint/2010/main" val="2378563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D567-F505-4A0C-8753-B84D6F80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71465D-3C44-4EAD-B9A1-065FCEA96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What CLARA Means for Industry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Impact on Your Filings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Faster reviews – </a:t>
            </a:r>
            <a:r>
              <a:rPr lang="en-US" sz="1400">
                <a:solidFill>
                  <a:srgbClr val="111821"/>
                </a:solidFill>
              </a:rPr>
              <a:t>standards are checked in minutes rather than line by line, shortening time to a first response.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Fewer surprise objections – </a:t>
            </a:r>
            <a:r>
              <a:rPr lang="en-US" sz="1400">
                <a:solidFill>
                  <a:srgbClr val="111821"/>
                </a:solidFill>
              </a:rPr>
              <a:t>the same standard is applied the same way in every review.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Clearer questions – </a:t>
            </a:r>
            <a:r>
              <a:rPr lang="en-US" sz="1400">
                <a:solidFill>
                  <a:srgbClr val="111821"/>
                </a:solidFill>
              </a:rPr>
              <a:t>reviewers see the basis for each finding, so requests back to filers are more specific.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Less rework – </a:t>
            </a:r>
            <a:r>
              <a:rPr lang="en-US" sz="1400">
                <a:solidFill>
                  <a:srgbClr val="111821"/>
                </a:solidFill>
              </a:rPr>
              <a:t>issues surface earlier in review, reducing repeated amendment cycles.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What Filers Can Expect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 pre-submission check – </a:t>
            </a:r>
            <a:r>
              <a:rPr lang="en-US" sz="1400">
                <a:solidFill>
                  <a:srgbClr val="111821"/>
                </a:solidFill>
              </a:rPr>
              <a:t>a longer-term goal of letting filers see findings before they submit.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Built into the filing flow – </a:t>
            </a:r>
            <a:r>
              <a:rPr lang="en-US" sz="1400">
                <a:solidFill>
                  <a:srgbClr val="111821"/>
                </a:solidFill>
              </a:rPr>
              <a:t>moving toward checks that run on filings directly instead of manual uploads.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Broader coverage – </a:t>
            </a:r>
            <a:r>
              <a:rPr lang="en-US" sz="1400">
                <a:solidFill>
                  <a:srgbClr val="111821"/>
                </a:solidFill>
              </a:rPr>
              <a:t>more standards encoded as states add the rules they review most often.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 person still decides – </a:t>
            </a:r>
            <a:r>
              <a:rPr lang="en-US" sz="1400">
                <a:solidFill>
                  <a:srgbClr val="111821"/>
                </a:solidFill>
              </a:rPr>
              <a:t>CLARA never approves or disapproves a filing; regulators make every call.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The takeaway – </a:t>
            </a:r>
            <a:r>
              <a:rPr lang="en-US" sz="1400">
                <a:solidFill>
                  <a:srgbClr val="111821"/>
                </a:solidFill>
              </a:rPr>
              <a:t>filers see the benefit in the review itself, and the direction is toward fewer surprises at submission.</a:t>
            </a:r>
          </a:p>
        </p:txBody>
      </p:sp>
    </p:spTree>
    <p:extLst>
      <p:ext uri="{BB962C8B-B14F-4D97-AF65-F5344CB8AC3E}">
        <p14:creationId xmlns:p14="http://schemas.microsoft.com/office/powerpoint/2010/main" val="2378563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C4A0-3465-B779-44F2-19B97BB1F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257C5C-2FA5-F0CB-9F33-392595236197}"/>
              </a:ext>
            </a:extLst>
          </p:cNvPr>
          <p:cNvSpPr/>
          <p:nvPr/>
        </p:nvSpPr>
        <p:spPr>
          <a:xfrm>
            <a:off x="1219199" y="1114424"/>
            <a:ext cx="10335600" cy="538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>
                <a:latin typeface="+mj-lt"/>
                <a:ea typeface="Trebuchet MS" pitchFamily="34" charset="-122"/>
                <a:cs typeface="Trebuchet MS" pitchFamily="34" charset="-120"/>
              </a:rPr>
              <a:t>How the CLARA Process Advances</a:t>
            </a:r>
            <a:endParaRPr lang="en-US" sz="4000">
              <a:latin typeface="+mj-lt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A052C6A9-3237-776A-64DE-37CC2D562A58}"/>
              </a:ext>
            </a:extLst>
          </p:cNvPr>
          <p:cNvSpPr/>
          <p:nvPr/>
        </p:nvSpPr>
        <p:spPr>
          <a:xfrm>
            <a:off x="1219199" y="3350984"/>
            <a:ext cx="2300000" cy="235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B2D7D4C5-7187-B8E9-6ED5-98A1EA1E6B60}"/>
              </a:ext>
            </a:extLst>
          </p:cNvPr>
          <p:cNvSpPr/>
          <p:nvPr/>
        </p:nvSpPr>
        <p:spPr>
          <a:xfrm>
            <a:off x="1219199" y="3350984"/>
            <a:ext cx="2300000" cy="54864"/>
          </a:xfrm>
          <a:prstGeom prst="rect">
            <a:avLst/>
          </a:prstGeom>
          <a:solidFill>
            <a:srgbClr val="0D69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8390381-AD9F-3E85-0075-FFED7207B4D8}"/>
              </a:ext>
            </a:extLst>
          </p:cNvPr>
          <p:cNvSpPr/>
          <p:nvPr/>
        </p:nvSpPr>
        <p:spPr>
          <a:xfrm>
            <a:off x="1328927" y="3460712"/>
            <a:ext cx="20805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0D69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Pilot</a:t>
            </a:r>
            <a:endParaRPr lang="en-US" sz="14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FA751D32-299C-1F07-B1D8-1F76154D2EFF}"/>
              </a:ext>
            </a:extLst>
          </p:cNvPr>
          <p:cNvSpPr/>
          <p:nvPr/>
        </p:nvSpPr>
        <p:spPr>
          <a:xfrm>
            <a:off x="1328927" y="3735032"/>
            <a:ext cx="20805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&amp; Testing</a:t>
            </a:r>
            <a:endParaRPr lang="en-US" sz="110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682A89BA-8CB9-73FC-C385-B7A36567E3E7}"/>
              </a:ext>
            </a:extLst>
          </p:cNvPr>
          <p:cNvSpPr/>
          <p:nvPr/>
        </p:nvSpPr>
        <p:spPr>
          <a:xfrm>
            <a:off x="1328927" y="3972776"/>
            <a:ext cx="208054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03FCADCB-C43E-41CF-788C-1DA23621CCFE}"/>
              </a:ext>
            </a:extLst>
          </p:cNvPr>
          <p:cNvSpPr/>
          <p:nvPr/>
        </p:nvSpPr>
        <p:spPr>
          <a:xfrm>
            <a:off x="1328927" y="4064216"/>
            <a:ext cx="2080544" cy="95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States train on CLARA and test rules against real filing documents</a:t>
            </a:r>
            <a:endParaRPr lang="en-US" sz="110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9AF2289E-1F20-01C6-2B4E-26D487412E52}"/>
              </a:ext>
            </a:extLst>
          </p:cNvPr>
          <p:cNvSpPr/>
          <p:nvPr/>
        </p:nvSpPr>
        <p:spPr>
          <a:xfrm>
            <a:off x="1328927" y="5325000"/>
            <a:ext cx="2080544" cy="237744"/>
          </a:xfrm>
          <a:prstGeom prst="roundRect">
            <a:avLst>
              <a:gd name="adj" fmla="val 50000"/>
            </a:avLst>
          </a:prstGeom>
          <a:solidFill>
            <a:srgbClr val="0D6938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E6A80832-11A4-B6AF-8278-E21229A9962C}"/>
              </a:ext>
            </a:extLst>
          </p:cNvPr>
          <p:cNvSpPr/>
          <p:nvPr/>
        </p:nvSpPr>
        <p:spPr>
          <a:xfrm>
            <a:off x="1328927" y="5325000"/>
            <a:ext cx="20805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0D69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ARE</a:t>
            </a:r>
            <a:endParaRPr lang="en-US" sz="900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CAA5A930-2A0F-EDA5-6A40-E648183D85C7}"/>
              </a:ext>
            </a:extLst>
          </p:cNvPr>
          <p:cNvSpPr/>
          <p:nvPr/>
        </p:nvSpPr>
        <p:spPr>
          <a:xfrm>
            <a:off x="3897732" y="3350984"/>
            <a:ext cx="2300000" cy="235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E0275F35-783C-FF41-E9ED-B95CD21FDCDC}"/>
              </a:ext>
            </a:extLst>
          </p:cNvPr>
          <p:cNvSpPr/>
          <p:nvPr/>
        </p:nvSpPr>
        <p:spPr>
          <a:xfrm>
            <a:off x="3897732" y="3350984"/>
            <a:ext cx="2300000" cy="54864"/>
          </a:xfrm>
          <a:prstGeom prst="rect">
            <a:avLst/>
          </a:prstGeom>
          <a:solidFill>
            <a:srgbClr val="005CB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A8B1F7DA-CFB4-94B9-77AA-31220E540A1E}"/>
              </a:ext>
            </a:extLst>
          </p:cNvPr>
          <p:cNvSpPr/>
          <p:nvPr/>
        </p:nvSpPr>
        <p:spPr>
          <a:xfrm>
            <a:off x="4007460" y="3460712"/>
            <a:ext cx="20805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005CB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Operational</a:t>
            </a:r>
            <a:endParaRPr lang="en-US" sz="140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C6F54821-40CC-83F6-5E37-6E64E7130FA3}"/>
              </a:ext>
            </a:extLst>
          </p:cNvPr>
          <p:cNvSpPr/>
          <p:nvPr/>
        </p:nvSpPr>
        <p:spPr>
          <a:xfrm>
            <a:off x="4007460" y="3735032"/>
            <a:ext cx="20805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Review</a:t>
            </a:r>
            <a:endParaRPr lang="en-US" sz="110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249418B4-EDA4-5E3D-B522-DA4787B01248}"/>
              </a:ext>
            </a:extLst>
          </p:cNvPr>
          <p:cNvSpPr/>
          <p:nvPr/>
        </p:nvSpPr>
        <p:spPr>
          <a:xfrm>
            <a:off x="4007460" y="3972776"/>
            <a:ext cx="208054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60612C93-E4C4-E062-9983-4ACB2045A073}"/>
              </a:ext>
            </a:extLst>
          </p:cNvPr>
          <p:cNvSpPr/>
          <p:nvPr/>
        </p:nvSpPr>
        <p:spPr>
          <a:xfrm>
            <a:off x="4007460" y="4064216"/>
            <a:ext cx="2080544" cy="95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States move from testing to using CLARA as a regular part of filing review</a:t>
            </a:r>
            <a:endParaRPr lang="en-US" sz="110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DC6A154C-4D7F-4771-757B-4766E84D2B7C}"/>
              </a:ext>
            </a:extLst>
          </p:cNvPr>
          <p:cNvSpPr/>
          <p:nvPr/>
        </p:nvSpPr>
        <p:spPr>
          <a:xfrm>
            <a:off x="4007460" y="5325000"/>
            <a:ext cx="2080544" cy="237744"/>
          </a:xfrm>
          <a:prstGeom prst="roundRect">
            <a:avLst>
              <a:gd name="adj" fmla="val 50000"/>
            </a:avLst>
          </a:prstGeom>
          <a:solidFill>
            <a:srgbClr val="005CB9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F1F20A6C-ABC0-FFE1-2817-E41EAD03B240}"/>
              </a:ext>
            </a:extLst>
          </p:cNvPr>
          <p:cNvSpPr/>
          <p:nvPr/>
        </p:nvSpPr>
        <p:spPr>
          <a:xfrm>
            <a:off x="4007460" y="5325000"/>
            <a:ext cx="20805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005C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</a:t>
            </a:r>
            <a:endParaRPr lang="en-US" sz="90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1E452422-08A0-464E-FA37-42FE65B0A1CE}"/>
              </a:ext>
            </a:extLst>
          </p:cNvPr>
          <p:cNvSpPr/>
          <p:nvPr/>
        </p:nvSpPr>
        <p:spPr>
          <a:xfrm>
            <a:off x="6576265" y="3350984"/>
            <a:ext cx="2300000" cy="235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67D416A7-C7CB-C377-CDD2-8DE9ED4640B4}"/>
              </a:ext>
            </a:extLst>
          </p:cNvPr>
          <p:cNvSpPr/>
          <p:nvPr/>
        </p:nvSpPr>
        <p:spPr>
          <a:xfrm>
            <a:off x="6576265" y="3350984"/>
            <a:ext cx="2300000" cy="54864"/>
          </a:xfrm>
          <a:prstGeom prst="rect">
            <a:avLst/>
          </a:prstGeom>
          <a:solidFill>
            <a:srgbClr val="5B8D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4387F720-47D4-AE31-D2E0-564D5774DBE5}"/>
              </a:ext>
            </a:extLst>
          </p:cNvPr>
          <p:cNvSpPr/>
          <p:nvPr/>
        </p:nvSpPr>
        <p:spPr>
          <a:xfrm>
            <a:off x="6685993" y="3460712"/>
            <a:ext cx="20805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5B8DB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Integrated</a:t>
            </a:r>
            <a:endParaRPr lang="en-US" sz="140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3C36D27C-F5BE-E749-BE9B-09843FF3714D}"/>
              </a:ext>
            </a:extLst>
          </p:cNvPr>
          <p:cNvSpPr/>
          <p:nvPr/>
        </p:nvSpPr>
        <p:spPr>
          <a:xfrm>
            <a:off x="6685993" y="3735032"/>
            <a:ext cx="20805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SERFF</a:t>
            </a:r>
            <a:endParaRPr lang="en-US" sz="1100"/>
          </a:p>
        </p:txBody>
      </p:sp>
      <p:sp>
        <p:nvSpPr>
          <p:cNvPr id="39" name="Shape 37">
            <a:extLst>
              <a:ext uri="{FF2B5EF4-FFF2-40B4-BE49-F238E27FC236}">
                <a16:creationId xmlns:a16="http://schemas.microsoft.com/office/drawing/2014/main" id="{D44C3053-0224-9AB0-027C-636857C32900}"/>
              </a:ext>
            </a:extLst>
          </p:cNvPr>
          <p:cNvSpPr/>
          <p:nvPr/>
        </p:nvSpPr>
        <p:spPr>
          <a:xfrm>
            <a:off x="6685993" y="3972776"/>
            <a:ext cx="208054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DBC37552-BA05-79AF-395B-342344E2718B}"/>
              </a:ext>
            </a:extLst>
          </p:cNvPr>
          <p:cNvSpPr/>
          <p:nvPr/>
        </p:nvSpPr>
        <p:spPr>
          <a:xfrm>
            <a:off x="6685993" y="4064216"/>
            <a:ext cx="2080544" cy="95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CLARA connects to the new SERFF platform so assisted review runs automatically in the workflow</a:t>
            </a:r>
            <a:endParaRPr lang="en-US"/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8BF7C226-662E-5517-D80A-D9B84631F4A0}"/>
              </a:ext>
            </a:extLst>
          </p:cNvPr>
          <p:cNvSpPr/>
          <p:nvPr/>
        </p:nvSpPr>
        <p:spPr>
          <a:xfrm>
            <a:off x="6685993" y="5325000"/>
            <a:ext cx="2080544" cy="237744"/>
          </a:xfrm>
          <a:prstGeom prst="roundRect">
            <a:avLst>
              <a:gd name="adj" fmla="val 50000"/>
            </a:avLst>
          </a:prstGeom>
          <a:solidFill>
            <a:srgbClr val="3F7CA8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id="{0539DE25-C26C-031F-A23D-47A01090430A}"/>
              </a:ext>
            </a:extLst>
          </p:cNvPr>
          <p:cNvSpPr/>
          <p:nvPr/>
        </p:nvSpPr>
        <p:spPr>
          <a:xfrm>
            <a:off x="6685993" y="5325000"/>
            <a:ext cx="20805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5B8D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</a:t>
            </a:r>
            <a:endParaRPr lang="en-US" sz="900"/>
          </a:p>
        </p:txBody>
      </p:sp>
      <p:sp>
        <p:nvSpPr>
          <p:cNvPr id="47" name="Shape 45">
            <a:extLst>
              <a:ext uri="{FF2B5EF4-FFF2-40B4-BE49-F238E27FC236}">
                <a16:creationId xmlns:a16="http://schemas.microsoft.com/office/drawing/2014/main" id="{85462B1B-3845-29EE-25F8-B8B88CF080CF}"/>
              </a:ext>
            </a:extLst>
          </p:cNvPr>
          <p:cNvSpPr/>
          <p:nvPr/>
        </p:nvSpPr>
        <p:spPr>
          <a:xfrm>
            <a:off x="9254798" y="3350984"/>
            <a:ext cx="2300000" cy="235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5CEC3E1E-75FD-05BD-FB58-AD70A14E97AF}"/>
              </a:ext>
            </a:extLst>
          </p:cNvPr>
          <p:cNvSpPr/>
          <p:nvPr/>
        </p:nvSpPr>
        <p:spPr>
          <a:xfrm>
            <a:off x="9254798" y="3350984"/>
            <a:ext cx="2300000" cy="54864"/>
          </a:xfrm>
          <a:prstGeom prst="rect">
            <a:avLst/>
          </a:prstGeom>
          <a:solidFill>
            <a:srgbClr val="5B8D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01CBAE55-92E1-2D13-6D18-992404187D7A}"/>
              </a:ext>
            </a:extLst>
          </p:cNvPr>
          <p:cNvSpPr/>
          <p:nvPr/>
        </p:nvSpPr>
        <p:spPr>
          <a:xfrm>
            <a:off x="9364526" y="3460712"/>
            <a:ext cx="20805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5B8DB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Pre-Submission</a:t>
            </a:r>
            <a:endParaRPr lang="en-US" sz="1400"/>
          </a:p>
        </p:txBody>
      </p:sp>
      <p:sp>
        <p:nvSpPr>
          <p:cNvPr id="50" name="Text 48">
            <a:extLst>
              <a:ext uri="{FF2B5EF4-FFF2-40B4-BE49-F238E27FC236}">
                <a16:creationId xmlns:a16="http://schemas.microsoft.com/office/drawing/2014/main" id="{37BCA2D7-789F-6548-FD99-0CA5E5AFB7D8}"/>
              </a:ext>
            </a:extLst>
          </p:cNvPr>
          <p:cNvSpPr/>
          <p:nvPr/>
        </p:nvSpPr>
        <p:spPr>
          <a:xfrm>
            <a:off x="9364526" y="3735032"/>
            <a:ext cx="20805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Filer Feedback</a:t>
            </a:r>
            <a:endParaRPr lang="en-US" sz="1100"/>
          </a:p>
        </p:txBody>
      </p:sp>
      <p:sp>
        <p:nvSpPr>
          <p:cNvPr id="51" name="Shape 49">
            <a:extLst>
              <a:ext uri="{FF2B5EF4-FFF2-40B4-BE49-F238E27FC236}">
                <a16:creationId xmlns:a16="http://schemas.microsoft.com/office/drawing/2014/main" id="{98331D26-4DDD-FB82-4E61-E0458EB41BFF}"/>
              </a:ext>
            </a:extLst>
          </p:cNvPr>
          <p:cNvSpPr/>
          <p:nvPr/>
        </p:nvSpPr>
        <p:spPr>
          <a:xfrm>
            <a:off x="9364526" y="3972776"/>
            <a:ext cx="208054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AD71AEA4-6CC8-8CF3-B85E-C15EFDEFAF29}"/>
              </a:ext>
            </a:extLst>
          </p:cNvPr>
          <p:cNvSpPr/>
          <p:nvPr/>
        </p:nvSpPr>
        <p:spPr>
          <a:xfrm>
            <a:off x="9364526" y="4064216"/>
            <a:ext cx="2080544" cy="95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When rules prove highly accurate, states can enable them so companies get feedback before submitting</a:t>
            </a:r>
            <a:endParaRPr lang="en-US"/>
          </a:p>
        </p:txBody>
      </p:sp>
      <p:sp>
        <p:nvSpPr>
          <p:cNvPr id="53" name="Shape 51">
            <a:extLst>
              <a:ext uri="{FF2B5EF4-FFF2-40B4-BE49-F238E27FC236}">
                <a16:creationId xmlns:a16="http://schemas.microsoft.com/office/drawing/2014/main" id="{E8A53FCC-5124-2D83-E6C9-13B09075F909}"/>
              </a:ext>
            </a:extLst>
          </p:cNvPr>
          <p:cNvSpPr/>
          <p:nvPr/>
        </p:nvSpPr>
        <p:spPr>
          <a:xfrm>
            <a:off x="9364526" y="5325000"/>
            <a:ext cx="2080544" cy="237744"/>
          </a:xfrm>
          <a:prstGeom prst="roundRect">
            <a:avLst>
              <a:gd name="adj" fmla="val 50000"/>
            </a:avLst>
          </a:prstGeom>
          <a:solidFill>
            <a:srgbClr val="5B8DB8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135CA99A-F164-1A6D-8FB3-4519D9AF7DB1}"/>
              </a:ext>
            </a:extLst>
          </p:cNvPr>
          <p:cNvSpPr/>
          <p:nvPr/>
        </p:nvSpPr>
        <p:spPr>
          <a:xfrm>
            <a:off x="9364526" y="5325000"/>
            <a:ext cx="20805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5B8D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READY</a:t>
            </a:r>
            <a:endParaRPr lang="en-US" sz="900"/>
          </a:p>
        </p:txBody>
      </p:sp>
      <p:sp>
        <p:nvSpPr>
          <p:cNvPr id="200" name="Step Badge 1"/>
          <p:cNvSpPr/>
          <p:nvPr/>
        </p:nvSpPr>
        <p:spPr>
          <a:xfrm>
            <a:off x="2109199" y="2710000"/>
            <a:ext cx="520000" cy="520000"/>
          </a:xfrm>
          <a:prstGeom prst="ellipse">
            <a:avLst/>
          </a:prstGeom>
          <a:solidFill>
            <a:srgbClr val="0D6938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Trebuchet MS"/>
              </a:rPr>
              <a:t>1</a:t>
            </a:r>
          </a:p>
        </p:txBody>
      </p:sp>
      <p:sp>
        <p:nvSpPr>
          <p:cNvPr id="201" name="Step Badge 2"/>
          <p:cNvSpPr/>
          <p:nvPr/>
        </p:nvSpPr>
        <p:spPr>
          <a:xfrm>
            <a:off x="4787732" y="2710000"/>
            <a:ext cx="520000" cy="520000"/>
          </a:xfrm>
          <a:prstGeom prst="ellipse">
            <a:avLst/>
          </a:prstGeom>
          <a:solidFill>
            <a:srgbClr val="005CB9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Trebuchet MS"/>
              </a:rPr>
              <a:t>2</a:t>
            </a:r>
          </a:p>
        </p:txBody>
      </p:sp>
      <p:sp>
        <p:nvSpPr>
          <p:cNvPr id="202" name="Step Badge 3"/>
          <p:cNvSpPr/>
          <p:nvPr/>
        </p:nvSpPr>
        <p:spPr>
          <a:xfrm>
            <a:off x="7466265" y="2710000"/>
            <a:ext cx="520000" cy="520000"/>
          </a:xfrm>
          <a:prstGeom prst="ellipse">
            <a:avLst/>
          </a:prstGeom>
          <a:solidFill>
            <a:srgbClr val="5B8DB8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Trebuchet MS"/>
              </a:rPr>
              <a:t>3</a:t>
            </a:r>
          </a:p>
        </p:txBody>
      </p:sp>
      <p:sp>
        <p:nvSpPr>
          <p:cNvPr id="203" name="Step Badge 4"/>
          <p:cNvSpPr/>
          <p:nvPr/>
        </p:nvSpPr>
        <p:spPr>
          <a:xfrm>
            <a:off x="10144798" y="2710000"/>
            <a:ext cx="520000" cy="520000"/>
          </a:xfrm>
          <a:prstGeom prst="ellipse">
            <a:avLst/>
          </a:prstGeom>
          <a:solidFill>
            <a:srgbClr val="5B8DB8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Trebuchet MS"/>
              </a:rPr>
              <a:t>4</a:t>
            </a:r>
          </a:p>
        </p:txBody>
      </p:sp>
      <p:sp>
        <p:nvSpPr>
          <p:cNvPr id="210" name="Flow Arrow 1"/>
          <p:cNvSpPr/>
          <p:nvPr/>
        </p:nvSpPr>
        <p:spPr>
          <a:xfrm>
            <a:off x="3578465" y="4425984"/>
            <a:ext cx="260000" cy="20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0C4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1" name="Flow Arrow 2"/>
          <p:cNvSpPr/>
          <p:nvPr/>
        </p:nvSpPr>
        <p:spPr>
          <a:xfrm>
            <a:off x="6256998" y="4425984"/>
            <a:ext cx="260000" cy="20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0C4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2" name="Flow Arrow 3"/>
          <p:cNvSpPr/>
          <p:nvPr/>
        </p:nvSpPr>
        <p:spPr>
          <a:xfrm>
            <a:off x="8935531" y="4425984"/>
            <a:ext cx="260000" cy="20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0C4D8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92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5B4DA-C196-2151-E4F6-8CC07DA65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6C67A-4475-78B0-F2B2-E560D4B87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8536" y="2021377"/>
            <a:ext cx="10336212" cy="2397124"/>
          </a:xfrm>
        </p:spPr>
        <p:txBody>
          <a:bodyPr/>
          <a:lstStyle/>
          <a:p>
            <a:r>
              <a:rPr lang="en-US" i="1"/>
              <a:t>Additional Material</a:t>
            </a:r>
            <a:br>
              <a:rPr lang="en-US" i="1"/>
            </a:br>
            <a:r>
              <a:rPr lang="en-US" i="1"/>
              <a:t>Health Filings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E1876-4C70-2F77-F170-F48656806CD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8BD59-1E6E-B326-39F1-41DF1E2FAC8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6D9A9-C027-29A3-C992-9802FEC880E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33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AF5D8-0AE6-44D5-BEDA-2CF74946A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B963E6-518D-4769-BF15-D44B49199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Impacted Health</a:t>
            </a:r>
            <a:r>
              <a:rPr lang="en-US" b="1"/>
              <a:t> TOIs at a Glance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0" name="Panel Header"/>
          <p:cNvSpPr/>
          <p:nvPr/>
        </p:nvSpPr>
        <p:spPr>
          <a:xfrm>
            <a:off x="1219199" y="2250000"/>
            <a:ext cx="3238533" cy="520000"/>
          </a:xfrm>
          <a:prstGeom prst="roundRect">
            <a:avLst>
              <a:gd name="adj" fmla="val 14000"/>
            </a:avLst>
          </a:prstGeom>
          <a:solidFill>
            <a:srgbClr val="005CB9"/>
          </a:solidFill>
          <a:ln>
            <a:noFill/>
          </a:ln>
        </p:spPr>
        <p:txBody>
          <a:bodyPr lIns="137160" tIns="0" rIns="137160" bIns="0" anchor="ctr">
            <a:normAutofit/>
          </a:bodyPr>
          <a:lstStyle/>
          <a:p>
            <a:r>
              <a:rPr lang="en-US" sz="1400" b="1">
                <a:solidFill>
                  <a:srgbClr val="FFFFFF"/>
                </a:solidFill>
              </a:rPr>
              <a:t>Tied to Binders</a:t>
            </a:r>
          </a:p>
        </p:txBody>
      </p:sp>
      <p:sp>
        <p:nvSpPr>
          <p:cNvPr id="101" name="Panel Body"/>
          <p:cNvSpPr/>
          <p:nvPr/>
        </p:nvSpPr>
        <p:spPr>
          <a:xfrm>
            <a:off x="1219199" y="2950000"/>
            <a:ext cx="3238533" cy="2450000"/>
          </a:xfrm>
          <a:prstGeom prst="roundRect">
            <a:avLst>
              <a:gd name="adj" fmla="val 6000"/>
            </a:avLst>
          </a:prstGeom>
          <a:solidFill>
            <a:srgbClr val="F4F7FC"/>
          </a:solidFill>
          <a:ln w="12700">
            <a:solidFill>
              <a:srgbClr val="D6E2F1"/>
            </a:solidFill>
          </a:ln>
        </p:spPr>
        <p:txBody>
          <a:bodyPr wrap="square" lIns="137160" tIns="440000" rIns="137160" bIns="128016" numCol="2" spcCol="137160" anchor="t">
            <a:normAutofit/>
          </a:bodyPr>
          <a:lstStyle/>
          <a:p>
            <a:pPr>
              <a:lnSpc>
                <a:spcPct val="100000"/>
              </a:lnSpc>
              <a:spcBef>
                <a:spcPts val="1100"/>
              </a:spcBef>
            </a:pPr>
            <a:r>
              <a:rPr lang="en-US" sz="1200">
                <a:solidFill>
                  <a:srgbClr val="111821"/>
                </a:solidFill>
              </a:rPr>
              <a:t>H02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H03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H06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H07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H10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H15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H16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H17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H20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H21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HOrg02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HOrg03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HOrg04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HOrg05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NA01</a:t>
            </a:r>
          </a:p>
        </p:txBody>
      </p:sp>
      <p:sp>
        <p:nvSpPr>
          <p:cNvPr id="102" name="Panel Header"/>
          <p:cNvSpPr/>
          <p:nvPr/>
        </p:nvSpPr>
        <p:spPr>
          <a:xfrm>
            <a:off x="4767732" y="2250000"/>
            <a:ext cx="3238533" cy="520000"/>
          </a:xfrm>
          <a:prstGeom prst="roundRect">
            <a:avLst>
              <a:gd name="adj" fmla="val 14000"/>
            </a:avLst>
          </a:prstGeom>
          <a:solidFill>
            <a:srgbClr val="005CB9"/>
          </a:solidFill>
          <a:ln>
            <a:noFill/>
          </a:ln>
        </p:spPr>
        <p:txBody>
          <a:bodyPr lIns="137160" tIns="0" rIns="137160" bIns="0" anchor="ctr">
            <a:normAutofit/>
          </a:bodyPr>
          <a:lstStyle/>
          <a:p>
            <a:r>
              <a:rPr lang="en-US" sz="1400" b="1">
                <a:solidFill>
                  <a:srgbClr val="FFFFFF"/>
                </a:solidFill>
              </a:rPr>
              <a:t>Added for Plan Management</a:t>
            </a:r>
          </a:p>
        </p:txBody>
      </p:sp>
      <p:sp>
        <p:nvSpPr>
          <p:cNvPr id="103" name="Panel Body"/>
          <p:cNvSpPr/>
          <p:nvPr/>
        </p:nvSpPr>
        <p:spPr>
          <a:xfrm>
            <a:off x="4767732" y="2950000"/>
            <a:ext cx="3238533" cy="2450000"/>
          </a:xfrm>
          <a:prstGeom prst="roundRect">
            <a:avLst>
              <a:gd name="adj" fmla="val 6000"/>
            </a:avLst>
          </a:prstGeom>
          <a:solidFill>
            <a:srgbClr val="F4F7FC"/>
          </a:solidFill>
          <a:ln w="12700">
            <a:solidFill>
              <a:srgbClr val="D6E2F1"/>
            </a:solidFill>
          </a:ln>
        </p:spPr>
        <p:txBody>
          <a:bodyPr wrap="square" lIns="137160" tIns="128016" rIns="137160" bIns="128016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8A5A00"/>
                </a:solidFill>
              </a:rPr>
              <a:t>8 TOI groups</a:t>
            </a:r>
          </a:p>
          <a:p>
            <a:pPr>
              <a:spcBef>
                <a:spcPts val="1100"/>
              </a:spcBef>
            </a:pPr>
            <a:r>
              <a:rPr lang="en-US" sz="1200">
                <a:solidFill>
                  <a:srgbClr val="111821"/>
                </a:solidFill>
              </a:rPr>
              <a:t>H04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H12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H22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H23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H24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H25 G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H26 G&amp;I</a:t>
            </a:r>
          </a:p>
          <a:p>
            <a:pPr>
              <a:lnSpc>
                <a:spcPct val="100000"/>
              </a:lnSpc>
              <a:spcBef>
                <a:spcPts val="250"/>
              </a:spcBef>
            </a:pPr>
            <a:r>
              <a:rPr lang="en-US" sz="1200">
                <a:solidFill>
                  <a:srgbClr val="111821"/>
                </a:solidFill>
              </a:rPr>
              <a:t>HOrg06 G&amp;I</a:t>
            </a:r>
          </a:p>
        </p:txBody>
      </p:sp>
      <p:sp>
        <p:nvSpPr>
          <p:cNvPr id="104" name="Panel Header"/>
          <p:cNvSpPr/>
          <p:nvPr/>
        </p:nvSpPr>
        <p:spPr>
          <a:xfrm>
            <a:off x="8316265" y="2250000"/>
            <a:ext cx="3238533" cy="520000"/>
          </a:xfrm>
          <a:prstGeom prst="roundRect">
            <a:avLst>
              <a:gd name="adj" fmla="val 14000"/>
            </a:avLst>
          </a:prstGeom>
          <a:solidFill>
            <a:srgbClr val="005CB9"/>
          </a:solidFill>
          <a:ln>
            <a:noFill/>
          </a:ln>
        </p:spPr>
        <p:txBody>
          <a:bodyPr lIns="137160" tIns="0" rIns="137160" bIns="0" anchor="ctr">
            <a:normAutofit/>
          </a:bodyPr>
          <a:lstStyle/>
          <a:p>
            <a:r>
              <a:rPr lang="en-US" sz="1400" b="1">
                <a:solidFill>
                  <a:srgbClr val="FFFFFF"/>
                </a:solidFill>
              </a:rPr>
              <a:t>No Direct Dependency</a:t>
            </a:r>
          </a:p>
        </p:txBody>
      </p:sp>
      <p:sp>
        <p:nvSpPr>
          <p:cNvPr id="105" name="Panel Body"/>
          <p:cNvSpPr/>
          <p:nvPr/>
        </p:nvSpPr>
        <p:spPr>
          <a:xfrm>
            <a:off x="8316265" y="2950000"/>
            <a:ext cx="3238533" cy="2450000"/>
          </a:xfrm>
          <a:prstGeom prst="roundRect">
            <a:avLst>
              <a:gd name="adj" fmla="val 6000"/>
            </a:avLst>
          </a:prstGeom>
          <a:solidFill>
            <a:srgbClr val="F4F7FC"/>
          </a:solidFill>
          <a:ln w="12700">
            <a:solidFill>
              <a:srgbClr val="D6E2F1"/>
            </a:solidFill>
          </a:ln>
        </p:spPr>
        <p:txBody>
          <a:bodyPr wrap="square" lIns="137160" tIns="128016" rIns="137160" bIns="128016" anchor="t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8A5A00"/>
                </a:solidFill>
              </a:rPr>
              <a:t>10 TOI groups</a:t>
            </a:r>
          </a:p>
          <a:p>
            <a:pPr>
              <a:spcBef>
                <a:spcPts val="1100"/>
              </a:spcBef>
            </a:pPr>
            <a:r>
              <a:rPr lang="en-US" sz="1200">
                <a:solidFill>
                  <a:srgbClr val="111821"/>
                </a:solidFill>
              </a:rPr>
              <a:t>H01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r>
              <a:rPr lang="en-US" sz="1200">
                <a:solidFill>
                  <a:srgbClr val="111821"/>
                </a:solidFill>
              </a:rPr>
              <a:t>H05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r>
              <a:rPr lang="en-US" sz="1200">
                <a:solidFill>
                  <a:srgbClr val="111821"/>
                </a:solidFill>
              </a:rPr>
              <a:t>H08 G&amp;I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r>
              <a:rPr lang="en-US" sz="1200">
                <a:solidFill>
                  <a:srgbClr val="111821"/>
                </a:solidFill>
              </a:rPr>
              <a:t>H09 G&amp;I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r>
              <a:rPr lang="en-US" sz="1200">
                <a:solidFill>
                  <a:srgbClr val="111821"/>
                </a:solidFill>
              </a:rPr>
              <a:t>H11 G&amp;I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r>
              <a:rPr lang="en-US" sz="1200">
                <a:solidFill>
                  <a:srgbClr val="111821"/>
                </a:solidFill>
              </a:rPr>
              <a:t>H13 G&amp;I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r>
              <a:rPr lang="en-US" sz="1200">
                <a:solidFill>
                  <a:srgbClr val="111821"/>
                </a:solidFill>
              </a:rPr>
              <a:t>H14 G&amp;I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r>
              <a:rPr lang="en-US" sz="1200">
                <a:solidFill>
                  <a:srgbClr val="111821"/>
                </a:solidFill>
              </a:rPr>
              <a:t>H18 G&amp;I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r>
              <a:rPr lang="en-US" sz="1200">
                <a:solidFill>
                  <a:srgbClr val="111821"/>
                </a:solidFill>
              </a:rPr>
              <a:t>H19 G&amp;I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  <a:r>
              <a:rPr lang="en-US" sz="1200">
                <a:solidFill>
                  <a:srgbClr val="111821"/>
                </a:solidFill>
              </a:rPr>
              <a:t>HOrg01</a:t>
            </a:r>
          </a:p>
        </p:txBody>
      </p:sp>
      <p:sp>
        <p:nvSpPr>
          <p:cNvPr id="150" name="Note"/>
          <p:cNvSpPr/>
          <p:nvPr/>
        </p:nvSpPr>
        <p:spPr>
          <a:xfrm>
            <a:off x="1219199" y="5600000"/>
            <a:ext cx="10335600" cy="64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300" b="1" dirty="0">
                <a:solidFill>
                  <a:srgbClr val="8A5A00"/>
                </a:solidFill>
              </a:rPr>
              <a:t>How to read this – </a:t>
            </a:r>
            <a:r>
              <a:rPr lang="en-US" sz="1300">
                <a:solidFill>
                  <a:srgbClr val="111821"/>
                </a:solidFill>
              </a:rPr>
              <a:t>the first two groups have dependencies that require them to stay in Legacy SERFF.</a:t>
            </a:r>
          </a:p>
        </p:txBody>
      </p:sp>
      <p:sp>
        <p:nvSpPr>
          <p:cNvPr id="160" name="Panel Count"/>
          <p:cNvSpPr txBox="1"/>
          <p:nvPr/>
        </p:nvSpPr>
        <p:spPr>
          <a:xfrm>
            <a:off x="1356359" y="3070000"/>
            <a:ext cx="2964213" cy="23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n-US" sz="1200" b="1">
                <a:solidFill>
                  <a:srgbClr val="8A5A00"/>
                </a:solidFill>
              </a:rPr>
              <a:t>15 TOI groups</a:t>
            </a:r>
          </a:p>
        </p:txBody>
      </p:sp>
    </p:spTree>
    <p:extLst>
      <p:ext uri="{BB962C8B-B14F-4D97-AF65-F5344CB8AC3E}">
        <p14:creationId xmlns:p14="http://schemas.microsoft.com/office/powerpoint/2010/main" val="29806200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03BF4-B7C0-98AA-2A40-DC289921E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A14F7B-5B24-A20F-9DE4-29A3BE179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68" y="551042"/>
            <a:ext cx="10341429" cy="576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01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28D01-91D7-623C-680A-2D0C5DAA1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Attendance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F4A58-EB7D-FE52-8F1A-5A5FF5972145}"/>
              </a:ext>
            </a:extLst>
          </p:cNvPr>
          <p:cNvSpPr txBox="1"/>
          <p:nvPr/>
        </p:nvSpPr>
        <p:spPr>
          <a:xfrm>
            <a:off x="1313543" y="2064657"/>
            <a:ext cx="10160000" cy="15388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 u="none" strike="noStrike" baseline="0">
                <a:latin typeface="Avenir Next LT Pro"/>
                <a:ea typeface="Segoe UI"/>
                <a:cs typeface="Segoe UI"/>
              </a:rPr>
              <a:t>Attendance </a:t>
            </a:r>
            <a:r>
              <a:rPr lang="en-US" sz="2000">
                <a:latin typeface="Avenir Next LT Pro"/>
                <a:ea typeface="Segoe UI"/>
                <a:cs typeface="Segoe UI"/>
              </a:rPr>
              <a:t>will be</a:t>
            </a:r>
            <a:r>
              <a:rPr lang="en-US" sz="2000" b="0" u="none" strike="noStrike" baseline="0">
                <a:latin typeface="Avenir Next LT Pro"/>
                <a:ea typeface="Segoe UI"/>
                <a:cs typeface="Segoe UI"/>
              </a:rPr>
              <a:t> verified against the meeting participant list​</a:t>
            </a:r>
            <a:r>
              <a:rPr lang="en-US" sz="2000" b="0" i="0">
                <a:latin typeface="Avenir Next LT Pro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2000" b="0" i="0">
                <a:latin typeface="Avenir Next LT Pro"/>
                <a:ea typeface="Segoe UI"/>
                <a:cs typeface="Segoe UI"/>
              </a:rPr>
              <a:t>​</a:t>
            </a:r>
          </a:p>
          <a:p>
            <a:r>
              <a:rPr lang="en-US" sz="2000" b="0" u="none" strike="noStrike" baseline="0">
                <a:latin typeface="Avenir Next LT Pro"/>
                <a:ea typeface="Segoe UI"/>
                <a:cs typeface="Segoe UI"/>
              </a:rPr>
              <a:t>Interested parties who called in via phone and wish their attendance to </a:t>
            </a:r>
            <a:r>
              <a:rPr lang="en-US" sz="2000">
                <a:latin typeface="Avenir Next LT Pro"/>
                <a:ea typeface="Segoe UI"/>
                <a:cs typeface="Segoe UI"/>
              </a:rPr>
              <a:t>be recorded</a:t>
            </a:r>
            <a:r>
              <a:rPr lang="en-US" sz="2000" b="0" u="none" strike="noStrike" baseline="0">
                <a:latin typeface="Avenir Next LT Pro"/>
                <a:ea typeface="Segoe UI"/>
                <a:cs typeface="Segoe UI"/>
              </a:rPr>
              <a:t> can email adysart@naic.org</a:t>
            </a:r>
          </a:p>
          <a:p>
            <a:pPr algn="ctr"/>
            <a:endParaRPr lang="en-US" sz="2000" err="1"/>
          </a:p>
        </p:txBody>
      </p:sp>
    </p:spTree>
    <p:extLst>
      <p:ext uri="{BB962C8B-B14F-4D97-AF65-F5344CB8AC3E}">
        <p14:creationId xmlns:p14="http://schemas.microsoft.com/office/powerpoint/2010/main" val="38867403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EE81F-4F6E-7361-E593-422739EAC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9C1EA-DC9A-EF01-F95F-4AB930D9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690" y="1710374"/>
            <a:ext cx="10336212" cy="2397124"/>
          </a:xfrm>
        </p:spPr>
        <p:txBody>
          <a:bodyPr/>
          <a:lstStyle/>
          <a:p>
            <a:pPr algn="ctr"/>
            <a:r>
              <a:rPr lang="en-US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A9A2F-5B6D-6533-294B-5ECEC12A3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DD9D6-05DB-6EC7-7814-B9953389BD6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54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19D07-675C-463F-4153-5B8D09B994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Implementation Update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9657A-A1C2-2AF5-00C9-CACECC918FB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7800A-8B48-B9DF-6FD5-B5A10CCEE67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4CAC4-336D-53FD-B05D-1584F3EC0E8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99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5E9B0-49AF-4AD1-8DEB-2BAEBC301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4FFF32-14ED-497B-9894-B2E9B4DC3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Pivot to an Early Adopter Model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9AA5B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5A6673"/>
                </a:solidFill>
              </a:rPr>
              <a:t>Where We Started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8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5A6673"/>
                </a:solidFill>
              </a:rPr>
              <a:t>Original plan – </a:t>
            </a:r>
            <a:r>
              <a:rPr lang="en-US" sz="1400">
                <a:solidFill>
                  <a:srgbClr val="5A6673"/>
                </a:solidFill>
              </a:rPr>
              <a:t>migrate all Life, Annuity, and Credit workflows in a single release following the Compact.</a:t>
            </a:r>
          </a:p>
          <a:p>
            <a:pPr marL="274320" indent="-274320">
              <a:lnSpc>
                <a:spcPct val="102000"/>
              </a:lnSpc>
              <a:spcBef>
                <a:spcPts val="8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5A6673"/>
                </a:solidFill>
              </a:rPr>
              <a:t>Sequenced by business type – </a:t>
            </a:r>
            <a:r>
              <a:rPr lang="en-US" sz="1400">
                <a:solidFill>
                  <a:srgbClr val="5A6673"/>
                </a:solidFill>
              </a:rPr>
              <a:t>the rollout followed business type groupings rather than what was ready to use.</a:t>
            </a:r>
          </a:p>
          <a:p>
            <a:pPr marL="274320" indent="-274320">
              <a:lnSpc>
                <a:spcPct val="102000"/>
              </a:lnSpc>
              <a:spcBef>
                <a:spcPts val="8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5A6673"/>
                </a:solidFill>
              </a:rPr>
              <a:t>Key lesson – </a:t>
            </a:r>
            <a:r>
              <a:rPr lang="en-US" sz="1400">
                <a:solidFill>
                  <a:srgbClr val="5A6673"/>
                </a:solidFill>
              </a:rPr>
              <a:t>moving every state at once carries too much risk – change management, state-specific rules, and complex migration need a more deliberate approach.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The Early Adopter Model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8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Ten early adopter states – </a:t>
            </a:r>
            <a:r>
              <a:rPr lang="en-US" sz="1400">
                <a:solidFill>
                  <a:srgbClr val="111821"/>
                </a:solidFill>
              </a:rPr>
              <a:t>selected against technical and engagement criteria to move first.</a:t>
            </a:r>
          </a:p>
          <a:p>
            <a:pPr marL="274320" indent="-274320">
              <a:lnSpc>
                <a:spcPct val="102000"/>
              </a:lnSpc>
              <a:spcBef>
                <a:spcPts val="8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White glove support – </a:t>
            </a:r>
            <a:r>
              <a:rPr lang="en-US" sz="1400">
                <a:solidFill>
                  <a:srgbClr val="111821"/>
                </a:solidFill>
              </a:rPr>
              <a:t>focused help for regulators and filers through every step of the move.</a:t>
            </a:r>
          </a:p>
          <a:p>
            <a:pPr marL="274320" indent="-274320">
              <a:lnSpc>
                <a:spcPct val="102000"/>
              </a:lnSpc>
              <a:spcBef>
                <a:spcPts val="8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Rapid feedback loops – </a:t>
            </a:r>
            <a:r>
              <a:rPr lang="en-US" sz="1400">
                <a:solidFill>
                  <a:srgbClr val="111821"/>
                </a:solidFill>
              </a:rPr>
              <a:t>early use refines the platform before broader rollout, and speed increases as migration and launch processes mature.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Our goal – </a:t>
            </a:r>
            <a:r>
              <a:rPr lang="en-US" sz="1400">
                <a:solidFill>
                  <a:srgbClr val="111821"/>
                </a:solidFill>
              </a:rPr>
              <a:t>move states iteratively to help drive change and innovation in SERFF, manage risk carefully, and keep support and resources strong as we scale.</a:t>
            </a:r>
          </a:p>
        </p:txBody>
      </p:sp>
    </p:spTree>
    <p:extLst>
      <p:ext uri="{BB962C8B-B14F-4D97-AF65-F5344CB8AC3E}">
        <p14:creationId xmlns:p14="http://schemas.microsoft.com/office/powerpoint/2010/main" val="1583169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7225F-4CB7-43C5-9C37-F41D1094F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17B205-AE91-45ED-BAEE-8BC0D002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b="1"/>
              <a:t>Why Cohort 2</a:t>
            </a:r>
          </a:p>
        </p:txBody>
      </p:sp>
      <p:sp>
        <p:nvSpPr>
          <p:cNvPr id="50" name="Gold Accent Bar"/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Chip"/>
          <p:cNvSpPr/>
          <p:nvPr/>
        </p:nvSpPr>
        <p:spPr>
          <a:xfrm>
            <a:off x="12191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Icon"/>
          <p:cNvSpPr/>
          <p:nvPr/>
        </p:nvSpPr>
        <p:spPr>
          <a:xfrm>
            <a:off x="1369199" y="2180000"/>
            <a:ext cx="320000" cy="265000"/>
          </a:xfrm>
          <a:prstGeom prst="wedgeRoundRectCallout">
            <a:avLst>
              <a:gd name="adj1" fmla="val -32000"/>
              <a:gd name="adj2" fmla="val 72000"/>
              <a:gd name="adj3" fmla="val 16667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Header"/>
          <p:cNvSpPr txBox="1"/>
          <p:nvPr/>
        </p:nvSpPr>
        <p:spPr>
          <a:xfrm>
            <a:off x="20591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Why a Second Cohort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4" name="Divider"/>
          <p:cNvCxnSpPr/>
          <p:nvPr/>
        </p:nvCxnSpPr>
        <p:spPr>
          <a:xfrm>
            <a:off x="12191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55" name="Items"/>
          <p:cNvSpPr txBox="1"/>
          <p:nvPr/>
        </p:nvSpPr>
        <p:spPr>
          <a:xfrm>
            <a:off x="12191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The model is working – </a:t>
            </a:r>
            <a:r>
              <a:rPr lang="en-US" sz="1400">
                <a:solidFill>
                  <a:srgbClr val="111821"/>
                </a:solidFill>
              </a:rPr>
              <a:t>early adopters showed that moving iteratively is the right approach.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Widen the circle deliberately – </a:t>
            </a:r>
            <a:r>
              <a:rPr lang="en-US" sz="1400">
                <a:solidFill>
                  <a:srgbClr val="111821"/>
                </a:solidFill>
              </a:rPr>
              <a:t>Cohort 2 grows the number of states without a mass migration.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More perspectives, better platform – </a:t>
            </a:r>
            <a:r>
              <a:rPr lang="en-US" sz="1400">
                <a:solidFill>
                  <a:srgbClr val="111821"/>
                </a:solidFill>
              </a:rPr>
              <a:t>a broader mix of state rules and workflows surfaces what still needs attention.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Steady, sustainable pace – </a:t>
            </a:r>
            <a:r>
              <a:rPr lang="en-US" sz="1400">
                <a:solidFill>
                  <a:srgbClr val="111821"/>
                </a:solidFill>
              </a:rPr>
              <a:t>momentum continues while our support and processes scale with it.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56" name="Chip"/>
          <p:cNvSpPr/>
          <p:nvPr/>
        </p:nvSpPr>
        <p:spPr>
          <a:xfrm>
            <a:off x="6616999" y="2020000"/>
            <a:ext cx="620000" cy="620000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Icon"/>
          <p:cNvSpPr/>
          <p:nvPr/>
        </p:nvSpPr>
        <p:spPr>
          <a:xfrm>
            <a:off x="6756999" y="2210000"/>
            <a:ext cx="340000" cy="24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Header"/>
          <p:cNvSpPr txBox="1"/>
          <p:nvPr/>
        </p:nvSpPr>
        <p:spPr>
          <a:xfrm>
            <a:off x="7456999" y="2020000"/>
            <a:ext cx="4097800" cy="62000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en-US" sz="1900" b="1">
                <a:solidFill>
                  <a:srgbClr val="005CB9"/>
                </a:solidFill>
              </a:rPr>
              <a:t>What It Means for States and Industry</a:t>
            </a:r>
            <a:endParaRPr lang="en-US" sz="2000" b="1">
              <a:solidFill>
                <a:srgbClr val="005CB9"/>
              </a:solidFill>
            </a:endParaRPr>
          </a:p>
        </p:txBody>
      </p:sp>
      <p:cxnSp>
        <p:nvCxnSpPr>
          <p:cNvPr id="59" name="Divider"/>
          <p:cNvCxnSpPr/>
          <p:nvPr/>
        </p:nvCxnSpPr>
        <p:spPr>
          <a:xfrm>
            <a:off x="6616999" y="2810000"/>
            <a:ext cx="4937800" cy="0"/>
          </a:xfrm>
          <a:prstGeom prst="line">
            <a:avLst/>
          </a:prstGeom>
          <a:ln w="12700">
            <a:solidFill>
              <a:srgbClr val="D6E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60" name="Items"/>
          <p:cNvSpPr txBox="1"/>
          <p:nvPr/>
        </p:nvSpPr>
        <p:spPr>
          <a:xfrm>
            <a:off x="6616999" y="2950000"/>
            <a:ext cx="4937800" cy="25500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Regulators join a proven path – </a:t>
            </a:r>
            <a:r>
              <a:rPr lang="en-US" sz="1400">
                <a:solidFill>
                  <a:srgbClr val="111821"/>
                </a:solidFill>
              </a:rPr>
              <a:t>Cohort 2 states move with the early adopters’ lessons already built into the platform.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A smoother onboarding – </a:t>
            </a:r>
            <a:r>
              <a:rPr lang="en-US" sz="1400">
                <a:solidFill>
                  <a:srgbClr val="111821"/>
                </a:solidFill>
              </a:rPr>
              <a:t>training materials, migration steps, and support are far more mature than a year ago.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Consistency for filers – </a:t>
            </a:r>
            <a:r>
              <a:rPr lang="en-US" sz="1400">
                <a:solidFill>
                  <a:srgbClr val="111821"/>
                </a:solidFill>
              </a:rPr>
              <a:t>as more states move, industry works in one modern system.</a:t>
            </a:r>
          </a:p>
          <a:p>
            <a:pPr marL="274320" indent="-274320">
              <a:lnSpc>
                <a:spcPct val="102000"/>
              </a:lnSpc>
              <a:spcBef>
                <a:spcPts val="500"/>
              </a:spcBef>
              <a:buClr>
                <a:srgbClr val="F2A900"/>
              </a:buClr>
              <a:buSzPct val="80000"/>
              <a:buFont typeface="Arial"/>
              <a:buChar char="▪"/>
            </a:pPr>
            <a:r>
              <a:rPr lang="en-US" sz="1400" b="1">
                <a:solidFill>
                  <a:srgbClr val="111821"/>
                </a:solidFill>
              </a:rPr>
              <a:t>Feedback still shapes the build – </a:t>
            </a:r>
            <a:r>
              <a:rPr lang="en-US" sz="1400">
                <a:solidFill>
                  <a:srgbClr val="111821"/>
                </a:solidFill>
              </a:rPr>
              <a:t>state and filer input in this phase still changes what gets built.</a:t>
            </a:r>
            <a:endParaRPr lang="en-US" sz="1600">
              <a:solidFill>
                <a:srgbClr val="111821"/>
              </a:solidFill>
            </a:endParaRPr>
          </a:p>
        </p:txBody>
      </p:sp>
      <p:sp>
        <p:nvSpPr>
          <p:cNvPr id="150" name="Access Note"/>
          <p:cNvSpPr/>
          <p:nvPr/>
        </p:nvSpPr>
        <p:spPr>
          <a:xfrm>
            <a:off x="1219199" y="5450000"/>
            <a:ext cx="10335600" cy="700000"/>
          </a:xfrm>
          <a:prstGeom prst="roundRect">
            <a:avLst>
              <a:gd name="adj" fmla="val 14000"/>
            </a:avLst>
          </a:prstGeom>
          <a:solidFill>
            <a:srgbClr val="FFF6E3"/>
          </a:solidFill>
          <a:ln w="12700">
            <a:solidFill>
              <a:srgbClr val="F2A900"/>
            </a:solidFill>
          </a:ln>
        </p:spPr>
        <p:txBody>
          <a:bodyPr lIns="219456" tIns="0" rIns="219456" bIns="0" anchor="ctr">
            <a:normAutofit/>
          </a:bodyPr>
          <a:lstStyle/>
          <a:p>
            <a:r>
              <a:rPr lang="en-US" sz="1400" b="1">
                <a:solidFill>
                  <a:srgbClr val="8A5A00"/>
                </a:solidFill>
              </a:rPr>
              <a:t>Where Cohort 2 sits – </a:t>
            </a:r>
            <a:r>
              <a:rPr lang="en-US" sz="1400">
                <a:solidFill>
                  <a:srgbClr val="111821"/>
                </a:solidFill>
              </a:rPr>
              <a:t>the early adopters proved the model, Cohort 2 scales it, and every state and filer that follows benefits from the work done together.</a:t>
            </a:r>
          </a:p>
        </p:txBody>
      </p:sp>
    </p:spTree>
    <p:extLst>
      <p:ext uri="{BB962C8B-B14F-4D97-AF65-F5344CB8AC3E}">
        <p14:creationId xmlns:p14="http://schemas.microsoft.com/office/powerpoint/2010/main" val="2501077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5495792-3569-AFAC-BA27-4B833ED43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Early Adopter and Cohort 2 Map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DF29F3-13FF-93A8-67B5-AC8C00FE9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9" y="2080000"/>
            <a:ext cx="5850000" cy="3900000"/>
          </a:xfrm>
          <a:prstGeom prst="rect">
            <a:avLst/>
          </a:prstGeom>
        </p:spPr>
      </p:pic>
      <p:sp>
        <p:nvSpPr>
          <p:cNvPr id="12" name="Gold Accent Bar">
            <a:extLst>
              <a:ext uri="{FF2B5EF4-FFF2-40B4-BE49-F238E27FC236}">
                <a16:creationId xmlns:a16="http://schemas.microsoft.com/office/drawing/2014/main" id="{7E25B7A4-3409-0698-27E4-CAA458974F59}"/>
              </a:ext>
            </a:extLst>
          </p:cNvPr>
          <p:cNvSpPr/>
          <p:nvPr/>
        </p:nvSpPr>
        <p:spPr>
          <a:xfrm>
            <a:off x="1219199" y="1720000"/>
            <a:ext cx="1700000" cy="72000"/>
          </a:xfrm>
          <a:prstGeom prst="roundRect">
            <a:avLst>
              <a:gd name="adj" fmla="val 50000"/>
            </a:avLst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0" name="Legend Card"/>
          <p:cNvSpPr/>
          <p:nvPr/>
        </p:nvSpPr>
        <p:spPr>
          <a:xfrm>
            <a:off x="7500000" y="2600000"/>
            <a:ext cx="3600000" cy="2300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6E2F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1" name="Legend Heading"/>
          <p:cNvSpPr txBox="1"/>
          <p:nvPr/>
        </p:nvSpPr>
        <p:spPr>
          <a:xfrm>
            <a:off x="7900000" y="2880000"/>
            <a:ext cx="2800000" cy="28000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/>
          <a:p>
            <a:r>
              <a:rPr lang="en-US" sz="1200" b="1" spc="200">
                <a:solidFill>
                  <a:srgbClr val="5A6673"/>
                </a:solidFill>
              </a:rPr>
              <a:t>PARTICIPATION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4E5E68-0466-AA02-066B-7E9061D4349C}"/>
              </a:ext>
            </a:extLst>
          </p:cNvPr>
          <p:cNvSpPr/>
          <p:nvPr/>
        </p:nvSpPr>
        <p:spPr>
          <a:xfrm>
            <a:off x="7900000" y="3320000"/>
            <a:ext cx="330881" cy="348343"/>
          </a:xfrm>
          <a:prstGeom prst="rect">
            <a:avLst/>
          </a:prstGeom>
          <a:solidFill>
            <a:srgbClr val="026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0A019F-B14B-DAC7-AB13-DE6D522D1FA2}"/>
              </a:ext>
            </a:extLst>
          </p:cNvPr>
          <p:cNvSpPr/>
          <p:nvPr/>
        </p:nvSpPr>
        <p:spPr>
          <a:xfrm>
            <a:off x="7900000" y="3910000"/>
            <a:ext cx="330881" cy="348343"/>
          </a:xfrm>
          <a:prstGeom prst="rect">
            <a:avLst/>
          </a:prstGeom>
          <a:solidFill>
            <a:srgbClr val="F5AB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B5101C-8BC3-4B70-49F8-482E7C591FE7}"/>
              </a:ext>
            </a:extLst>
          </p:cNvPr>
          <p:cNvSpPr txBox="1"/>
          <p:nvPr/>
        </p:nvSpPr>
        <p:spPr>
          <a:xfrm>
            <a:off x="8380000" y="3371000"/>
            <a:ext cx="171558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/>
              <a:t>Cohort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E9C9E7-1123-A221-D3E8-6A68CC3134A7}"/>
              </a:ext>
            </a:extLst>
          </p:cNvPr>
          <p:cNvSpPr txBox="1"/>
          <p:nvPr/>
        </p:nvSpPr>
        <p:spPr>
          <a:xfrm>
            <a:off x="8380000" y="3961000"/>
            <a:ext cx="171558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/>
              <a:t>Early Adopters</a:t>
            </a:r>
          </a:p>
        </p:txBody>
      </p:sp>
      <p:pic>
        <p:nvPicPr>
          <p:cNvPr id="70" name="Both Swatch"/>
          <p:cNvPicPr>
            <a:picLocks noChangeAspect="1"/>
          </p:cNvPicPr>
          <p:nvPr/>
        </p:nvPicPr>
        <p:blipFill>
          <a:blip r:embed="rId4"/>
          <a:srcRect l="2507" r="2506"/>
          <a:stretch>
            <a:fillRect/>
          </a:stretch>
        </p:blipFill>
        <p:spPr>
          <a:xfrm>
            <a:off x="7900000" y="4500000"/>
            <a:ext cx="330881" cy="348343"/>
          </a:xfrm>
          <a:prstGeom prst="rect">
            <a:avLst/>
          </a:prstGeom>
        </p:spPr>
      </p:pic>
      <p:sp>
        <p:nvSpPr>
          <p:cNvPr id="71" name="Both Label"/>
          <p:cNvSpPr txBox="1"/>
          <p:nvPr/>
        </p:nvSpPr>
        <p:spPr>
          <a:xfrm>
            <a:off x="8400595" y="4551000"/>
            <a:ext cx="2400000" cy="246221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/>
          <a:p>
            <a:r>
              <a:rPr lang="en-US" sz="1400">
                <a:solidFill>
                  <a:srgbClr val="111821"/>
                </a:solidFill>
              </a:rPr>
              <a:t>Split</a:t>
            </a:r>
          </a:p>
        </p:txBody>
      </p:sp>
    </p:spTree>
    <p:extLst>
      <p:ext uri="{BB962C8B-B14F-4D97-AF65-F5344CB8AC3E}">
        <p14:creationId xmlns:p14="http://schemas.microsoft.com/office/powerpoint/2010/main" val="1063892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636DC-6AD6-4885-A5AF-4224C55B9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4F33B-B64D-4BF2-9F76-1129324D6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Cohort 2: 19 States Confirmed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67F00-1F7E-450C-9C02-23C1F4F74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199" y="1941367"/>
            <a:ext cx="4841231" cy="3819525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en-US" sz="1800"/>
              <a:t>California</a:t>
            </a:r>
          </a:p>
          <a:p>
            <a:pPr marL="251460" indent="-251460"/>
            <a:r>
              <a:rPr lang="en-US" sz="1800"/>
              <a:t>Connecticut</a:t>
            </a:r>
          </a:p>
          <a:p>
            <a:pPr marL="251460" indent="-251460"/>
            <a:r>
              <a:rPr lang="en-US" sz="1800"/>
              <a:t>Georgia</a:t>
            </a:r>
          </a:p>
          <a:p>
            <a:pPr marL="251460" indent="-251460"/>
            <a:r>
              <a:rPr lang="en-US" sz="1800"/>
              <a:t>Idaho</a:t>
            </a:r>
          </a:p>
          <a:p>
            <a:pPr marL="251460" indent="-251460"/>
            <a:r>
              <a:rPr lang="en-US" sz="1800"/>
              <a:t>Louisiana</a:t>
            </a:r>
          </a:p>
          <a:p>
            <a:pPr marL="251460" indent="-251460"/>
            <a:r>
              <a:rPr lang="en-US" sz="1800"/>
              <a:t>Massachusetts</a:t>
            </a:r>
          </a:p>
          <a:p>
            <a:pPr marL="251460" indent="-251460"/>
            <a:r>
              <a:rPr lang="en-US" sz="1800"/>
              <a:t>Minnesota</a:t>
            </a:r>
          </a:p>
          <a:p>
            <a:pPr marL="251460" indent="-251460"/>
            <a:r>
              <a:rPr lang="en-US" sz="1800"/>
              <a:t>Montana</a:t>
            </a:r>
          </a:p>
          <a:p>
            <a:pPr marL="251460" indent="-251460"/>
            <a:r>
              <a:rPr lang="en-US" sz="1800"/>
              <a:t>Nebraska</a:t>
            </a:r>
          </a:p>
          <a:p>
            <a:pPr marL="251460" indent="-251460"/>
            <a:r>
              <a:rPr lang="en-US" sz="1800"/>
              <a:t>Nevada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A67CC8E-D89A-4A2E-BFD4-A84F1C9556DF}"/>
              </a:ext>
            </a:extLst>
          </p:cNvPr>
          <p:cNvSpPr txBox="1">
            <a:spLocks/>
          </p:cNvSpPr>
          <p:nvPr/>
        </p:nvSpPr>
        <p:spPr>
          <a:xfrm>
            <a:off x="6255326" y="1941367"/>
            <a:ext cx="4867208" cy="38195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2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0000" indent="-18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6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1460" indent="-251460"/>
            <a:r>
              <a:rPr lang="en-US" sz="1800"/>
              <a:t>New Hampshire</a:t>
            </a:r>
          </a:p>
          <a:p>
            <a:pPr marL="251460" indent="-251460"/>
            <a:r>
              <a:rPr lang="en-US" sz="1800"/>
              <a:t>New Mexico</a:t>
            </a:r>
          </a:p>
          <a:p>
            <a:pPr marL="251460" indent="-251460"/>
            <a:r>
              <a:rPr lang="en-US" sz="1800"/>
              <a:t>New York</a:t>
            </a:r>
          </a:p>
          <a:p>
            <a:pPr marL="251460" indent="-251460"/>
            <a:r>
              <a:rPr lang="en-US" sz="1800"/>
              <a:t>Pennsylvania</a:t>
            </a:r>
          </a:p>
          <a:p>
            <a:pPr marL="251460" indent="-251460"/>
            <a:r>
              <a:rPr lang="en-US" sz="1800"/>
              <a:t>Rhode Island</a:t>
            </a:r>
          </a:p>
          <a:p>
            <a:pPr marL="251460" indent="-251460"/>
            <a:r>
              <a:rPr lang="en-US" sz="1800"/>
              <a:t>South Carolina</a:t>
            </a:r>
          </a:p>
          <a:p>
            <a:pPr marL="251460" indent="-251460"/>
            <a:r>
              <a:rPr lang="en-US" sz="1800"/>
              <a:t>Texas</a:t>
            </a:r>
          </a:p>
          <a:p>
            <a:pPr marL="251460" indent="-251460"/>
            <a:r>
              <a:rPr lang="en-US" sz="1800"/>
              <a:t>Virginia</a:t>
            </a:r>
          </a:p>
          <a:p>
            <a:pPr marL="251460" indent="-251460"/>
            <a:r>
              <a:rPr lang="en-US" sz="1800"/>
              <a:t>Wyoming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83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C4A0-3465-B779-44F2-19B97BB1F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257C5C-2FA5-F0CB-9F33-392595236197}"/>
              </a:ext>
            </a:extLst>
          </p:cNvPr>
          <p:cNvSpPr/>
          <p:nvPr/>
        </p:nvSpPr>
        <p:spPr>
          <a:xfrm>
            <a:off x="1219199" y="1114424"/>
            <a:ext cx="10335600" cy="538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>
                <a:latin typeface="+mj-lt"/>
                <a:ea typeface="Trebuchet MS" pitchFamily="34" charset="-122"/>
                <a:cs typeface="Trebuchet MS" pitchFamily="34" charset="-120"/>
              </a:rPr>
              <a:t>Adoption Timeline</a:t>
            </a:r>
            <a:endParaRPr lang="en-US" sz="4000">
              <a:latin typeface="+mj-lt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094E078-7492-B914-9AA7-A32D9BF5E110}"/>
              </a:ext>
            </a:extLst>
          </p:cNvPr>
          <p:cNvSpPr/>
          <p:nvPr/>
        </p:nvSpPr>
        <p:spPr>
          <a:xfrm>
            <a:off x="1371600" y="2926080"/>
            <a:ext cx="9418320" cy="0"/>
          </a:xfrm>
          <a:prstGeom prst="line">
            <a:avLst/>
          </a:prstGeom>
          <a:noFill/>
          <a:ln w="38100">
            <a:solidFill>
              <a:srgbClr val="B0C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5ADF7A4-A028-A567-3594-42CFBA78D11B}"/>
              </a:ext>
            </a:extLst>
          </p:cNvPr>
          <p:cNvSpPr/>
          <p:nvPr/>
        </p:nvSpPr>
        <p:spPr>
          <a:xfrm>
            <a:off x="122529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5FE6F6E1-3F1E-6055-4659-AFA73D77B610}"/>
              </a:ext>
            </a:extLst>
          </p:cNvPr>
          <p:cNvSpPr/>
          <p:nvPr/>
        </p:nvSpPr>
        <p:spPr>
          <a:xfrm>
            <a:off x="1243584" y="2798064"/>
            <a:ext cx="256032" cy="256032"/>
          </a:xfrm>
          <a:prstGeom prst="ellipse">
            <a:avLst/>
          </a:prstGeom>
          <a:solidFill>
            <a:srgbClr val="0D69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B4EB8BD-18F8-FAEE-1631-C579570F0AAB}"/>
              </a:ext>
            </a:extLst>
          </p:cNvPr>
          <p:cNvSpPr/>
          <p:nvPr/>
        </p:nvSpPr>
        <p:spPr>
          <a:xfrm>
            <a:off x="777240" y="229514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0D6938"/>
                </a:solidFill>
                <a:latin typeface="Calibri"/>
                <a:ea typeface="Calibri"/>
                <a:cs typeface="Calibri"/>
              </a:rPr>
              <a:t>2024 - 2025</a:t>
            </a:r>
            <a:endParaRPr lang="en-US" sz="11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36D2433-3BD5-DB51-85A2-545C942E94BA}"/>
              </a:ext>
            </a:extLst>
          </p:cNvPr>
          <p:cNvSpPr/>
          <p:nvPr/>
        </p:nvSpPr>
        <p:spPr>
          <a:xfrm>
            <a:off x="1371600" y="3072384"/>
            <a:ext cx="0" cy="228600"/>
          </a:xfrm>
          <a:prstGeom prst="line">
            <a:avLst/>
          </a:prstGeom>
          <a:noFill/>
          <a:ln w="19050">
            <a:solidFill>
              <a:srgbClr val="0D693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A052C6A9-3237-776A-64DE-37CC2D562A58}"/>
              </a:ext>
            </a:extLst>
          </p:cNvPr>
          <p:cNvSpPr/>
          <p:nvPr/>
        </p:nvSpPr>
        <p:spPr>
          <a:xfrm>
            <a:off x="48006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B2D7D4C5-7187-B8E9-6ED5-98A1EA1E6B60}"/>
              </a:ext>
            </a:extLst>
          </p:cNvPr>
          <p:cNvSpPr/>
          <p:nvPr/>
        </p:nvSpPr>
        <p:spPr>
          <a:xfrm>
            <a:off x="480060" y="3300984"/>
            <a:ext cx="1783080" cy="54864"/>
          </a:xfrm>
          <a:prstGeom prst="rect">
            <a:avLst/>
          </a:prstGeom>
          <a:solidFill>
            <a:srgbClr val="0D69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8390381-AD9F-3E85-0075-FFED7207B4D8}"/>
              </a:ext>
            </a:extLst>
          </p:cNvPr>
          <p:cNvSpPr/>
          <p:nvPr/>
        </p:nvSpPr>
        <p:spPr>
          <a:xfrm>
            <a:off x="58978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0D69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Compact</a:t>
            </a:r>
            <a:endParaRPr lang="en-US" sz="14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FA751D32-299C-1F07-B1D8-1F76154D2EFF}"/>
              </a:ext>
            </a:extLst>
          </p:cNvPr>
          <p:cNvSpPr/>
          <p:nvPr/>
        </p:nvSpPr>
        <p:spPr>
          <a:xfrm>
            <a:off x="58978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Innovators</a:t>
            </a:r>
            <a:endParaRPr lang="en-US" sz="110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682A89BA-8CB9-73FC-C385-B7A36567E3E7}"/>
              </a:ext>
            </a:extLst>
          </p:cNvPr>
          <p:cNvSpPr/>
          <p:nvPr/>
        </p:nvSpPr>
        <p:spPr>
          <a:xfrm>
            <a:off x="58978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03FCADCB-C43E-41CF-788C-1DA23621CCFE}"/>
              </a:ext>
            </a:extLst>
          </p:cNvPr>
          <p:cNvSpPr/>
          <p:nvPr/>
        </p:nvSpPr>
        <p:spPr>
          <a:xfrm>
            <a:off x="58978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validation</a:t>
            </a: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Insurance Compact</a:t>
            </a:r>
            <a:endParaRPr lang="en-US" sz="110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9AF2289E-1F20-01C6-2B4E-26D487412E52}"/>
              </a:ext>
            </a:extLst>
          </p:cNvPr>
          <p:cNvSpPr/>
          <p:nvPr/>
        </p:nvSpPr>
        <p:spPr>
          <a:xfrm>
            <a:off x="58978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0D6938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E6A80832-11A4-B6AF-8278-E21229A9962C}"/>
              </a:ext>
            </a:extLst>
          </p:cNvPr>
          <p:cNvSpPr/>
          <p:nvPr/>
        </p:nvSpPr>
        <p:spPr>
          <a:xfrm>
            <a:off x="58978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0D69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90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E1642C57-A961-CEA2-5314-CB2485B7B36A}"/>
              </a:ext>
            </a:extLst>
          </p:cNvPr>
          <p:cNvSpPr/>
          <p:nvPr/>
        </p:nvSpPr>
        <p:spPr>
          <a:xfrm>
            <a:off x="357987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190D8AE0-7EF9-F520-1016-688F4BF942A9}"/>
              </a:ext>
            </a:extLst>
          </p:cNvPr>
          <p:cNvSpPr/>
          <p:nvPr/>
        </p:nvSpPr>
        <p:spPr>
          <a:xfrm>
            <a:off x="3598164" y="2798064"/>
            <a:ext cx="256032" cy="256032"/>
          </a:xfrm>
          <a:prstGeom prst="ellipse">
            <a:avLst/>
          </a:prstGeom>
          <a:solidFill>
            <a:srgbClr val="005CB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46AF922D-DD81-5798-112B-771AC8F13F36}"/>
              </a:ext>
            </a:extLst>
          </p:cNvPr>
          <p:cNvSpPr/>
          <p:nvPr/>
        </p:nvSpPr>
        <p:spPr>
          <a:xfrm>
            <a:off x="3563407" y="2064623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CC29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00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3DDB49F-B2D3-3C3D-4F44-C7CE761A8E84}"/>
              </a:ext>
            </a:extLst>
          </p:cNvPr>
          <p:cNvSpPr/>
          <p:nvPr/>
        </p:nvSpPr>
        <p:spPr>
          <a:xfrm>
            <a:off x="3151927" y="1881743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CC29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HERE</a:t>
            </a:r>
            <a:endParaRPr lang="en-US" sz="90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C3D55200-EEAC-A496-BBDB-CB85CD685CA7}"/>
              </a:ext>
            </a:extLst>
          </p:cNvPr>
          <p:cNvSpPr/>
          <p:nvPr/>
        </p:nvSpPr>
        <p:spPr>
          <a:xfrm>
            <a:off x="2920509" y="2267867"/>
            <a:ext cx="1585728" cy="3036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005CB9"/>
                </a:solidFill>
                <a:latin typeface="Calibri"/>
                <a:ea typeface="Calibri"/>
                <a:cs typeface="Calibri"/>
              </a:rPr>
              <a:t>Late 2026 - Early 2027</a:t>
            </a:r>
            <a:endParaRPr lang="en-US" sz="110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15444D16-558C-773B-3531-D90E1B274694}"/>
              </a:ext>
            </a:extLst>
          </p:cNvPr>
          <p:cNvSpPr/>
          <p:nvPr/>
        </p:nvSpPr>
        <p:spPr>
          <a:xfrm>
            <a:off x="3726180" y="3072384"/>
            <a:ext cx="0" cy="228600"/>
          </a:xfrm>
          <a:prstGeom prst="line">
            <a:avLst/>
          </a:prstGeom>
          <a:noFill/>
          <a:ln w="19050">
            <a:solidFill>
              <a:srgbClr val="005CB9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CAA5A930-2A0F-EDA5-6A40-E648183D85C7}"/>
              </a:ext>
            </a:extLst>
          </p:cNvPr>
          <p:cNvSpPr/>
          <p:nvPr/>
        </p:nvSpPr>
        <p:spPr>
          <a:xfrm>
            <a:off x="283464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E0275F35-783C-FF41-E9ED-B95CD21FDCDC}"/>
              </a:ext>
            </a:extLst>
          </p:cNvPr>
          <p:cNvSpPr/>
          <p:nvPr/>
        </p:nvSpPr>
        <p:spPr>
          <a:xfrm>
            <a:off x="2834640" y="3300984"/>
            <a:ext cx="1783080" cy="54864"/>
          </a:xfrm>
          <a:prstGeom prst="rect">
            <a:avLst/>
          </a:prstGeom>
          <a:solidFill>
            <a:srgbClr val="005CB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A8B1F7DA-CFB4-94B9-77AA-31220E540A1E}"/>
              </a:ext>
            </a:extLst>
          </p:cNvPr>
          <p:cNvSpPr/>
          <p:nvPr/>
        </p:nvSpPr>
        <p:spPr>
          <a:xfrm>
            <a:off x="294436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005CB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Early Adopters</a:t>
            </a:r>
            <a:endParaRPr lang="en-US" sz="140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C6F54821-40CC-83F6-5E37-6E64E7130FA3}"/>
              </a:ext>
            </a:extLst>
          </p:cNvPr>
          <p:cNvSpPr/>
          <p:nvPr/>
        </p:nvSpPr>
        <p:spPr>
          <a:xfrm>
            <a:off x="294436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States</a:t>
            </a:r>
            <a:endParaRPr lang="en-US" sz="110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249418B4-EDA4-5E3D-B522-DA4787B01248}"/>
              </a:ext>
            </a:extLst>
          </p:cNvPr>
          <p:cNvSpPr/>
          <p:nvPr/>
        </p:nvSpPr>
        <p:spPr>
          <a:xfrm>
            <a:off x="294436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60612C93-E4C4-E062-9983-4ACB2045A073}"/>
              </a:ext>
            </a:extLst>
          </p:cNvPr>
          <p:cNvSpPr/>
          <p:nvPr/>
        </p:nvSpPr>
        <p:spPr>
          <a:xfrm>
            <a:off x="294436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Staggered rollout</a:t>
            </a:r>
            <a:endParaRPr lang="en-US" sz="1100"/>
          </a:p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for selected state instances</a:t>
            </a:r>
            <a:endParaRPr lang="en-US" sz="110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DC6A154C-4D7F-4771-757B-4766E84D2B7C}"/>
              </a:ext>
            </a:extLst>
          </p:cNvPr>
          <p:cNvSpPr/>
          <p:nvPr/>
        </p:nvSpPr>
        <p:spPr>
          <a:xfrm>
            <a:off x="294436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005CB9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F1F20A6C-ABC0-FFE1-2817-E41EAD03B240}"/>
              </a:ext>
            </a:extLst>
          </p:cNvPr>
          <p:cNvSpPr/>
          <p:nvPr/>
        </p:nvSpPr>
        <p:spPr>
          <a:xfrm>
            <a:off x="294436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005C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90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3A0E057D-456B-2C61-DCAE-1C1DF77BA1AD}"/>
              </a:ext>
            </a:extLst>
          </p:cNvPr>
          <p:cNvSpPr/>
          <p:nvPr/>
        </p:nvSpPr>
        <p:spPr>
          <a:xfrm>
            <a:off x="593445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77E2E262-A2E4-799A-F906-ADD12907DAFE}"/>
              </a:ext>
            </a:extLst>
          </p:cNvPr>
          <p:cNvSpPr/>
          <p:nvPr/>
        </p:nvSpPr>
        <p:spPr>
          <a:xfrm>
            <a:off x="5952744" y="2798064"/>
            <a:ext cx="256032" cy="256032"/>
          </a:xfrm>
          <a:prstGeom prst="ellipse">
            <a:avLst/>
          </a:prstGeom>
          <a:solidFill>
            <a:srgbClr val="5B8D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4DC11B37-F023-CC38-7DA7-0987A763C4CD}"/>
              </a:ext>
            </a:extLst>
          </p:cNvPr>
          <p:cNvSpPr/>
          <p:nvPr/>
        </p:nvSpPr>
        <p:spPr>
          <a:xfrm>
            <a:off x="5486400" y="229514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5B8DB8"/>
                </a:solidFill>
                <a:latin typeface="Calibri"/>
                <a:ea typeface="Calibri"/>
                <a:cs typeface="Calibri"/>
              </a:rPr>
              <a:t>Early to Mid 2027</a:t>
            </a:r>
            <a:endParaRPr lang="en-US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372E873C-F11B-2D5D-C279-2AAACDC1FF2F}"/>
              </a:ext>
            </a:extLst>
          </p:cNvPr>
          <p:cNvSpPr/>
          <p:nvPr/>
        </p:nvSpPr>
        <p:spPr>
          <a:xfrm>
            <a:off x="6080760" y="3072384"/>
            <a:ext cx="0" cy="228600"/>
          </a:xfrm>
          <a:prstGeom prst="line">
            <a:avLst/>
          </a:prstGeom>
          <a:noFill/>
          <a:ln w="19050">
            <a:solidFill>
              <a:srgbClr val="5B8DB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1E452422-08A0-464E-FA37-42FE65B0A1CE}"/>
              </a:ext>
            </a:extLst>
          </p:cNvPr>
          <p:cNvSpPr/>
          <p:nvPr/>
        </p:nvSpPr>
        <p:spPr>
          <a:xfrm>
            <a:off x="518922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67D416A7-C7CB-C377-CDD2-8DE9ED4640B4}"/>
              </a:ext>
            </a:extLst>
          </p:cNvPr>
          <p:cNvSpPr/>
          <p:nvPr/>
        </p:nvSpPr>
        <p:spPr>
          <a:xfrm>
            <a:off x="5189220" y="3300984"/>
            <a:ext cx="1783080" cy="54864"/>
          </a:xfrm>
          <a:prstGeom prst="rect">
            <a:avLst/>
          </a:prstGeom>
          <a:solidFill>
            <a:srgbClr val="5B8D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4387F720-47D4-AE31-D2E0-564D5774DBE5}"/>
              </a:ext>
            </a:extLst>
          </p:cNvPr>
          <p:cNvSpPr/>
          <p:nvPr/>
        </p:nvSpPr>
        <p:spPr>
          <a:xfrm>
            <a:off x="529894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5B8DB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Cohort 2</a:t>
            </a:r>
            <a:endParaRPr lang="en-US" sz="140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3C36D27C-F5BE-E749-BE9B-09843FF3714D}"/>
              </a:ext>
            </a:extLst>
          </p:cNvPr>
          <p:cNvSpPr/>
          <p:nvPr/>
        </p:nvSpPr>
        <p:spPr>
          <a:xfrm>
            <a:off x="529894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Wave</a:t>
            </a:r>
            <a:endParaRPr lang="en-US" sz="1100"/>
          </a:p>
        </p:txBody>
      </p:sp>
      <p:sp>
        <p:nvSpPr>
          <p:cNvPr id="39" name="Shape 37">
            <a:extLst>
              <a:ext uri="{FF2B5EF4-FFF2-40B4-BE49-F238E27FC236}">
                <a16:creationId xmlns:a16="http://schemas.microsoft.com/office/drawing/2014/main" id="{D44C3053-0224-9AB0-027C-636857C32900}"/>
              </a:ext>
            </a:extLst>
          </p:cNvPr>
          <p:cNvSpPr/>
          <p:nvPr/>
        </p:nvSpPr>
        <p:spPr>
          <a:xfrm>
            <a:off x="529894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DBC37552-BA05-79AF-395B-342344E2718B}"/>
              </a:ext>
            </a:extLst>
          </p:cNvPr>
          <p:cNvSpPr/>
          <p:nvPr/>
        </p:nvSpPr>
        <p:spPr>
          <a:xfrm>
            <a:off x="529894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Cohort 2 states finalize planning and begin moving to production </a:t>
            </a:r>
            <a:endParaRPr lang="en-US"/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8BF7C226-662E-5517-D80A-D9B84631F4A0}"/>
              </a:ext>
            </a:extLst>
          </p:cNvPr>
          <p:cNvSpPr/>
          <p:nvPr/>
        </p:nvSpPr>
        <p:spPr>
          <a:xfrm>
            <a:off x="529894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5B8DB8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id="{0539DE25-C26C-031F-A23D-47A01090430A}"/>
              </a:ext>
            </a:extLst>
          </p:cNvPr>
          <p:cNvSpPr/>
          <p:nvPr/>
        </p:nvSpPr>
        <p:spPr>
          <a:xfrm>
            <a:off x="529894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5B8D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UPCOMING</a:t>
            </a:r>
            <a:endParaRPr lang="en-US" sz="900"/>
          </a:p>
        </p:txBody>
      </p:sp>
      <p:sp>
        <p:nvSpPr>
          <p:cNvPr id="43" name="Shape 41">
            <a:extLst>
              <a:ext uri="{FF2B5EF4-FFF2-40B4-BE49-F238E27FC236}">
                <a16:creationId xmlns:a16="http://schemas.microsoft.com/office/drawing/2014/main" id="{C930CC4D-E9B9-DBEA-5FD5-0B4A26B71B0A}"/>
              </a:ext>
            </a:extLst>
          </p:cNvPr>
          <p:cNvSpPr/>
          <p:nvPr/>
        </p:nvSpPr>
        <p:spPr>
          <a:xfrm>
            <a:off x="828903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DFDD99DC-36F5-0761-2620-E72BB9C90B9F}"/>
              </a:ext>
            </a:extLst>
          </p:cNvPr>
          <p:cNvSpPr/>
          <p:nvPr/>
        </p:nvSpPr>
        <p:spPr>
          <a:xfrm>
            <a:off x="8307324" y="2798064"/>
            <a:ext cx="256032" cy="256032"/>
          </a:xfrm>
          <a:prstGeom prst="ellipse">
            <a:avLst/>
          </a:prstGeom>
          <a:solidFill>
            <a:srgbClr val="94B8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43">
            <a:extLst>
              <a:ext uri="{FF2B5EF4-FFF2-40B4-BE49-F238E27FC236}">
                <a16:creationId xmlns:a16="http://schemas.microsoft.com/office/drawing/2014/main" id="{7F24D5DC-E0F2-B881-B15C-06654D1A1A8B}"/>
              </a:ext>
            </a:extLst>
          </p:cNvPr>
          <p:cNvSpPr/>
          <p:nvPr/>
        </p:nvSpPr>
        <p:spPr>
          <a:xfrm>
            <a:off x="7840980" y="229514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B8D4"/>
                </a:solidFill>
                <a:latin typeface="Calibri"/>
                <a:ea typeface="Calibri"/>
                <a:cs typeface="Calibri"/>
              </a:rPr>
              <a:t>TBD</a:t>
            </a:r>
            <a:endParaRPr lang="en-US"/>
          </a:p>
        </p:txBody>
      </p:sp>
      <p:sp>
        <p:nvSpPr>
          <p:cNvPr id="46" name="Shape 44">
            <a:extLst>
              <a:ext uri="{FF2B5EF4-FFF2-40B4-BE49-F238E27FC236}">
                <a16:creationId xmlns:a16="http://schemas.microsoft.com/office/drawing/2014/main" id="{0640374A-3D2F-459D-8C60-5A47A90C1503}"/>
              </a:ext>
            </a:extLst>
          </p:cNvPr>
          <p:cNvSpPr/>
          <p:nvPr/>
        </p:nvSpPr>
        <p:spPr>
          <a:xfrm>
            <a:off x="8435340" y="3072384"/>
            <a:ext cx="0" cy="228600"/>
          </a:xfrm>
          <a:prstGeom prst="line">
            <a:avLst/>
          </a:prstGeom>
          <a:noFill/>
          <a:ln w="19050">
            <a:solidFill>
              <a:srgbClr val="94B8D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>
            <a:extLst>
              <a:ext uri="{FF2B5EF4-FFF2-40B4-BE49-F238E27FC236}">
                <a16:creationId xmlns:a16="http://schemas.microsoft.com/office/drawing/2014/main" id="{85462B1B-3845-29EE-25F8-B8B88CF080CF}"/>
              </a:ext>
            </a:extLst>
          </p:cNvPr>
          <p:cNvSpPr/>
          <p:nvPr/>
        </p:nvSpPr>
        <p:spPr>
          <a:xfrm>
            <a:off x="754380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5CEC3E1E-75FD-05BD-FB58-AD70A14E97AF}"/>
              </a:ext>
            </a:extLst>
          </p:cNvPr>
          <p:cNvSpPr/>
          <p:nvPr/>
        </p:nvSpPr>
        <p:spPr>
          <a:xfrm>
            <a:off x="7543800" y="3300984"/>
            <a:ext cx="1783080" cy="54864"/>
          </a:xfrm>
          <a:prstGeom prst="rect">
            <a:avLst/>
          </a:prstGeom>
          <a:solidFill>
            <a:srgbClr val="94B8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01CBAE55-92E1-2D13-6D18-992404187D7A}"/>
              </a:ext>
            </a:extLst>
          </p:cNvPr>
          <p:cNvSpPr/>
          <p:nvPr/>
        </p:nvSpPr>
        <p:spPr>
          <a:xfrm>
            <a:off x="765352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94B8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Remaining States</a:t>
            </a:r>
            <a:endParaRPr lang="en-US" sz="1400"/>
          </a:p>
        </p:txBody>
      </p:sp>
      <p:sp>
        <p:nvSpPr>
          <p:cNvPr id="50" name="Text 48">
            <a:extLst>
              <a:ext uri="{FF2B5EF4-FFF2-40B4-BE49-F238E27FC236}">
                <a16:creationId xmlns:a16="http://schemas.microsoft.com/office/drawing/2014/main" id="{37BCA2D7-789F-6548-FD99-0CA5E5AFB7D8}"/>
              </a:ext>
            </a:extLst>
          </p:cNvPr>
          <p:cNvSpPr/>
          <p:nvPr/>
        </p:nvSpPr>
        <p:spPr>
          <a:xfrm>
            <a:off x="765352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Migration</a:t>
            </a:r>
            <a:endParaRPr lang="en-US" sz="1100"/>
          </a:p>
        </p:txBody>
      </p:sp>
      <p:sp>
        <p:nvSpPr>
          <p:cNvPr id="51" name="Shape 49">
            <a:extLst>
              <a:ext uri="{FF2B5EF4-FFF2-40B4-BE49-F238E27FC236}">
                <a16:creationId xmlns:a16="http://schemas.microsoft.com/office/drawing/2014/main" id="{98331D26-4DDD-FB82-4E61-E0458EB41BFF}"/>
              </a:ext>
            </a:extLst>
          </p:cNvPr>
          <p:cNvSpPr/>
          <p:nvPr/>
        </p:nvSpPr>
        <p:spPr>
          <a:xfrm>
            <a:off x="765352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AD71AEA4-6CC8-8CF3-B85E-C15EFDEFAF29}"/>
              </a:ext>
            </a:extLst>
          </p:cNvPr>
          <p:cNvSpPr/>
          <p:nvPr/>
        </p:nvSpPr>
        <p:spPr>
          <a:xfrm>
            <a:off x="765352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All workload in new system except H and NA TOIs and Plan Management</a:t>
            </a:r>
            <a:endParaRPr lang="en-US"/>
          </a:p>
        </p:txBody>
      </p:sp>
      <p:sp>
        <p:nvSpPr>
          <p:cNvPr id="53" name="Shape 51">
            <a:extLst>
              <a:ext uri="{FF2B5EF4-FFF2-40B4-BE49-F238E27FC236}">
                <a16:creationId xmlns:a16="http://schemas.microsoft.com/office/drawing/2014/main" id="{E8A53FCC-5124-2D83-E6C9-13B09075F909}"/>
              </a:ext>
            </a:extLst>
          </p:cNvPr>
          <p:cNvSpPr/>
          <p:nvPr/>
        </p:nvSpPr>
        <p:spPr>
          <a:xfrm>
            <a:off x="765352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94B8D4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135CA99A-F164-1A6D-8FB3-4519D9AF7DB1}"/>
              </a:ext>
            </a:extLst>
          </p:cNvPr>
          <p:cNvSpPr/>
          <p:nvPr/>
        </p:nvSpPr>
        <p:spPr>
          <a:xfrm>
            <a:off x="765352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94B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</a:t>
            </a:r>
            <a:endParaRPr lang="en-US" sz="900"/>
          </a:p>
        </p:txBody>
      </p:sp>
      <p:sp>
        <p:nvSpPr>
          <p:cNvPr id="55" name="Shape 53">
            <a:extLst>
              <a:ext uri="{FF2B5EF4-FFF2-40B4-BE49-F238E27FC236}">
                <a16:creationId xmlns:a16="http://schemas.microsoft.com/office/drawing/2014/main" id="{0D2AD1F9-FA9C-8D2E-CEBC-6DE67B23A7D4}"/>
              </a:ext>
            </a:extLst>
          </p:cNvPr>
          <p:cNvSpPr/>
          <p:nvPr/>
        </p:nvSpPr>
        <p:spPr>
          <a:xfrm>
            <a:off x="1064361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6" name="Shape 54">
            <a:extLst>
              <a:ext uri="{FF2B5EF4-FFF2-40B4-BE49-F238E27FC236}">
                <a16:creationId xmlns:a16="http://schemas.microsoft.com/office/drawing/2014/main" id="{74C49C3E-DEB5-2441-33B6-FF06BF6A176A}"/>
              </a:ext>
            </a:extLst>
          </p:cNvPr>
          <p:cNvSpPr/>
          <p:nvPr/>
        </p:nvSpPr>
        <p:spPr>
          <a:xfrm>
            <a:off x="10661904" y="2798064"/>
            <a:ext cx="256032" cy="256032"/>
          </a:xfrm>
          <a:prstGeom prst="ellipse">
            <a:avLst/>
          </a:prstGeom>
          <a:solidFill>
            <a:srgbClr val="7A519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Text 55">
            <a:extLst>
              <a:ext uri="{FF2B5EF4-FFF2-40B4-BE49-F238E27FC236}">
                <a16:creationId xmlns:a16="http://schemas.microsoft.com/office/drawing/2014/main" id="{78162E30-DBA9-5276-FD2B-B31D8CC4A576}"/>
              </a:ext>
            </a:extLst>
          </p:cNvPr>
          <p:cNvSpPr/>
          <p:nvPr/>
        </p:nvSpPr>
        <p:spPr>
          <a:xfrm>
            <a:off x="10195560" y="229514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A51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</a:t>
            </a:r>
            <a:endParaRPr lang="en-US" sz="1100"/>
          </a:p>
        </p:txBody>
      </p:sp>
      <p:sp>
        <p:nvSpPr>
          <p:cNvPr id="58" name="Shape 56">
            <a:extLst>
              <a:ext uri="{FF2B5EF4-FFF2-40B4-BE49-F238E27FC236}">
                <a16:creationId xmlns:a16="http://schemas.microsoft.com/office/drawing/2014/main" id="{4D751C26-70A0-BBCF-6E9B-0017157C8437}"/>
              </a:ext>
            </a:extLst>
          </p:cNvPr>
          <p:cNvSpPr/>
          <p:nvPr/>
        </p:nvSpPr>
        <p:spPr>
          <a:xfrm>
            <a:off x="10789920" y="3072384"/>
            <a:ext cx="0" cy="228600"/>
          </a:xfrm>
          <a:prstGeom prst="line">
            <a:avLst/>
          </a:prstGeom>
          <a:noFill/>
          <a:ln w="19050">
            <a:solidFill>
              <a:srgbClr val="7A519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>
            <a:extLst>
              <a:ext uri="{FF2B5EF4-FFF2-40B4-BE49-F238E27FC236}">
                <a16:creationId xmlns:a16="http://schemas.microsoft.com/office/drawing/2014/main" id="{9E873099-9AAF-0851-3950-38E03C79FE94}"/>
              </a:ext>
            </a:extLst>
          </p:cNvPr>
          <p:cNvSpPr/>
          <p:nvPr/>
        </p:nvSpPr>
        <p:spPr>
          <a:xfrm>
            <a:off x="989838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0" name="Shape 58">
            <a:extLst>
              <a:ext uri="{FF2B5EF4-FFF2-40B4-BE49-F238E27FC236}">
                <a16:creationId xmlns:a16="http://schemas.microsoft.com/office/drawing/2014/main" id="{3CD0223B-D86B-550F-C216-3768BE102188}"/>
              </a:ext>
            </a:extLst>
          </p:cNvPr>
          <p:cNvSpPr/>
          <p:nvPr/>
        </p:nvSpPr>
        <p:spPr>
          <a:xfrm>
            <a:off x="9898380" y="3300984"/>
            <a:ext cx="1783080" cy="54864"/>
          </a:xfrm>
          <a:prstGeom prst="rect">
            <a:avLst/>
          </a:prstGeom>
          <a:solidFill>
            <a:srgbClr val="7A519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1" name="Text 59">
            <a:extLst>
              <a:ext uri="{FF2B5EF4-FFF2-40B4-BE49-F238E27FC236}">
                <a16:creationId xmlns:a16="http://schemas.microsoft.com/office/drawing/2014/main" id="{9682962F-7857-D385-3F63-D6D48C2B48DD}"/>
              </a:ext>
            </a:extLst>
          </p:cNvPr>
          <p:cNvSpPr/>
          <p:nvPr/>
        </p:nvSpPr>
        <p:spPr>
          <a:xfrm>
            <a:off x="1000810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7A519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Plan </a:t>
            </a:r>
            <a:r>
              <a:rPr lang="en-US" sz="1400" b="1" err="1">
                <a:solidFill>
                  <a:srgbClr val="7A519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Mgmt</a:t>
            </a:r>
            <a:endParaRPr lang="en-US" sz="1400"/>
          </a:p>
        </p:txBody>
      </p:sp>
      <p:sp>
        <p:nvSpPr>
          <p:cNvPr id="62" name="Text 60">
            <a:extLst>
              <a:ext uri="{FF2B5EF4-FFF2-40B4-BE49-F238E27FC236}">
                <a16:creationId xmlns:a16="http://schemas.microsoft.com/office/drawing/2014/main" id="{A9834307-3438-02AC-95E8-4E57473F9B08}"/>
              </a:ext>
            </a:extLst>
          </p:cNvPr>
          <p:cNvSpPr/>
          <p:nvPr/>
        </p:nvSpPr>
        <p:spPr>
          <a:xfrm>
            <a:off x="1000810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&amp; NA TOIs</a:t>
            </a:r>
            <a:endParaRPr lang="en-US" sz="1100"/>
          </a:p>
        </p:txBody>
      </p:sp>
      <p:sp>
        <p:nvSpPr>
          <p:cNvPr id="63" name="Shape 61">
            <a:extLst>
              <a:ext uri="{FF2B5EF4-FFF2-40B4-BE49-F238E27FC236}">
                <a16:creationId xmlns:a16="http://schemas.microsoft.com/office/drawing/2014/main" id="{02D92B34-E61D-1E0F-4F02-DAAABA56B231}"/>
              </a:ext>
            </a:extLst>
          </p:cNvPr>
          <p:cNvSpPr/>
          <p:nvPr/>
        </p:nvSpPr>
        <p:spPr>
          <a:xfrm>
            <a:off x="1000810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>
            <a:extLst>
              <a:ext uri="{FF2B5EF4-FFF2-40B4-BE49-F238E27FC236}">
                <a16:creationId xmlns:a16="http://schemas.microsoft.com/office/drawing/2014/main" id="{765FA5DA-BC62-B688-CD2D-5FD373469AB1}"/>
              </a:ext>
            </a:extLst>
          </p:cNvPr>
          <p:cNvSpPr/>
          <p:nvPr/>
        </p:nvSpPr>
        <p:spPr>
          <a:xfrm>
            <a:off x="1000810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Final transition and retirement of Legacy SERFF</a:t>
            </a:r>
            <a:endParaRPr lang="en-US"/>
          </a:p>
        </p:txBody>
      </p:sp>
      <p:sp>
        <p:nvSpPr>
          <p:cNvPr id="65" name="Shape 63">
            <a:extLst>
              <a:ext uri="{FF2B5EF4-FFF2-40B4-BE49-F238E27FC236}">
                <a16:creationId xmlns:a16="http://schemas.microsoft.com/office/drawing/2014/main" id="{07E42AC6-A340-B949-FC28-EC2ED7197E24}"/>
              </a:ext>
            </a:extLst>
          </p:cNvPr>
          <p:cNvSpPr/>
          <p:nvPr/>
        </p:nvSpPr>
        <p:spPr>
          <a:xfrm>
            <a:off x="1000810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7A5195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Text 64">
            <a:extLst>
              <a:ext uri="{FF2B5EF4-FFF2-40B4-BE49-F238E27FC236}">
                <a16:creationId xmlns:a16="http://schemas.microsoft.com/office/drawing/2014/main" id="{4E0AE917-A87A-FACA-4949-B227D30DCABB}"/>
              </a:ext>
            </a:extLst>
          </p:cNvPr>
          <p:cNvSpPr/>
          <p:nvPr/>
        </p:nvSpPr>
        <p:spPr>
          <a:xfrm>
            <a:off x="1000810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7A51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183692808"/>
      </p:ext>
    </p:extLst>
  </p:cSld>
  <p:clrMapOvr>
    <a:masterClrMapping/>
  </p:clrMapOvr>
</p:sld>
</file>

<file path=ppt/theme/theme1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2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temType xmlns="ab0a68de-8067-4d02-b9a9-3471864b92a1">Meeting Presentation</ItemType>
    <Year xmlns="ab0a68de-8067-4d02-b9a9-3471864b92a1">2025</Year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9D06FD1E248E4F969FAA4108632602" ma:contentTypeVersion="8" ma:contentTypeDescription="Create a new document." ma:contentTypeScope="" ma:versionID="e3e701bdb38939a74ec8d1db40a40c79">
  <xsd:schema xmlns:xsd="http://www.w3.org/2001/XMLSchema" xmlns:xs="http://www.w3.org/2001/XMLSchema" xmlns:p="http://schemas.microsoft.com/office/2006/metadata/properties" xmlns:ns2="ab0a68de-8067-4d02-b9a9-3471864b92a1" xmlns:ns3="f933e4e2-b1ab-4be3-bd5b-27fe7816f9f4" targetNamespace="http://schemas.microsoft.com/office/2006/metadata/properties" ma:root="true" ma:fieldsID="e8c6f251faf623910344ede5daeb5add" ns2:_="" ns3:_="">
    <xsd:import namespace="ab0a68de-8067-4d02-b9a9-3471864b92a1"/>
    <xsd:import namespace="f933e4e2-b1ab-4be3-bd5b-27fe7816f9f4"/>
    <xsd:element name="properties">
      <xsd:complexType>
        <xsd:sequence>
          <xsd:element name="documentManagement">
            <xsd:complexType>
              <xsd:all>
                <xsd:element ref="ns2:ItemTyp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Yea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a68de-8067-4d02-b9a9-3471864b92a1" elementFormDefault="qualified">
    <xsd:import namespace="http://schemas.microsoft.com/office/2006/documentManagement/types"/>
    <xsd:import namespace="http://schemas.microsoft.com/office/infopath/2007/PartnerControls"/>
    <xsd:element name="ItemType" ma:index="8" nillable="true" ma:displayName="Item Type" ma:format="Dropdown" ma:internalName="ItemType">
      <xsd:simpleType>
        <xsd:restriction base="dms:Choice">
          <xsd:enumeration value="Meeting Agenda"/>
          <xsd:enumeration value="Meeting Presentation"/>
          <xsd:enumeration value="Meeting Summary"/>
          <xsd:enumeration value="Meeting Recording"/>
          <xsd:enumeration value="SERFF Modernization"/>
          <xsd:enumeration value="Roll Call"/>
          <xsd:enumeration value="Procedures"/>
          <xsd:enumeration value="Membership Turnover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Year" ma:index="13" nillable="true" ma:displayName="Year" ma:description="Items that are connected to a specific year" ma:format="Dropdown" ma:internalName="Year">
      <xsd:simpleType>
        <xsd:restriction base="dms:Choice">
          <xsd:enumeration value="2021"/>
          <xsd:enumeration value="2022"/>
          <xsd:enumeration value="2023"/>
          <xsd:enumeration value="2024"/>
          <xsd:enumeration value="202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3e4e2-b1ab-4be3-bd5b-27fe7816f9f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608192631259876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27742CB1-9194-4FC2-8E5A-954E7FF34B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4AA50D-82B8-4483-9A15-87DBDD517E0D}">
  <ds:schemaRefs>
    <ds:schemaRef ds:uri="ab0a68de-8067-4d02-b9a9-3471864b92a1"/>
    <ds:schemaRef ds:uri="f933e4e2-b1ab-4be3-bd5b-27fe7816f9f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48B4FE7-7196-42A9-B33A-20C19B961B61}">
  <ds:schemaRefs>
    <ds:schemaRef ds:uri="ab0a68de-8067-4d02-b9a9-3471864b92a1"/>
    <ds:schemaRef ds:uri="f933e4e2-b1ab-4be3-bd5b-27fe7816f9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D1554F6B-DC5E-4BA5-A134-B14B6A3AE002}">
  <ds:schemaRefs/>
</ds:datastoreItem>
</file>

<file path=customXml/itemProps5.xml><?xml version="1.0" encoding="utf-8"?>
<ds:datastoreItem xmlns:ds="http://schemas.openxmlformats.org/officeDocument/2006/customXml" ds:itemID="{D2C3A0A5-E845-4A19-A39A-784C83FB77C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30</Slides>
  <Notes>5</Notes>
  <HiddenSlides>1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NAIC Generic</vt:lpstr>
      <vt:lpstr>NAIC Generic</vt:lpstr>
      <vt:lpstr>PowerPoint Presentation</vt:lpstr>
      <vt:lpstr>We will begin shortly</vt:lpstr>
      <vt:lpstr>Attendance</vt:lpstr>
      <vt:lpstr>Implementation Update</vt:lpstr>
      <vt:lpstr>Pivot to an Early Adopter Model</vt:lpstr>
      <vt:lpstr>Why Cohort 2</vt:lpstr>
      <vt:lpstr>Early Adopter and Cohort 2 Map</vt:lpstr>
      <vt:lpstr>Cohort 2: 19 States Confirmed</vt:lpstr>
      <vt:lpstr>PowerPoint Presentation</vt:lpstr>
      <vt:lpstr>Announcing Our First State</vt:lpstr>
      <vt:lpstr>PowerPoint Presentation</vt:lpstr>
      <vt:lpstr>Platform Development</vt:lpstr>
      <vt:lpstr>How Our Team Improves the Application</vt:lpstr>
      <vt:lpstr>Q3 Work: Application Improvements and Quality</vt:lpstr>
      <vt:lpstr>Faster, Steadier, and More Secure</vt:lpstr>
      <vt:lpstr>Recent Work: What Filers and Reviewers Get</vt:lpstr>
      <vt:lpstr>On the Horizon: Q4 and Q1</vt:lpstr>
      <vt:lpstr>Managing Change</vt:lpstr>
      <vt:lpstr>What Co-Existence Means for Filers</vt:lpstr>
      <vt:lpstr>Preparing Your Team for the Move</vt:lpstr>
      <vt:lpstr>CLARA</vt:lpstr>
      <vt:lpstr>What CLARA Does and Does Not Do</vt:lpstr>
      <vt:lpstr>How CLARA Learns and How It Is Used</vt:lpstr>
      <vt:lpstr>Where CLARA Is Today and What Is Next</vt:lpstr>
      <vt:lpstr>What CLARA Means for Industry</vt:lpstr>
      <vt:lpstr>PowerPoint Presentation</vt:lpstr>
      <vt:lpstr>Additional Material Health Filings</vt:lpstr>
      <vt:lpstr>Impacted Health TOIs at a Glance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14</cp:revision>
  <dcterms:created xsi:type="dcterms:W3CDTF">2025-04-02T13:31:57Z</dcterms:created>
  <dcterms:modified xsi:type="dcterms:W3CDTF">2026-08-31T13:44:18Z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0x010100E39D06FD1E248E4F969FAA4108632602</vt:lpwstr>
  </property>
</Properties>
</file>