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5"/>
  </p:sldMasterIdLst>
  <p:notesMasterIdLst>
    <p:notesMasterId r:id="rId18"/>
  </p:notesMasterIdLst>
  <p:handoutMasterIdLst>
    <p:handoutMasterId r:id="rId19"/>
  </p:handoutMasterIdLst>
  <p:sldIdLst>
    <p:sldId id="6624" r:id="rId6"/>
    <p:sldId id="6831" r:id="rId7"/>
    <p:sldId id="6835" r:id="rId8"/>
    <p:sldId id="6833" r:id="rId9"/>
    <p:sldId id="6834" r:id="rId10"/>
    <p:sldId id="6979" r:id="rId11"/>
    <p:sldId id="6974" r:id="rId12"/>
    <p:sldId id="6977" r:id="rId13"/>
    <p:sldId id="6982" r:id="rId14"/>
    <p:sldId id="6976" r:id="rId15"/>
    <p:sldId id="6978" r:id="rId16"/>
    <p:sldId id="6615" r:id="rId17"/>
  </p:sldIdLst>
  <p:sldSz cx="12192000" cy="6858000"/>
  <p:notesSz cx="6858000" cy="93138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1pPr>
    <a:lvl2pPr marL="0" marR="0" indent="4572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2pPr>
    <a:lvl3pPr marL="0" marR="0" indent="9144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3pPr>
    <a:lvl4pPr marL="0" marR="0" indent="13716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4pPr>
    <a:lvl5pPr marL="0" marR="0" indent="18288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5pPr>
    <a:lvl6pPr marL="0" marR="0" indent="22860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6pPr>
    <a:lvl7pPr marL="0" marR="0" indent="27432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7pPr>
    <a:lvl8pPr marL="0" marR="0" indent="32004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8pPr>
    <a:lvl9pPr marL="0" marR="0" indent="365760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1986F1-35AC-EDEA-32FE-EF4AD1667D52}" name="Maki, Kristen  (DSHS/ALTSA/WACARES)" initials="MK(" userId="S::Kristen.Maki@dshs.wa.gov::7ea53f52-c821-44f5-ad24-9dd77f8214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679"/>
    <a:srgbClr val="000000"/>
    <a:srgbClr val="9A3517"/>
    <a:srgbClr val="F0EBE2"/>
    <a:srgbClr val="86B2BB"/>
    <a:srgbClr val="C2D8DC"/>
    <a:srgbClr val="6C755D"/>
    <a:srgbClr val="B59C8C"/>
    <a:srgbClr val="B1CDD3"/>
    <a:srgbClr val="D3C4B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6F8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0E0"/>
          </a:solidFill>
        </a:fill>
      </a:tcStyle>
    </a:wholeTbl>
    <a:band2H>
      <a:tcTxStyle/>
      <a:tcStyle>
        <a:tcBdr/>
        <a:fill>
          <a:solidFill>
            <a:srgbClr val="F9F8F0"/>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6F8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DD0"/>
          </a:solidFill>
        </a:fill>
      </a:tcStyle>
    </a:wholeTbl>
    <a:band2H>
      <a:tcTxStyle/>
      <a:tcStyle>
        <a:tcBdr/>
        <a:fill>
          <a:solidFill>
            <a:srgbClr val="EEEFE9"/>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6F8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ACD"/>
          </a:solidFill>
        </a:fill>
      </a:tcStyle>
    </a:wholeTbl>
    <a:band2H>
      <a:tcTxStyle/>
      <a:tcStyle>
        <a:tcBdr/>
        <a:fill>
          <a:solidFill>
            <a:srgbClr val="E7EDE8"/>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6F8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BEC"/>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6F83"/>
      </a:tcTxStyle>
      <a:tcStyle>
        <a:tcBdr>
          <a:left>
            <a:ln w="12700" cap="flat">
              <a:noFill/>
              <a:miter lim="400000"/>
            </a:ln>
          </a:left>
          <a:right>
            <a:ln w="12700" cap="flat">
              <a:noFill/>
              <a:miter lim="400000"/>
            </a:ln>
          </a:right>
          <a:top>
            <a:ln w="50800" cap="flat">
              <a:solidFill>
                <a:srgbClr val="006F83"/>
              </a:solidFill>
              <a:prstDash val="solid"/>
              <a:round/>
            </a:ln>
          </a:top>
          <a:bottom>
            <a:ln w="25400" cap="flat">
              <a:solidFill>
                <a:srgbClr val="006F8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6F83"/>
              </a:solidFill>
              <a:prstDash val="solid"/>
              <a:round/>
            </a:ln>
          </a:top>
          <a:bottom>
            <a:ln w="25400" cap="flat">
              <a:solidFill>
                <a:srgbClr val="006F8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6F8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D8"/>
          </a:solidFill>
        </a:fill>
      </a:tcStyle>
    </a:wholeTbl>
    <a:band2H>
      <a:tcTxStyle/>
      <a:tcStyle>
        <a:tcBdr/>
        <a:fill>
          <a:solidFill>
            <a:srgbClr val="E6EBEC"/>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F8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F8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6F83"/>
          </a:solidFill>
        </a:fill>
      </a:tcStyle>
    </a:firstRow>
  </a:tblStyle>
  <a:tblStyle styleId="{2708684C-4D16-4618-839F-0558EEFCDFE6}" styleName="">
    <a:tblBg/>
    <a:wholeTbl>
      <a:tcTxStyle b="off" i="off">
        <a:font>
          <a:latin typeface="Times New Roman"/>
          <a:ea typeface="Times New Roman"/>
          <a:cs typeface="Times New Roman"/>
        </a:font>
        <a:srgbClr val="006F83"/>
      </a:tcTxStyle>
      <a:tcStyle>
        <a:tcBdr>
          <a:left>
            <a:ln w="12700" cap="flat">
              <a:solidFill>
                <a:srgbClr val="006F83"/>
              </a:solidFill>
              <a:prstDash val="solid"/>
              <a:round/>
            </a:ln>
          </a:left>
          <a:right>
            <a:ln w="12700" cap="flat">
              <a:solidFill>
                <a:srgbClr val="006F83"/>
              </a:solidFill>
              <a:prstDash val="solid"/>
              <a:round/>
            </a:ln>
          </a:right>
          <a:top>
            <a:ln w="12700" cap="flat">
              <a:solidFill>
                <a:srgbClr val="006F83"/>
              </a:solidFill>
              <a:prstDash val="solid"/>
              <a:round/>
            </a:ln>
          </a:top>
          <a:bottom>
            <a:ln w="12700" cap="flat">
              <a:solidFill>
                <a:srgbClr val="006F83"/>
              </a:solidFill>
              <a:prstDash val="solid"/>
              <a:round/>
            </a:ln>
          </a:bottom>
          <a:insideH>
            <a:ln w="12700" cap="flat">
              <a:solidFill>
                <a:srgbClr val="006F83"/>
              </a:solidFill>
              <a:prstDash val="solid"/>
              <a:round/>
            </a:ln>
          </a:insideH>
          <a:insideV>
            <a:ln w="12700" cap="flat">
              <a:solidFill>
                <a:srgbClr val="006F83"/>
              </a:solidFill>
              <a:prstDash val="solid"/>
              <a:round/>
            </a:ln>
          </a:insideV>
        </a:tcBdr>
        <a:fill>
          <a:solidFill>
            <a:srgbClr val="006F83">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6F83"/>
      </a:tcTxStyle>
      <a:tcStyle>
        <a:tcBdr>
          <a:left>
            <a:ln w="12700" cap="flat">
              <a:solidFill>
                <a:srgbClr val="006F83"/>
              </a:solidFill>
              <a:prstDash val="solid"/>
              <a:round/>
            </a:ln>
          </a:left>
          <a:right>
            <a:ln w="12700" cap="flat">
              <a:solidFill>
                <a:srgbClr val="006F83"/>
              </a:solidFill>
              <a:prstDash val="solid"/>
              <a:round/>
            </a:ln>
          </a:right>
          <a:top>
            <a:ln w="12700" cap="flat">
              <a:solidFill>
                <a:srgbClr val="006F83"/>
              </a:solidFill>
              <a:prstDash val="solid"/>
              <a:round/>
            </a:ln>
          </a:top>
          <a:bottom>
            <a:ln w="12700" cap="flat">
              <a:solidFill>
                <a:srgbClr val="006F83"/>
              </a:solidFill>
              <a:prstDash val="solid"/>
              <a:round/>
            </a:ln>
          </a:bottom>
          <a:insideH>
            <a:ln w="12700" cap="flat">
              <a:solidFill>
                <a:srgbClr val="006F83"/>
              </a:solidFill>
              <a:prstDash val="solid"/>
              <a:round/>
            </a:ln>
          </a:insideH>
          <a:insideV>
            <a:ln w="12700" cap="flat">
              <a:solidFill>
                <a:srgbClr val="006F83"/>
              </a:solidFill>
              <a:prstDash val="solid"/>
              <a:round/>
            </a:ln>
          </a:insideV>
        </a:tcBdr>
        <a:fill>
          <a:solidFill>
            <a:srgbClr val="006F83">
              <a:alpha val="20000"/>
            </a:srgbClr>
          </a:solidFill>
        </a:fill>
      </a:tcStyle>
    </a:firstCol>
    <a:lastRow>
      <a:tcTxStyle b="on" i="off">
        <a:font>
          <a:latin typeface="Times New Roman"/>
          <a:ea typeface="Times New Roman"/>
          <a:cs typeface="Times New Roman"/>
        </a:font>
        <a:srgbClr val="006F83"/>
      </a:tcTxStyle>
      <a:tcStyle>
        <a:tcBdr>
          <a:left>
            <a:ln w="12700" cap="flat">
              <a:solidFill>
                <a:srgbClr val="006F83"/>
              </a:solidFill>
              <a:prstDash val="solid"/>
              <a:round/>
            </a:ln>
          </a:left>
          <a:right>
            <a:ln w="12700" cap="flat">
              <a:solidFill>
                <a:srgbClr val="006F83"/>
              </a:solidFill>
              <a:prstDash val="solid"/>
              <a:round/>
            </a:ln>
          </a:right>
          <a:top>
            <a:ln w="50800" cap="flat">
              <a:solidFill>
                <a:srgbClr val="006F83"/>
              </a:solidFill>
              <a:prstDash val="solid"/>
              <a:round/>
            </a:ln>
          </a:top>
          <a:bottom>
            <a:ln w="12700" cap="flat">
              <a:solidFill>
                <a:srgbClr val="006F83"/>
              </a:solidFill>
              <a:prstDash val="solid"/>
              <a:round/>
            </a:ln>
          </a:bottom>
          <a:insideH>
            <a:ln w="12700" cap="flat">
              <a:solidFill>
                <a:srgbClr val="006F83"/>
              </a:solidFill>
              <a:prstDash val="solid"/>
              <a:round/>
            </a:ln>
          </a:insideH>
          <a:insideV>
            <a:ln w="12700" cap="flat">
              <a:solidFill>
                <a:srgbClr val="006F83"/>
              </a:solidFill>
              <a:prstDash val="solid"/>
              <a:round/>
            </a:ln>
          </a:insideV>
        </a:tcBdr>
        <a:fill>
          <a:noFill/>
        </a:fill>
      </a:tcStyle>
    </a:lastRow>
    <a:firstRow>
      <a:tcTxStyle b="on" i="off">
        <a:font>
          <a:latin typeface="Times New Roman"/>
          <a:ea typeface="Times New Roman"/>
          <a:cs typeface="Times New Roman"/>
        </a:font>
        <a:srgbClr val="006F83"/>
      </a:tcTxStyle>
      <a:tcStyle>
        <a:tcBdr>
          <a:left>
            <a:ln w="12700" cap="flat">
              <a:solidFill>
                <a:srgbClr val="006F83"/>
              </a:solidFill>
              <a:prstDash val="solid"/>
              <a:round/>
            </a:ln>
          </a:left>
          <a:right>
            <a:ln w="12700" cap="flat">
              <a:solidFill>
                <a:srgbClr val="006F83"/>
              </a:solidFill>
              <a:prstDash val="solid"/>
              <a:round/>
            </a:ln>
          </a:right>
          <a:top>
            <a:ln w="12700" cap="flat">
              <a:solidFill>
                <a:srgbClr val="006F83"/>
              </a:solidFill>
              <a:prstDash val="solid"/>
              <a:round/>
            </a:ln>
          </a:top>
          <a:bottom>
            <a:ln w="25400" cap="flat">
              <a:solidFill>
                <a:srgbClr val="006F83"/>
              </a:solidFill>
              <a:prstDash val="solid"/>
              <a:round/>
            </a:ln>
          </a:bottom>
          <a:insideH>
            <a:ln w="12700" cap="flat">
              <a:solidFill>
                <a:srgbClr val="006F83"/>
              </a:solidFill>
              <a:prstDash val="solid"/>
              <a:round/>
            </a:ln>
          </a:insideH>
          <a:insideV>
            <a:ln w="12700" cap="flat">
              <a:solidFill>
                <a:srgbClr val="006F83"/>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p:cViewPr varScale="1">
        <p:scale>
          <a:sx n="84" d="100"/>
          <a:sy n="84" d="100"/>
        </p:scale>
        <p:origin x="79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onveld, Steve" userId="bac06f5f-5901-435b-ac93-527291bb3ae7" providerId="ADAL" clId="{68BB3B09-F393-4409-9692-39CF52C5FFF2}"/>
    <pc:docChg chg="delSld modSld">
      <pc:chgData name="Schoonveld, Steve" userId="bac06f5f-5901-435b-ac93-527291bb3ae7" providerId="ADAL" clId="{68BB3B09-F393-4409-9692-39CF52C5FFF2}" dt="2023-11-12T18:39:51.276" v="35" actId="404"/>
      <pc:docMkLst>
        <pc:docMk/>
      </pc:docMkLst>
      <pc:sldChg chg="modNotesTx">
        <pc:chgData name="Schoonveld, Steve" userId="bac06f5f-5901-435b-ac93-527291bb3ae7" providerId="ADAL" clId="{68BB3B09-F393-4409-9692-39CF52C5FFF2}" dt="2023-11-12T18:35:23.999" v="0" actId="6549"/>
        <pc:sldMkLst>
          <pc:docMk/>
          <pc:sldMk cId="523468319" sldId="6624"/>
        </pc:sldMkLst>
      </pc:sldChg>
      <pc:sldChg chg="modNotesTx">
        <pc:chgData name="Schoonveld, Steve" userId="bac06f5f-5901-435b-ac93-527291bb3ae7" providerId="ADAL" clId="{68BB3B09-F393-4409-9692-39CF52C5FFF2}" dt="2023-11-12T18:35:26.795" v="1" actId="6549"/>
        <pc:sldMkLst>
          <pc:docMk/>
          <pc:sldMk cId="3758101887" sldId="6831"/>
        </pc:sldMkLst>
      </pc:sldChg>
      <pc:sldChg chg="modNotesTx">
        <pc:chgData name="Schoonveld, Steve" userId="bac06f5f-5901-435b-ac93-527291bb3ae7" providerId="ADAL" clId="{68BB3B09-F393-4409-9692-39CF52C5FFF2}" dt="2023-11-12T18:35:32.373" v="3" actId="6549"/>
        <pc:sldMkLst>
          <pc:docMk/>
          <pc:sldMk cId="1910729116" sldId="6833"/>
        </pc:sldMkLst>
      </pc:sldChg>
      <pc:sldChg chg="modNotesTx">
        <pc:chgData name="Schoonveld, Steve" userId="bac06f5f-5901-435b-ac93-527291bb3ae7" providerId="ADAL" clId="{68BB3B09-F393-4409-9692-39CF52C5FFF2}" dt="2023-11-12T18:35:34.748" v="4" actId="6549"/>
        <pc:sldMkLst>
          <pc:docMk/>
          <pc:sldMk cId="2420647725" sldId="6834"/>
        </pc:sldMkLst>
      </pc:sldChg>
      <pc:sldChg chg="modNotesTx">
        <pc:chgData name="Schoonveld, Steve" userId="bac06f5f-5901-435b-ac93-527291bb3ae7" providerId="ADAL" clId="{68BB3B09-F393-4409-9692-39CF52C5FFF2}" dt="2023-11-12T18:35:29.624" v="2" actId="6549"/>
        <pc:sldMkLst>
          <pc:docMk/>
          <pc:sldMk cId="3013051309" sldId="6835"/>
        </pc:sldMkLst>
      </pc:sldChg>
      <pc:sldChg chg="del">
        <pc:chgData name="Schoonveld, Steve" userId="bac06f5f-5901-435b-ac93-527291bb3ae7" providerId="ADAL" clId="{68BB3B09-F393-4409-9692-39CF52C5FFF2}" dt="2023-11-12T18:35:55.867" v="8" actId="47"/>
        <pc:sldMkLst>
          <pc:docMk/>
          <pc:sldMk cId="2991459913" sldId="6836"/>
        </pc:sldMkLst>
      </pc:sldChg>
      <pc:sldChg chg="del">
        <pc:chgData name="Schoonveld, Steve" userId="bac06f5f-5901-435b-ac93-527291bb3ae7" providerId="ADAL" clId="{68BB3B09-F393-4409-9692-39CF52C5FFF2}" dt="2023-11-12T18:35:55.867" v="8" actId="47"/>
        <pc:sldMkLst>
          <pc:docMk/>
          <pc:sldMk cId="2791605121" sldId="6837"/>
        </pc:sldMkLst>
      </pc:sldChg>
      <pc:sldChg chg="del">
        <pc:chgData name="Schoonveld, Steve" userId="bac06f5f-5901-435b-ac93-527291bb3ae7" providerId="ADAL" clId="{68BB3B09-F393-4409-9692-39CF52C5FFF2}" dt="2023-11-12T18:35:55.867" v="8" actId="47"/>
        <pc:sldMkLst>
          <pc:docMk/>
          <pc:sldMk cId="3899965059" sldId="6842"/>
        </pc:sldMkLst>
      </pc:sldChg>
      <pc:sldChg chg="del">
        <pc:chgData name="Schoonveld, Steve" userId="bac06f5f-5901-435b-ac93-527291bb3ae7" providerId="ADAL" clId="{68BB3B09-F393-4409-9692-39CF52C5FFF2}" dt="2023-11-12T18:36:01.754" v="10" actId="47"/>
        <pc:sldMkLst>
          <pc:docMk/>
          <pc:sldMk cId="3802512543" sldId="6845"/>
        </pc:sldMkLst>
      </pc:sldChg>
      <pc:sldChg chg="del">
        <pc:chgData name="Schoonveld, Steve" userId="bac06f5f-5901-435b-ac93-527291bb3ae7" providerId="ADAL" clId="{68BB3B09-F393-4409-9692-39CF52C5FFF2}" dt="2023-11-12T18:36:03.664" v="13" actId="47"/>
        <pc:sldMkLst>
          <pc:docMk/>
          <pc:sldMk cId="384390404" sldId="6879"/>
        </pc:sldMkLst>
      </pc:sldChg>
      <pc:sldChg chg="del">
        <pc:chgData name="Schoonveld, Steve" userId="bac06f5f-5901-435b-ac93-527291bb3ae7" providerId="ADAL" clId="{68BB3B09-F393-4409-9692-39CF52C5FFF2}" dt="2023-11-12T18:35:55.867" v="8" actId="47"/>
        <pc:sldMkLst>
          <pc:docMk/>
          <pc:sldMk cId="2719825506" sldId="6880"/>
        </pc:sldMkLst>
      </pc:sldChg>
      <pc:sldChg chg="del">
        <pc:chgData name="Schoonveld, Steve" userId="bac06f5f-5901-435b-ac93-527291bb3ae7" providerId="ADAL" clId="{68BB3B09-F393-4409-9692-39CF52C5FFF2}" dt="2023-11-12T18:35:55.867" v="8" actId="47"/>
        <pc:sldMkLst>
          <pc:docMk/>
          <pc:sldMk cId="3594717162" sldId="6881"/>
        </pc:sldMkLst>
      </pc:sldChg>
      <pc:sldChg chg="del">
        <pc:chgData name="Schoonveld, Steve" userId="bac06f5f-5901-435b-ac93-527291bb3ae7" providerId="ADAL" clId="{68BB3B09-F393-4409-9692-39CF52C5FFF2}" dt="2023-11-12T18:36:00.757" v="9" actId="47"/>
        <pc:sldMkLst>
          <pc:docMk/>
          <pc:sldMk cId="3113185945" sldId="6897"/>
        </pc:sldMkLst>
      </pc:sldChg>
      <pc:sldChg chg="del">
        <pc:chgData name="Schoonveld, Steve" userId="bac06f5f-5901-435b-ac93-527291bb3ae7" providerId="ADAL" clId="{68BB3B09-F393-4409-9692-39CF52C5FFF2}" dt="2023-11-12T18:36:02.703" v="12" actId="47"/>
        <pc:sldMkLst>
          <pc:docMk/>
          <pc:sldMk cId="3173992301" sldId="6936"/>
        </pc:sldMkLst>
      </pc:sldChg>
      <pc:sldChg chg="del">
        <pc:chgData name="Schoonveld, Steve" userId="bac06f5f-5901-435b-ac93-527291bb3ae7" providerId="ADAL" clId="{68BB3B09-F393-4409-9692-39CF52C5FFF2}" dt="2023-11-12T18:35:55.867" v="8" actId="47"/>
        <pc:sldMkLst>
          <pc:docMk/>
          <pc:sldMk cId="431236223" sldId="6937"/>
        </pc:sldMkLst>
      </pc:sldChg>
      <pc:sldChg chg="del">
        <pc:chgData name="Schoonveld, Steve" userId="bac06f5f-5901-435b-ac93-527291bb3ae7" providerId="ADAL" clId="{68BB3B09-F393-4409-9692-39CF52C5FFF2}" dt="2023-11-12T18:36:02.236" v="11" actId="47"/>
        <pc:sldMkLst>
          <pc:docMk/>
          <pc:sldMk cId="2568015682" sldId="6973"/>
        </pc:sldMkLst>
      </pc:sldChg>
      <pc:sldChg chg="modNotesTx">
        <pc:chgData name="Schoonveld, Steve" userId="bac06f5f-5901-435b-ac93-527291bb3ae7" providerId="ADAL" clId="{68BB3B09-F393-4409-9692-39CF52C5FFF2}" dt="2023-11-12T18:35:40.046" v="6" actId="6549"/>
        <pc:sldMkLst>
          <pc:docMk/>
          <pc:sldMk cId="1511462862" sldId="6974"/>
        </pc:sldMkLst>
      </pc:sldChg>
      <pc:sldChg chg="del">
        <pc:chgData name="Schoonveld, Steve" userId="bac06f5f-5901-435b-ac93-527291bb3ae7" providerId="ADAL" clId="{68BB3B09-F393-4409-9692-39CF52C5FFF2}" dt="2023-11-12T18:35:55.867" v="8" actId="47"/>
        <pc:sldMkLst>
          <pc:docMk/>
          <pc:sldMk cId="1375689491" sldId="6975"/>
        </pc:sldMkLst>
      </pc:sldChg>
      <pc:sldChg chg="modNotesTx">
        <pc:chgData name="Schoonveld, Steve" userId="bac06f5f-5901-435b-ac93-527291bb3ae7" providerId="ADAL" clId="{68BB3B09-F393-4409-9692-39CF52C5FFF2}" dt="2023-11-12T18:35:42.179" v="7" actId="6549"/>
        <pc:sldMkLst>
          <pc:docMk/>
          <pc:sldMk cId="585730372" sldId="6977"/>
        </pc:sldMkLst>
      </pc:sldChg>
      <pc:sldChg chg="modSp mod">
        <pc:chgData name="Schoonveld, Steve" userId="bac06f5f-5901-435b-ac93-527291bb3ae7" providerId="ADAL" clId="{68BB3B09-F393-4409-9692-39CF52C5FFF2}" dt="2023-11-12T18:39:51.276" v="35" actId="404"/>
        <pc:sldMkLst>
          <pc:docMk/>
          <pc:sldMk cId="1305214275" sldId="6978"/>
        </pc:sldMkLst>
        <pc:spChg chg="mod">
          <ac:chgData name="Schoonveld, Steve" userId="bac06f5f-5901-435b-ac93-527291bb3ae7" providerId="ADAL" clId="{68BB3B09-F393-4409-9692-39CF52C5FFF2}" dt="2023-11-12T18:39:51.276" v="35" actId="404"/>
          <ac:spMkLst>
            <pc:docMk/>
            <pc:sldMk cId="1305214275" sldId="6978"/>
            <ac:spMk id="5" creationId="{852743AD-B669-4B95-EC6D-D93CA63633DC}"/>
          </ac:spMkLst>
        </pc:spChg>
      </pc:sldChg>
      <pc:sldChg chg="modNotesTx">
        <pc:chgData name="Schoonveld, Steve" userId="bac06f5f-5901-435b-ac93-527291bb3ae7" providerId="ADAL" clId="{68BB3B09-F393-4409-9692-39CF52C5FFF2}" dt="2023-11-12T18:35:37.164" v="5" actId="6549"/>
        <pc:sldMkLst>
          <pc:docMk/>
          <pc:sldMk cId="821451151" sldId="6979"/>
        </pc:sldMkLst>
      </pc:sldChg>
      <pc:sldChg chg="del">
        <pc:chgData name="Schoonveld, Steve" userId="bac06f5f-5901-435b-ac93-527291bb3ae7" providerId="ADAL" clId="{68BB3B09-F393-4409-9692-39CF52C5FFF2}" dt="2023-11-12T18:35:55.867" v="8" actId="47"/>
        <pc:sldMkLst>
          <pc:docMk/>
          <pc:sldMk cId="4060129719" sldId="6980"/>
        </pc:sldMkLst>
      </pc:sldChg>
      <pc:sldMasterChg chg="delSldLayout">
        <pc:chgData name="Schoonveld, Steve" userId="bac06f5f-5901-435b-ac93-527291bb3ae7" providerId="ADAL" clId="{68BB3B09-F393-4409-9692-39CF52C5FFF2}" dt="2023-11-12T18:36:03.664" v="13" actId="47"/>
        <pc:sldMasterMkLst>
          <pc:docMk/>
          <pc:sldMasterMk cId="803248908" sldId="2147483800"/>
        </pc:sldMasterMkLst>
        <pc:sldLayoutChg chg="del">
          <pc:chgData name="Schoonveld, Steve" userId="bac06f5f-5901-435b-ac93-527291bb3ae7" providerId="ADAL" clId="{68BB3B09-F393-4409-9692-39CF52C5FFF2}" dt="2023-11-12T18:36:03.664" v="13" actId="47"/>
          <pc:sldLayoutMkLst>
            <pc:docMk/>
            <pc:sldMasterMk cId="803248908" sldId="2147483800"/>
            <pc:sldLayoutMk cId="67924519" sldId="21474838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20696-3AEF-B94A-A149-01F996C78ED0}"/>
              </a:ext>
            </a:extLst>
          </p:cNvPr>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002D3A-FAD8-1946-A00D-346B810709ED}"/>
              </a:ext>
            </a:extLst>
          </p:cNvPr>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F496DAC6-4DAA-1B4B-BFB6-2E1144D7D9AC}" type="datetimeFigureOut">
              <a:rPr lang="en-US" smtClean="0"/>
              <a:t>11/7/2023</a:t>
            </a:fld>
            <a:endParaRPr lang="en-US"/>
          </a:p>
        </p:txBody>
      </p:sp>
      <p:sp>
        <p:nvSpPr>
          <p:cNvPr id="4" name="Footer Placeholder 3">
            <a:extLst>
              <a:ext uri="{FF2B5EF4-FFF2-40B4-BE49-F238E27FC236}">
                <a16:creationId xmlns:a16="http://schemas.microsoft.com/office/drawing/2014/main" id="{481BD589-74F7-9144-BFD0-064DE7D0CBA2}"/>
              </a:ext>
            </a:extLst>
          </p:cNvPr>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8449B-67A1-4D4A-8535-23D2D34EB558}"/>
              </a:ext>
            </a:extLst>
          </p:cNvPr>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50601B80-C758-B342-9A0C-678D2BD3E5E2}" type="slidenum">
              <a:rPr lang="en-US" smtClean="0"/>
              <a:t>‹#›</a:t>
            </a:fld>
            <a:endParaRPr lang="en-US"/>
          </a:p>
        </p:txBody>
      </p:sp>
    </p:spTree>
    <p:extLst>
      <p:ext uri="{BB962C8B-B14F-4D97-AF65-F5344CB8AC3E}">
        <p14:creationId xmlns:p14="http://schemas.microsoft.com/office/powerpoint/2010/main" val="1500949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0" name="Shape 600"/>
          <p:cNvSpPr>
            <a:spLocks noGrp="1" noRot="1" noChangeAspect="1"/>
          </p:cNvSpPr>
          <p:nvPr>
            <p:ph type="sldImg"/>
          </p:nvPr>
        </p:nvSpPr>
        <p:spPr>
          <a:xfrm>
            <a:off x="325438" y="698500"/>
            <a:ext cx="6207125" cy="3492500"/>
          </a:xfrm>
          <a:prstGeom prst="rect">
            <a:avLst/>
          </a:prstGeom>
        </p:spPr>
        <p:txBody>
          <a:bodyPr/>
          <a:lstStyle/>
          <a:p>
            <a:endParaRPr/>
          </a:p>
        </p:txBody>
      </p:sp>
      <p:sp>
        <p:nvSpPr>
          <p:cNvPr id="601" name="Shape 601"/>
          <p:cNvSpPr>
            <a:spLocks noGrp="1"/>
          </p:cNvSpPr>
          <p:nvPr>
            <p:ph type="body" sz="quarter" idx="1"/>
          </p:nvPr>
        </p:nvSpPr>
        <p:spPr>
          <a:xfrm>
            <a:off x="914400" y="4424085"/>
            <a:ext cx="5029200" cy="4191238"/>
          </a:xfrm>
          <a:prstGeom prst="rect">
            <a:avLst/>
          </a:prstGeom>
        </p:spPr>
        <p:txBody>
          <a:bodyPr/>
          <a:lstStyle/>
          <a:p>
            <a:endParaRPr/>
          </a:p>
        </p:txBody>
      </p:sp>
    </p:spTree>
    <p:extLst>
      <p:ext uri="{BB962C8B-B14F-4D97-AF65-F5344CB8AC3E}">
        <p14:creationId xmlns:p14="http://schemas.microsoft.com/office/powerpoint/2010/main" val="4107216841"/>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04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09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5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26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00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Tx/>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50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74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29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02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3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CF9156-3490-4BFD-B1BB-718B69B702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9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4FF005D0-1870-4F3B-8F5C-332F28EBE359}"/>
              </a:ext>
            </a:extLst>
          </p:cNvPr>
          <p:cNvPicPr>
            <a:picLocks noChangeAspect="1"/>
          </p:cNvPicPr>
          <p:nvPr userDrawn="1"/>
        </p:nvPicPr>
        <p:blipFill rotWithShape="1">
          <a:blip r:embed="rId2"/>
          <a:srcRect t="11359" b="11460"/>
          <a:stretch/>
        </p:blipFill>
        <p:spPr>
          <a:xfrm>
            <a:off x="228599" y="228592"/>
            <a:ext cx="11734800" cy="5523871"/>
          </a:xfrm>
          <a:prstGeom prst="rect">
            <a:avLst/>
          </a:prstGeom>
        </p:spPr>
      </p:pic>
      <p:pic>
        <p:nvPicPr>
          <p:cNvPr id="5" name="Picture 4">
            <a:extLst>
              <a:ext uri="{FF2B5EF4-FFF2-40B4-BE49-F238E27FC236}">
                <a16:creationId xmlns:a16="http://schemas.microsoft.com/office/drawing/2014/main" id="{C332CC7B-0AA0-4D0F-A926-10C4C19660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9" name="Rectangle 18">
            <a:extLst>
              <a:ext uri="{FF2B5EF4-FFF2-40B4-BE49-F238E27FC236}">
                <a16:creationId xmlns:a16="http://schemas.microsoft.com/office/drawing/2014/main" id="{1BD25AA2-2475-4155-B31F-4162D27655E9}"/>
              </a:ext>
            </a:extLst>
          </p:cNvPr>
          <p:cNvSpPr/>
          <p:nvPr userDrawn="1"/>
        </p:nvSpPr>
        <p:spPr>
          <a:xfrm>
            <a:off x="5035598" y="1592896"/>
            <a:ext cx="6927801" cy="279526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27" name="Rectangle 26">
            <a:extLst>
              <a:ext uri="{FF2B5EF4-FFF2-40B4-BE49-F238E27FC236}">
                <a16:creationId xmlns:a16="http://schemas.microsoft.com/office/drawing/2014/main" id="{88EFAFB5-5416-4044-A7CD-F32687B881E8}"/>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A97A195-A6BC-471A-9C33-5C6EED0C2121}"/>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ED1B471-2DB7-410E-9D99-379C3F89E48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
        <p:nvSpPr>
          <p:cNvPr id="6" name="Text Placeholder 5">
            <a:extLst>
              <a:ext uri="{FF2B5EF4-FFF2-40B4-BE49-F238E27FC236}">
                <a16:creationId xmlns:a16="http://schemas.microsoft.com/office/drawing/2014/main" id="{642DA468-5627-4CEF-9DDE-BB88E0775023}"/>
              </a:ext>
            </a:extLst>
          </p:cNvPr>
          <p:cNvSpPr>
            <a:spLocks noGrp="1"/>
          </p:cNvSpPr>
          <p:nvPr>
            <p:ph type="body" sz="quarter" idx="11" hasCustomPrompt="1"/>
          </p:nvPr>
        </p:nvSpPr>
        <p:spPr>
          <a:xfrm>
            <a:off x="7064645" y="1942157"/>
            <a:ext cx="4508791" cy="269197"/>
          </a:xfrm>
        </p:spPr>
        <p:txBody>
          <a:bodyPr/>
          <a:lstStyle>
            <a:lvl1pPr>
              <a:spcBef>
                <a:spcPts val="0"/>
              </a:spcBef>
              <a:defRPr sz="1600" b="1">
                <a:solidFill>
                  <a:schemeClr val="bg1"/>
                </a:solidFill>
              </a:defRPr>
            </a:lvl1pPr>
          </a:lstStyle>
          <a:p>
            <a:pPr lvl="0"/>
            <a:r>
              <a:rPr lang="en-US"/>
              <a:t>Client Name</a:t>
            </a:r>
          </a:p>
        </p:txBody>
      </p:sp>
      <p:sp>
        <p:nvSpPr>
          <p:cNvPr id="8" name="Text Placeholder 7">
            <a:extLst>
              <a:ext uri="{FF2B5EF4-FFF2-40B4-BE49-F238E27FC236}">
                <a16:creationId xmlns:a16="http://schemas.microsoft.com/office/drawing/2014/main" id="{75164E6D-B06F-4E1D-9109-084AC478C2B4}"/>
              </a:ext>
            </a:extLst>
          </p:cNvPr>
          <p:cNvSpPr>
            <a:spLocks noGrp="1"/>
          </p:cNvSpPr>
          <p:nvPr>
            <p:ph type="body" sz="quarter" idx="12" hasCustomPrompt="1"/>
          </p:nvPr>
        </p:nvSpPr>
        <p:spPr>
          <a:xfrm>
            <a:off x="7065124" y="3734570"/>
            <a:ext cx="4508312" cy="311862"/>
          </a:xfrm>
        </p:spPr>
        <p:txBody>
          <a:bodyPr/>
          <a:lstStyle>
            <a:lvl1pPr>
              <a:defRPr sz="1600">
                <a:solidFill>
                  <a:schemeClr val="bg1"/>
                </a:solidFill>
              </a:defRPr>
            </a:lvl1pPr>
          </a:lstStyle>
          <a:p>
            <a:pPr lvl="0"/>
            <a:r>
              <a:rPr lang="en-US"/>
              <a:t>Subtitle</a:t>
            </a:r>
          </a:p>
        </p:txBody>
      </p:sp>
      <p:sp>
        <p:nvSpPr>
          <p:cNvPr id="4" name="Text Placeholder 3">
            <a:extLst>
              <a:ext uri="{FF2B5EF4-FFF2-40B4-BE49-F238E27FC236}">
                <a16:creationId xmlns:a16="http://schemas.microsoft.com/office/drawing/2014/main" id="{D022B027-81A5-46AD-AC41-D70F9D3D5C71}"/>
              </a:ext>
            </a:extLst>
          </p:cNvPr>
          <p:cNvSpPr>
            <a:spLocks noGrp="1"/>
          </p:cNvSpPr>
          <p:nvPr>
            <p:ph type="body" sz="quarter" idx="13" hasCustomPrompt="1"/>
          </p:nvPr>
        </p:nvSpPr>
        <p:spPr>
          <a:xfrm>
            <a:off x="7315201" y="6303922"/>
            <a:ext cx="4647862" cy="175433"/>
          </a:xfrm>
        </p:spPr>
        <p:txBody>
          <a:bodyPr wrap="square" tIns="0" bIns="0">
            <a:spAutoFit/>
          </a:bodyPr>
          <a:lstStyle>
            <a:lvl1pPr algn="r">
              <a:defRPr sz="1200">
                <a:solidFill>
                  <a:schemeClr val="accent1"/>
                </a:solidFill>
              </a:defRPr>
            </a:lvl1pPr>
          </a:lstStyle>
          <a:p>
            <a:pPr lvl="0"/>
            <a:r>
              <a:rPr lang="en-US" dirty="0"/>
              <a:t>Date</a:t>
            </a:r>
          </a:p>
        </p:txBody>
      </p:sp>
    </p:spTree>
    <p:extLst>
      <p:ext uri="{BB962C8B-B14F-4D97-AF65-F5344CB8AC3E}">
        <p14:creationId xmlns:p14="http://schemas.microsoft.com/office/powerpoint/2010/main" val="145533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 Ln Title &amp;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p:txBody>
          <a:bodyPr/>
          <a:lstStyle>
            <a:lvl1pPr>
              <a:defRPr/>
            </a:lvl1pPr>
          </a:lstStyle>
          <a:p>
            <a:r>
              <a:rPr lang="en-US"/>
              <a:t>1 Ln Title – Text 1 Column</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373139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 Ln &amp;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p:txBody>
          <a:bodyPr/>
          <a:lstStyle>
            <a:lvl1pPr>
              <a:defRPr/>
            </a:lvl1pPr>
          </a:lstStyle>
          <a:p>
            <a:r>
              <a:rPr lang="en-US"/>
              <a:t>1 Ln Title – Text 2 Column</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200" y="1347537"/>
            <a:ext cx="11277600" cy="4800458"/>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338232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n Title, text &amp;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p:txBody>
          <a:bodyPr/>
          <a:lstStyle>
            <a:lvl1pPr>
              <a:defRPr/>
            </a:lvl1pPr>
          </a:lstStyle>
          <a:p>
            <a:r>
              <a:rPr lang="en-US"/>
              <a:t>1 Ln Title – Text + Chart</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200" y="1347537"/>
            <a:ext cx="5003800" cy="4800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2936985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Ln Title &amp; Side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4BB7B2-6111-4314-9AD3-3D9B57C6AB90}"/>
              </a:ext>
            </a:extLst>
          </p:cNvPr>
          <p:cNvSpPr/>
          <p:nvPr userDrawn="1"/>
        </p:nvSpPr>
        <p:spPr>
          <a:xfrm>
            <a:off x="8691197" y="0"/>
            <a:ext cx="3500803"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1 Ln Title – Photo side</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200" y="1347537"/>
            <a:ext cx="7773594" cy="4800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
        <p:nvSpPr>
          <p:cNvPr id="9" name="Picture Placeholder 8">
            <a:extLst>
              <a:ext uri="{FF2B5EF4-FFF2-40B4-BE49-F238E27FC236}">
                <a16:creationId xmlns:a16="http://schemas.microsoft.com/office/drawing/2014/main" id="{FE5E5FEC-6DE7-4DD2-8D95-8240C2324A57}"/>
              </a:ext>
            </a:extLst>
          </p:cNvPr>
          <p:cNvSpPr>
            <a:spLocks noGrp="1"/>
          </p:cNvSpPr>
          <p:nvPr>
            <p:ph type="pic" sz="quarter" idx="13" hasCustomPrompt="1"/>
          </p:nvPr>
        </p:nvSpPr>
        <p:spPr>
          <a:xfrm>
            <a:off x="8691197" y="0"/>
            <a:ext cx="3500803" cy="6858000"/>
          </a:xfrm>
        </p:spPr>
        <p:txBody>
          <a:bodyPr anchor="t"/>
          <a:lstStyle>
            <a:lvl1pPr algn="ctr">
              <a:defRPr>
                <a:solidFill>
                  <a:schemeClr val="tx1"/>
                </a:solidFill>
              </a:defRPr>
            </a:lvl1pPr>
          </a:lstStyle>
          <a:p>
            <a:r>
              <a:rPr lang="en-US" dirty="0"/>
              <a:t>Click photo icon or Insert &gt; Pictures</a:t>
            </a:r>
          </a:p>
        </p:txBody>
      </p:sp>
      <p:pic>
        <p:nvPicPr>
          <p:cNvPr id="13" name="Picture 12">
            <a:extLst>
              <a:ext uri="{FF2B5EF4-FFF2-40B4-BE49-F238E27FC236}">
                <a16:creationId xmlns:a16="http://schemas.microsoft.com/office/drawing/2014/main" id="{2E3D6724-31EF-4BE2-92E1-CFA01E931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7587" y="365970"/>
            <a:ext cx="1179554" cy="235884"/>
          </a:xfrm>
          <a:prstGeom prst="rect">
            <a:avLst/>
          </a:prstGeom>
        </p:spPr>
      </p:pic>
    </p:spTree>
    <p:extLst>
      <p:ext uri="{BB962C8B-B14F-4D97-AF65-F5344CB8AC3E}">
        <p14:creationId xmlns:p14="http://schemas.microsoft.com/office/powerpoint/2010/main" val="3827563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20E4DDD-5CC9-4517-9689-78411B55F2EF}"/>
              </a:ext>
            </a:extLst>
          </p:cNvPr>
          <p:cNvSpPr/>
          <p:nvPr userDrawn="1"/>
        </p:nvSpPr>
        <p:spPr>
          <a:xfrm>
            <a:off x="623779" y="2024866"/>
            <a:ext cx="1723864" cy="1145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Name</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2798232" y="1865327"/>
            <a:ext cx="8945035" cy="4433872"/>
          </a:xfrm>
        </p:spPr>
        <p:txBody>
          <a:bodyPr numCol="2"/>
          <a:lstStyle>
            <a:lvl1pPr>
              <a:spcBef>
                <a:spcPts val="900"/>
              </a:spcBef>
              <a:spcAft>
                <a:spcPts val="600"/>
              </a:spcAft>
              <a:defRPr sz="1200"/>
            </a:lvl1pPr>
            <a:lvl2pPr>
              <a:spcBef>
                <a:spcPts val="900"/>
              </a:spcBef>
              <a:defRPr sz="1100"/>
            </a:lvl2pPr>
            <a:lvl3pPr>
              <a:spcBef>
                <a:spcPts val="900"/>
              </a:spcBef>
              <a:defRPr sz="1100"/>
            </a:lvl3pPr>
            <a:lvl4pPr>
              <a:spcBef>
                <a:spcPts val="900"/>
              </a:spcBef>
              <a:defRPr sz="1100"/>
            </a:lvl4pPr>
            <a:lvl5pPr>
              <a:spcBef>
                <a:spcPts val="600"/>
              </a:spcBef>
              <a:defRPr sz="1100"/>
            </a:lvl5pPr>
            <a:lvl6pPr>
              <a:spcBef>
                <a:spcPts val="600"/>
              </a:spcBef>
              <a:defRPr sz="1100"/>
            </a:lvl6pPr>
            <a:lvl7pPr>
              <a:spcBef>
                <a:spcPts val="300"/>
              </a:spcBef>
              <a:defRPr sz="1050"/>
            </a:lvl7pPr>
            <a:lvl8pPr>
              <a:spcBef>
                <a:spcPts val="300"/>
              </a:spcBef>
              <a:defRPr sz="105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
        <p:nvSpPr>
          <p:cNvPr id="11" name="Text Placeholder 10">
            <a:extLst>
              <a:ext uri="{FF2B5EF4-FFF2-40B4-BE49-F238E27FC236}">
                <a16:creationId xmlns:a16="http://schemas.microsoft.com/office/drawing/2014/main" id="{F98EB0F8-F700-44C1-968E-05BC0E981998}"/>
              </a:ext>
            </a:extLst>
          </p:cNvPr>
          <p:cNvSpPr>
            <a:spLocks noGrp="1"/>
          </p:cNvSpPr>
          <p:nvPr>
            <p:ph type="body" sz="quarter" idx="13" hasCustomPrompt="1"/>
          </p:nvPr>
        </p:nvSpPr>
        <p:spPr>
          <a:xfrm>
            <a:off x="457198" y="1053713"/>
            <a:ext cx="7773593" cy="271223"/>
          </a:xfrm>
        </p:spPr>
        <p:txBody>
          <a:bodyPr/>
          <a:lstStyle>
            <a:lvl1pPr>
              <a:defRPr b="1">
                <a:solidFill>
                  <a:schemeClr val="accent1"/>
                </a:solidFill>
              </a:defRPr>
            </a:lvl1pPr>
          </a:lstStyle>
          <a:p>
            <a:pPr lvl="0"/>
            <a:r>
              <a:rPr lang="en-US"/>
              <a:t>Title</a:t>
            </a:r>
          </a:p>
        </p:txBody>
      </p:sp>
      <p:sp>
        <p:nvSpPr>
          <p:cNvPr id="12" name="Text Placeholder 10">
            <a:extLst>
              <a:ext uri="{FF2B5EF4-FFF2-40B4-BE49-F238E27FC236}">
                <a16:creationId xmlns:a16="http://schemas.microsoft.com/office/drawing/2014/main" id="{D1E11D09-4F8F-47FB-92CA-88D6174EB7D8}"/>
              </a:ext>
            </a:extLst>
          </p:cNvPr>
          <p:cNvSpPr>
            <a:spLocks noGrp="1"/>
          </p:cNvSpPr>
          <p:nvPr>
            <p:ph type="body" sz="quarter" idx="14" hasCustomPrompt="1"/>
          </p:nvPr>
        </p:nvSpPr>
        <p:spPr>
          <a:xfrm>
            <a:off x="457198" y="1324936"/>
            <a:ext cx="3302002" cy="271223"/>
          </a:xfrm>
        </p:spPr>
        <p:txBody>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1100" b="0" i="0">
                <a:solidFill>
                  <a:schemeClr val="tx1">
                    <a:lumMod val="75000"/>
                    <a:lumOff val="25000"/>
                  </a:schemeClr>
                </a:solidFill>
                <a:latin typeface="+mn-lt"/>
              </a:defRPr>
            </a:lvl1pPr>
          </a:lstStyle>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en-US"/>
              <a:t>+1 000 000 0000 </a:t>
            </a:r>
            <a:r>
              <a:rPr lang="en-US" sz="1100" b="1">
                <a:solidFill>
                  <a:schemeClr val="accent2"/>
                </a:solidFill>
              </a:rPr>
              <a:t>| </a:t>
            </a:r>
            <a:r>
              <a:rPr lang="en-US"/>
              <a:t>first.last@fticonsulting.com</a:t>
            </a:r>
          </a:p>
        </p:txBody>
      </p:sp>
      <p:sp>
        <p:nvSpPr>
          <p:cNvPr id="16" name="Rectangle 3">
            <a:extLst>
              <a:ext uri="{FF2B5EF4-FFF2-40B4-BE49-F238E27FC236}">
                <a16:creationId xmlns:a16="http://schemas.microsoft.com/office/drawing/2014/main" id="{17062330-D85F-47D5-9F7A-41D55F93A42A}"/>
              </a:ext>
            </a:extLst>
          </p:cNvPr>
          <p:cNvSpPr/>
          <p:nvPr userDrawn="1"/>
        </p:nvSpPr>
        <p:spPr>
          <a:xfrm>
            <a:off x="477953" y="1865866"/>
            <a:ext cx="2015517" cy="4573034"/>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0137" tIns="40069" rIns="80137" bIns="40069"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12"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9" name="Picture Placeholder 18">
            <a:extLst>
              <a:ext uri="{FF2B5EF4-FFF2-40B4-BE49-F238E27FC236}">
                <a16:creationId xmlns:a16="http://schemas.microsoft.com/office/drawing/2014/main" id="{90EBE643-C7D5-4A0E-9A74-DB1325E0A0C5}"/>
              </a:ext>
            </a:extLst>
          </p:cNvPr>
          <p:cNvSpPr>
            <a:spLocks noGrp="1"/>
          </p:cNvSpPr>
          <p:nvPr>
            <p:ph type="pic" sz="quarter" idx="16" hasCustomPrompt="1"/>
          </p:nvPr>
        </p:nvSpPr>
        <p:spPr>
          <a:xfrm>
            <a:off x="623779" y="2024866"/>
            <a:ext cx="1723864" cy="1145182"/>
          </a:xfrm>
        </p:spPr>
        <p:txBody>
          <a:bodyPr/>
          <a:lstStyle>
            <a:lvl1pPr algn="ctr">
              <a:defRPr sz="1200">
                <a:solidFill>
                  <a:schemeClr val="tx1"/>
                </a:solidFill>
              </a:defRPr>
            </a:lvl1pPr>
          </a:lstStyle>
          <a:p>
            <a:r>
              <a:rPr lang="en-US" dirty="0"/>
              <a:t>Click icon to replace photo</a:t>
            </a:r>
          </a:p>
        </p:txBody>
      </p:sp>
      <p:sp>
        <p:nvSpPr>
          <p:cNvPr id="21" name="Text Placeholder 20">
            <a:extLst>
              <a:ext uri="{FF2B5EF4-FFF2-40B4-BE49-F238E27FC236}">
                <a16:creationId xmlns:a16="http://schemas.microsoft.com/office/drawing/2014/main" id="{5AA6263F-3E31-4F22-9CC6-59301AF4B1D1}"/>
              </a:ext>
            </a:extLst>
          </p:cNvPr>
          <p:cNvSpPr>
            <a:spLocks noGrp="1"/>
          </p:cNvSpPr>
          <p:nvPr>
            <p:ph type="body" sz="quarter" idx="17" hasCustomPrompt="1"/>
          </p:nvPr>
        </p:nvSpPr>
        <p:spPr>
          <a:xfrm>
            <a:off x="623888" y="3318404"/>
            <a:ext cx="1724025" cy="2980795"/>
          </a:xfrm>
        </p:spPr>
        <p:txBody>
          <a:bodyPr/>
          <a:lstStyle>
            <a:lvl1pPr>
              <a:spcBef>
                <a:spcPts val="600"/>
              </a:spcBef>
              <a:defRPr sz="900" b="1"/>
            </a:lvl1pPr>
            <a:lvl2pPr>
              <a:spcBef>
                <a:spcPts val="0"/>
              </a:spcBef>
              <a:spcAft>
                <a:spcPts val="300"/>
              </a:spcAft>
              <a:defRPr sz="900" b="0">
                <a:solidFill>
                  <a:schemeClr val="tx1"/>
                </a:solidFill>
              </a:defRPr>
            </a:lvl2pPr>
            <a:lvl3pPr>
              <a:defRPr sz="900"/>
            </a:lvl3pPr>
            <a:lvl4pPr>
              <a:defRPr sz="900"/>
            </a:lvl4pPr>
            <a:lvl5pPr>
              <a:defRPr sz="900"/>
            </a:lvl5pPr>
          </a:lstStyle>
          <a:p>
            <a:pPr lvl="0"/>
            <a:r>
              <a:rPr lang="en-US"/>
              <a:t>Headings</a:t>
            </a:r>
          </a:p>
          <a:p>
            <a:pPr lvl="1"/>
            <a:r>
              <a:rPr lang="en-US"/>
              <a:t>Body Text</a:t>
            </a:r>
          </a:p>
        </p:txBody>
      </p:sp>
    </p:spTree>
    <p:extLst>
      <p:ext uri="{BB962C8B-B14F-4D97-AF65-F5344CB8AC3E}">
        <p14:creationId xmlns:p14="http://schemas.microsoft.com/office/powerpoint/2010/main" val="48940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Name</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198" y="1347537"/>
            <a:ext cx="11286069" cy="4951663"/>
          </a:xfrm>
        </p:spPr>
        <p:txBody>
          <a:bodyPr numCol="2"/>
          <a:lstStyle>
            <a:lvl1pPr>
              <a:spcBef>
                <a:spcPts val="900"/>
              </a:spcBef>
              <a:spcAft>
                <a:spcPts val="600"/>
              </a:spcAft>
              <a:defRPr sz="1200"/>
            </a:lvl1pPr>
            <a:lvl2pPr>
              <a:spcBef>
                <a:spcPts val="900"/>
              </a:spcBef>
              <a:defRPr sz="1100"/>
            </a:lvl2pPr>
            <a:lvl3pPr>
              <a:spcBef>
                <a:spcPts val="900"/>
              </a:spcBef>
              <a:defRPr sz="1100"/>
            </a:lvl3pPr>
            <a:lvl4pPr>
              <a:spcBef>
                <a:spcPts val="900"/>
              </a:spcBef>
              <a:defRPr sz="1100"/>
            </a:lvl4pPr>
            <a:lvl5pPr>
              <a:spcBef>
                <a:spcPts val="600"/>
              </a:spcBef>
              <a:defRPr sz="1100"/>
            </a:lvl5pPr>
            <a:lvl6pPr>
              <a:spcBef>
                <a:spcPts val="600"/>
              </a:spcBef>
              <a:defRPr sz="1100"/>
            </a:lvl6pPr>
            <a:lvl7pPr>
              <a:spcBef>
                <a:spcPts val="300"/>
              </a:spcBef>
              <a:defRPr sz="1050"/>
            </a:lvl7pPr>
            <a:lvl8pPr>
              <a:spcBef>
                <a:spcPts val="300"/>
              </a:spcBef>
              <a:defRPr sz="105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104718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al Bio">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1A715F6B-DFAE-4EF2-B833-4FA0A63A7E2E}"/>
              </a:ext>
            </a:extLst>
          </p:cNvPr>
          <p:cNvSpPr>
            <a:spLocks noGrp="1"/>
          </p:cNvSpPr>
          <p:nvPr>
            <p:ph type="body" sz="quarter" idx="22"/>
          </p:nvPr>
        </p:nvSpPr>
        <p:spPr>
          <a:xfrm>
            <a:off x="6193370" y="1562131"/>
            <a:ext cx="5541435" cy="4381469"/>
          </a:xfr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lvl1pPr>
              <a:defRPr lang="en-US" sz="1452" dirty="0">
                <a:solidFill>
                  <a:schemeClr val="bg1"/>
                </a:solidFill>
              </a:defRPr>
            </a:lvl1pPr>
          </a:lstStyle>
          <a:p>
            <a:pPr lvl="0" algn="ctr" defTabSz="457200"/>
            <a:r>
              <a:rPr lang="en-US"/>
              <a:t>Click to edit Master text styles</a:t>
            </a:r>
          </a:p>
        </p:txBody>
      </p:sp>
      <p:sp>
        <p:nvSpPr>
          <p:cNvPr id="8" name="Text Placeholder 7">
            <a:extLst>
              <a:ext uri="{FF2B5EF4-FFF2-40B4-BE49-F238E27FC236}">
                <a16:creationId xmlns:a16="http://schemas.microsoft.com/office/drawing/2014/main" id="{F109E195-CFD3-4747-BBA8-A17D88E0C1DF}"/>
              </a:ext>
            </a:extLst>
          </p:cNvPr>
          <p:cNvSpPr>
            <a:spLocks noGrp="1"/>
          </p:cNvSpPr>
          <p:nvPr>
            <p:ph type="body" sz="quarter" idx="21"/>
          </p:nvPr>
        </p:nvSpPr>
        <p:spPr>
          <a:xfrm>
            <a:off x="457197" y="1562131"/>
            <a:ext cx="5541435" cy="4381469"/>
          </a:xfr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lvl1pPr>
              <a:defRPr lang="en-US" sz="1452" dirty="0">
                <a:solidFill>
                  <a:schemeClr val="bg1"/>
                </a:solidFill>
              </a:defRPr>
            </a:lvl1pPr>
          </a:lstStyle>
          <a:p>
            <a:pPr lvl="0" algn="ctr" defTabSz="457200"/>
            <a:r>
              <a:rPr lang="en-US"/>
              <a:t>Click to edit Master text styles</a:t>
            </a:r>
          </a:p>
        </p:txBody>
      </p:sp>
      <p:sp>
        <p:nvSpPr>
          <p:cNvPr id="28" name="Rectangle 27">
            <a:extLst>
              <a:ext uri="{FF2B5EF4-FFF2-40B4-BE49-F238E27FC236}">
                <a16:creationId xmlns:a16="http://schemas.microsoft.com/office/drawing/2014/main" id="{7CD768DF-F626-4F87-BE4B-CF03383FD30E}"/>
              </a:ext>
            </a:extLst>
          </p:cNvPr>
          <p:cNvSpPr/>
          <p:nvPr userDrawn="1"/>
        </p:nvSpPr>
        <p:spPr>
          <a:xfrm>
            <a:off x="6341538" y="1729993"/>
            <a:ext cx="1052512" cy="1050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BA446B6-15D0-459D-AB08-CC572ED218A4}"/>
              </a:ext>
            </a:extLst>
          </p:cNvPr>
          <p:cNvSpPr/>
          <p:nvPr userDrawn="1"/>
        </p:nvSpPr>
        <p:spPr>
          <a:xfrm>
            <a:off x="605365" y="1729993"/>
            <a:ext cx="1052512" cy="1050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605366" y="2917467"/>
            <a:ext cx="5075768" cy="2778060"/>
          </a:xfrm>
        </p:spPr>
        <p:txBody>
          <a:bodyPr numCol="1"/>
          <a:lstStyle>
            <a:lvl1pPr>
              <a:spcBef>
                <a:spcPts val="0"/>
              </a:spcBef>
              <a:spcAft>
                <a:spcPts val="600"/>
              </a:spcAft>
              <a:defRPr sz="1300" b="0">
                <a:solidFill>
                  <a:schemeClr val="tx1"/>
                </a:solidFill>
              </a:defRPr>
            </a:lvl1pPr>
            <a:lvl2pPr>
              <a:spcBef>
                <a:spcPts val="900"/>
              </a:spcBef>
              <a:defRPr sz="1100"/>
            </a:lvl2pPr>
            <a:lvl3pPr>
              <a:spcBef>
                <a:spcPts val="900"/>
              </a:spcBef>
              <a:defRPr sz="1100"/>
            </a:lvl3pPr>
            <a:lvl4pPr>
              <a:spcBef>
                <a:spcPts val="900"/>
              </a:spcBef>
              <a:defRPr sz="1100"/>
            </a:lvl4pPr>
            <a:lvl5pPr>
              <a:spcBef>
                <a:spcPts val="600"/>
              </a:spcBef>
              <a:defRPr sz="1100"/>
            </a:lvl5pPr>
            <a:lvl6pPr>
              <a:spcBef>
                <a:spcPts val="600"/>
              </a:spcBef>
              <a:defRPr sz="1100"/>
            </a:lvl6pPr>
            <a:lvl7pPr>
              <a:spcBef>
                <a:spcPts val="300"/>
              </a:spcBef>
              <a:defRPr sz="1050"/>
            </a:lvl7pPr>
            <a:lvl8pPr>
              <a:spcBef>
                <a:spcPts val="300"/>
              </a:spcBef>
              <a:defRPr sz="1050"/>
            </a:lvl8pPr>
          </a:lstStyle>
          <a:p>
            <a:pPr lvl="0"/>
            <a:r>
              <a:rPr lang="en-US"/>
              <a:t>Click to edit Master text styles</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
        <p:nvSpPr>
          <p:cNvPr id="19" name="Picture Placeholder 18">
            <a:extLst>
              <a:ext uri="{FF2B5EF4-FFF2-40B4-BE49-F238E27FC236}">
                <a16:creationId xmlns:a16="http://schemas.microsoft.com/office/drawing/2014/main" id="{90EBE643-C7D5-4A0E-9A74-DB1325E0A0C5}"/>
              </a:ext>
            </a:extLst>
          </p:cNvPr>
          <p:cNvSpPr>
            <a:spLocks noGrp="1"/>
          </p:cNvSpPr>
          <p:nvPr>
            <p:ph type="pic" sz="quarter" idx="16" hasCustomPrompt="1"/>
          </p:nvPr>
        </p:nvSpPr>
        <p:spPr>
          <a:xfrm>
            <a:off x="605365" y="1729993"/>
            <a:ext cx="1052512" cy="1050925"/>
          </a:xfrm>
        </p:spPr>
        <p:txBody>
          <a:bodyPr/>
          <a:lstStyle>
            <a:lvl1pPr algn="ctr">
              <a:defRPr sz="1200">
                <a:solidFill>
                  <a:schemeClr val="tx1"/>
                </a:solidFill>
              </a:defRPr>
            </a:lvl1pPr>
          </a:lstStyle>
          <a:p>
            <a:r>
              <a:rPr lang="en-US" dirty="0"/>
              <a:t>Click icon to replace photo</a:t>
            </a:r>
          </a:p>
        </p:txBody>
      </p:sp>
      <p:sp>
        <p:nvSpPr>
          <p:cNvPr id="5" name="Text Placeholder 4">
            <a:extLst>
              <a:ext uri="{FF2B5EF4-FFF2-40B4-BE49-F238E27FC236}">
                <a16:creationId xmlns:a16="http://schemas.microsoft.com/office/drawing/2014/main" id="{46A321DA-7F00-4835-BBCC-215C86E69012}"/>
              </a:ext>
            </a:extLst>
          </p:cNvPr>
          <p:cNvSpPr>
            <a:spLocks noGrp="1"/>
          </p:cNvSpPr>
          <p:nvPr>
            <p:ph type="body" sz="quarter" idx="17"/>
          </p:nvPr>
        </p:nvSpPr>
        <p:spPr>
          <a:xfrm>
            <a:off x="1787522" y="1942543"/>
            <a:ext cx="3893612" cy="838375"/>
          </a:xfrm>
        </p:spPr>
        <p:txBody>
          <a:bodyPr/>
          <a:lstStyle>
            <a:lvl1pPr>
              <a:defRPr sz="1600" b="1">
                <a:solidFill>
                  <a:schemeClr val="accent1"/>
                </a:solidFill>
              </a:defRPr>
            </a:lvl1pPr>
            <a:lvl2pPr>
              <a:spcBef>
                <a:spcPts val="400"/>
              </a:spcBef>
              <a:defRPr sz="1300" b="1">
                <a:solidFill>
                  <a:schemeClr val="accent2"/>
                </a:solidFill>
              </a:defRPr>
            </a:lvl2pPr>
            <a:lvl3pPr>
              <a:spcBef>
                <a:spcPts val="200"/>
              </a:spcBef>
              <a:defRPr sz="1000" b="0">
                <a:solidFill>
                  <a:schemeClr val="tx1"/>
                </a:solidFill>
              </a:defRPr>
            </a:lvl3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2179C882-E5A2-4BE4-BAE2-52DB8B51CFB7}"/>
              </a:ext>
            </a:extLst>
          </p:cNvPr>
          <p:cNvSpPr>
            <a:spLocks noGrp="1"/>
          </p:cNvSpPr>
          <p:nvPr>
            <p:ph idx="18"/>
          </p:nvPr>
        </p:nvSpPr>
        <p:spPr>
          <a:xfrm>
            <a:off x="6341539" y="2917467"/>
            <a:ext cx="5075768" cy="2778060"/>
          </a:xfrm>
        </p:spPr>
        <p:txBody>
          <a:bodyPr numCol="1"/>
          <a:lstStyle>
            <a:lvl1pPr>
              <a:spcBef>
                <a:spcPts val="0"/>
              </a:spcBef>
              <a:spcAft>
                <a:spcPts val="600"/>
              </a:spcAft>
              <a:defRPr sz="1300" b="0">
                <a:solidFill>
                  <a:schemeClr val="tx1"/>
                </a:solidFill>
              </a:defRPr>
            </a:lvl1pPr>
            <a:lvl2pPr>
              <a:spcBef>
                <a:spcPts val="900"/>
              </a:spcBef>
              <a:defRPr sz="1100"/>
            </a:lvl2pPr>
            <a:lvl3pPr>
              <a:spcBef>
                <a:spcPts val="900"/>
              </a:spcBef>
              <a:defRPr sz="1100"/>
            </a:lvl3pPr>
            <a:lvl4pPr>
              <a:spcBef>
                <a:spcPts val="900"/>
              </a:spcBef>
              <a:defRPr sz="1100"/>
            </a:lvl4pPr>
            <a:lvl5pPr>
              <a:spcBef>
                <a:spcPts val="600"/>
              </a:spcBef>
              <a:defRPr sz="1100"/>
            </a:lvl5pPr>
            <a:lvl6pPr>
              <a:spcBef>
                <a:spcPts val="600"/>
              </a:spcBef>
              <a:defRPr sz="1100"/>
            </a:lvl6pPr>
            <a:lvl7pPr>
              <a:spcBef>
                <a:spcPts val="300"/>
              </a:spcBef>
              <a:defRPr sz="1050"/>
            </a:lvl7pPr>
            <a:lvl8pPr>
              <a:spcBef>
                <a:spcPts val="300"/>
              </a:spcBef>
              <a:defRPr sz="1050"/>
            </a:lvl8pPr>
          </a:lstStyle>
          <a:p>
            <a:pPr lvl="0"/>
            <a:r>
              <a:rPr lang="en-US"/>
              <a:t>Click to edit Master text styles</a:t>
            </a:r>
          </a:p>
        </p:txBody>
      </p:sp>
      <p:sp>
        <p:nvSpPr>
          <p:cNvPr id="25" name="Picture Placeholder 18">
            <a:extLst>
              <a:ext uri="{FF2B5EF4-FFF2-40B4-BE49-F238E27FC236}">
                <a16:creationId xmlns:a16="http://schemas.microsoft.com/office/drawing/2014/main" id="{75DC2807-870E-43FB-A18A-EC7E611586C7}"/>
              </a:ext>
            </a:extLst>
          </p:cNvPr>
          <p:cNvSpPr>
            <a:spLocks noGrp="1"/>
          </p:cNvSpPr>
          <p:nvPr>
            <p:ph type="pic" sz="quarter" idx="19" hasCustomPrompt="1"/>
          </p:nvPr>
        </p:nvSpPr>
        <p:spPr>
          <a:xfrm>
            <a:off x="6341538" y="1729993"/>
            <a:ext cx="1052512" cy="1050925"/>
          </a:xfrm>
        </p:spPr>
        <p:txBody>
          <a:bodyPr/>
          <a:lstStyle>
            <a:lvl1pPr algn="ctr">
              <a:defRPr sz="1200">
                <a:solidFill>
                  <a:schemeClr val="tx1"/>
                </a:solidFill>
              </a:defRPr>
            </a:lvl1pPr>
          </a:lstStyle>
          <a:p>
            <a:r>
              <a:rPr lang="en-US" dirty="0"/>
              <a:t>Click icon to replace photo</a:t>
            </a:r>
          </a:p>
        </p:txBody>
      </p:sp>
      <p:sp>
        <p:nvSpPr>
          <p:cNvPr id="27" name="Text Placeholder 4">
            <a:extLst>
              <a:ext uri="{FF2B5EF4-FFF2-40B4-BE49-F238E27FC236}">
                <a16:creationId xmlns:a16="http://schemas.microsoft.com/office/drawing/2014/main" id="{55595E70-689F-43B4-83AD-78A965B52042}"/>
              </a:ext>
            </a:extLst>
          </p:cNvPr>
          <p:cNvSpPr>
            <a:spLocks noGrp="1"/>
          </p:cNvSpPr>
          <p:nvPr>
            <p:ph type="body" sz="quarter" idx="20"/>
          </p:nvPr>
        </p:nvSpPr>
        <p:spPr>
          <a:xfrm>
            <a:off x="7523695" y="1942543"/>
            <a:ext cx="3893612" cy="838375"/>
          </a:xfrm>
        </p:spPr>
        <p:txBody>
          <a:bodyPr/>
          <a:lstStyle>
            <a:lvl1pPr>
              <a:defRPr sz="1600" b="1">
                <a:solidFill>
                  <a:schemeClr val="accent1"/>
                </a:solidFill>
              </a:defRPr>
            </a:lvl1pPr>
            <a:lvl2pPr>
              <a:spcBef>
                <a:spcPts val="400"/>
              </a:spcBef>
              <a:defRPr sz="1300" b="1">
                <a:solidFill>
                  <a:schemeClr val="accent2"/>
                </a:solidFill>
              </a:defRPr>
            </a:lvl2pPr>
            <a:lvl3pPr>
              <a:spcBef>
                <a:spcPts val="200"/>
              </a:spcBef>
              <a:defRPr sz="1000" b="0">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54749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1 Ln Case Study</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200" y="1347537"/>
            <a:ext cx="7515704" cy="4800458"/>
          </a:xfrm>
        </p:spPr>
        <p:txBody>
          <a:bodyPr numCol="2"/>
          <a:lstStyle>
            <a:lvl1pPr>
              <a:defRPr sz="1400" b="0"/>
            </a:lvl1pPr>
            <a:lvl2pPr>
              <a:spcAft>
                <a:spcPts val="0"/>
              </a:spcAft>
              <a:defRPr sz="1400"/>
            </a:lvl2pPr>
            <a:lvl3pPr>
              <a:spcBef>
                <a:spcPts val="600"/>
              </a:spcBef>
              <a:spcAft>
                <a:spcPts val="600"/>
              </a:spcAft>
              <a:defRPr sz="1200" b="0">
                <a:solidFill>
                  <a:schemeClr val="tx1"/>
                </a:solidFill>
              </a:defRPr>
            </a:lvl3pPr>
            <a:lvl4pPr marL="290513" indent="-171450">
              <a:spcBef>
                <a:spcPts val="900"/>
              </a:spcBef>
              <a:spcAft>
                <a:spcPts val="0"/>
              </a:spcAft>
              <a:buFont typeface="Calibri" panose="020F0502020204030204" pitchFamily="34" charset="0"/>
              <a:buChar char="̶"/>
              <a:defRPr sz="1200" i="0">
                <a:solidFill>
                  <a:schemeClr val="tx1"/>
                </a:solidFill>
              </a:defRPr>
            </a:lvl4pPr>
            <a:lvl5pPr marL="566738" indent="-171450">
              <a:spcBef>
                <a:spcPts val="900"/>
              </a:spcBef>
              <a:buFont typeface="Calibri" panose="020F0502020204030204" pitchFamily="34" charset="0"/>
              <a:buChar char="̶"/>
              <a:defRPr sz="1200"/>
            </a:lvl5pPr>
            <a:lvl6pPr marL="798513" indent="-171450">
              <a:spcBef>
                <a:spcPts val="900"/>
              </a:spcBef>
              <a:defRPr sz="1200"/>
            </a:lvl6pPr>
            <a:lvl7pPr>
              <a:defRPr sz="1200"/>
            </a:lvl7pPr>
            <a:lvl8pPr>
              <a:defRPr sz="12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
        <p:nvSpPr>
          <p:cNvPr id="13" name="Content Placeholder 2">
            <a:extLst>
              <a:ext uri="{FF2B5EF4-FFF2-40B4-BE49-F238E27FC236}">
                <a16:creationId xmlns:a16="http://schemas.microsoft.com/office/drawing/2014/main" id="{C132115A-05A0-4858-8592-3CF148919ADC}"/>
              </a:ext>
            </a:extLst>
          </p:cNvPr>
          <p:cNvSpPr>
            <a:spLocks noGrp="1"/>
          </p:cNvSpPr>
          <p:nvPr>
            <p:ph idx="13"/>
          </p:nvPr>
        </p:nvSpPr>
        <p:spPr>
          <a:xfrm>
            <a:off x="8128000" y="1347537"/>
            <a:ext cx="3578285" cy="4800458"/>
          </a:xfrm>
        </p:spPr>
        <p:txBody>
          <a:bodyPr numCol="1"/>
          <a:lstStyle>
            <a:lvl1pPr>
              <a:defRPr sz="1400" b="0"/>
            </a:lvl1pPr>
            <a:lvl2pPr>
              <a:spcAft>
                <a:spcPts val="0"/>
              </a:spcAft>
              <a:defRPr sz="1400"/>
            </a:lvl2pPr>
            <a:lvl3pPr>
              <a:spcBef>
                <a:spcPts val="600"/>
              </a:spcBef>
              <a:spcAft>
                <a:spcPts val="600"/>
              </a:spcAft>
              <a:defRPr sz="1200" b="0">
                <a:solidFill>
                  <a:schemeClr val="tx1"/>
                </a:solidFill>
              </a:defRPr>
            </a:lvl3pPr>
            <a:lvl4pPr marL="290513" indent="-171450">
              <a:spcBef>
                <a:spcPts val="900"/>
              </a:spcBef>
              <a:spcAft>
                <a:spcPts val="0"/>
              </a:spcAft>
              <a:buFont typeface="Calibri" panose="020F0502020204030204" pitchFamily="34" charset="0"/>
              <a:buChar char="̶"/>
              <a:defRPr sz="1200" i="0">
                <a:solidFill>
                  <a:schemeClr val="tx1"/>
                </a:solidFill>
              </a:defRPr>
            </a:lvl4pPr>
            <a:lvl5pPr marL="566738" indent="-171450">
              <a:spcBef>
                <a:spcPts val="900"/>
              </a:spcBef>
              <a:buFont typeface="Calibri" panose="020F0502020204030204" pitchFamily="34" charset="0"/>
              <a:buChar char="̶"/>
              <a:defRPr sz="1200"/>
            </a:lvl5pPr>
            <a:lvl6pPr marL="798513" indent="-171450">
              <a:spcBef>
                <a:spcPts val="900"/>
              </a:spcBef>
              <a:defRPr sz="1200"/>
            </a:lvl6pPr>
            <a:lvl7pPr>
              <a:defRPr sz="1200"/>
            </a:lvl7pPr>
            <a:lvl8pPr>
              <a:defRPr sz="12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53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975A-8114-4BD5-9B2C-EAF097F6BD0B}"/>
              </a:ext>
            </a:extLst>
          </p:cNvPr>
          <p:cNvSpPr>
            <a:spLocks noGrp="1"/>
          </p:cNvSpPr>
          <p:nvPr>
            <p:ph type="title" hasCustomPrompt="1"/>
          </p:nvPr>
        </p:nvSpPr>
        <p:spPr>
          <a:xfrm>
            <a:off x="457199" y="728930"/>
            <a:ext cx="7773595" cy="387798"/>
          </a:xfrm>
        </p:spPr>
        <p:txBody>
          <a:bodyPr/>
          <a:lstStyle>
            <a:lvl1pPr>
              <a:defRPr/>
            </a:lvl1pPr>
          </a:lstStyle>
          <a:p>
            <a:r>
              <a:rPr lang="en-US"/>
              <a:t>1 Ln Case Study</a:t>
            </a:r>
          </a:p>
        </p:txBody>
      </p:sp>
      <p:sp>
        <p:nvSpPr>
          <p:cNvPr id="3" name="Content Placeholder 2">
            <a:extLst>
              <a:ext uri="{FF2B5EF4-FFF2-40B4-BE49-F238E27FC236}">
                <a16:creationId xmlns:a16="http://schemas.microsoft.com/office/drawing/2014/main" id="{F1D19652-AB4B-4F52-97DA-7FC3581B663A}"/>
              </a:ext>
            </a:extLst>
          </p:cNvPr>
          <p:cNvSpPr>
            <a:spLocks noGrp="1"/>
          </p:cNvSpPr>
          <p:nvPr>
            <p:ph idx="1"/>
          </p:nvPr>
        </p:nvSpPr>
        <p:spPr>
          <a:xfrm>
            <a:off x="457199" y="1347537"/>
            <a:ext cx="11249085" cy="4800458"/>
          </a:xfrm>
        </p:spPr>
        <p:txBody>
          <a:bodyPr numCol="2"/>
          <a:lstStyle>
            <a:lvl1pPr>
              <a:defRPr sz="1400" b="0"/>
            </a:lvl1pPr>
            <a:lvl2pPr>
              <a:spcAft>
                <a:spcPts val="0"/>
              </a:spcAft>
              <a:defRPr sz="1400"/>
            </a:lvl2pPr>
            <a:lvl3pPr>
              <a:spcBef>
                <a:spcPts val="600"/>
              </a:spcBef>
              <a:spcAft>
                <a:spcPts val="600"/>
              </a:spcAft>
              <a:defRPr sz="1200" b="0">
                <a:solidFill>
                  <a:schemeClr val="tx1"/>
                </a:solidFill>
              </a:defRPr>
            </a:lvl3pPr>
            <a:lvl4pPr marL="290513" indent="-171450">
              <a:spcBef>
                <a:spcPts val="900"/>
              </a:spcBef>
              <a:spcAft>
                <a:spcPts val="0"/>
              </a:spcAft>
              <a:buFont typeface="Calibri" panose="020F0502020204030204" pitchFamily="34" charset="0"/>
              <a:buChar char="̶"/>
              <a:defRPr sz="1200" i="0">
                <a:solidFill>
                  <a:schemeClr val="tx1"/>
                </a:solidFill>
              </a:defRPr>
            </a:lvl4pPr>
            <a:lvl5pPr marL="566738" indent="-171450">
              <a:spcBef>
                <a:spcPts val="900"/>
              </a:spcBef>
              <a:buFont typeface="Calibri" panose="020F0502020204030204" pitchFamily="34" charset="0"/>
              <a:buChar char="̶"/>
              <a:defRPr sz="1200"/>
            </a:lvl5pPr>
            <a:lvl6pPr marL="798513" indent="-171450">
              <a:spcBef>
                <a:spcPts val="900"/>
              </a:spcBef>
              <a:defRPr sz="1200"/>
            </a:lvl6pPr>
            <a:lvl7pPr>
              <a:defRPr sz="1200"/>
            </a:lvl7pPr>
            <a:lvl8pPr>
              <a:defRPr sz="120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656090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08CF9-A65E-4653-B63F-03222017003A}"/>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FEE35E0-B34C-4B30-867C-B18D704A7D93}"/>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extLst>
      <p:ext uri="{BB962C8B-B14F-4D97-AF65-F5344CB8AC3E}">
        <p14:creationId xmlns:p14="http://schemas.microsoft.com/office/powerpoint/2010/main" val="166246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E1BE22-D2DE-49E1-9C26-BFBB7F16A4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698" r="10972"/>
          <a:stretch/>
        </p:blipFill>
        <p:spPr>
          <a:xfrm>
            <a:off x="0" y="0"/>
            <a:ext cx="4991100" cy="6858000"/>
          </a:xfrm>
          <a:prstGeom prst="rect">
            <a:avLst/>
          </a:prstGeom>
        </p:spPr>
      </p:pic>
      <p:sp>
        <p:nvSpPr>
          <p:cNvPr id="7" name="Rectangle 6">
            <a:extLst>
              <a:ext uri="{FF2B5EF4-FFF2-40B4-BE49-F238E27FC236}">
                <a16:creationId xmlns:a16="http://schemas.microsoft.com/office/drawing/2014/main" id="{50D85E1A-09B0-4FF4-B1C2-FF5D796ECF96}"/>
              </a:ext>
            </a:extLst>
          </p:cNvPr>
          <p:cNvSpPr/>
          <p:nvPr userDrawn="1"/>
        </p:nvSpPr>
        <p:spPr>
          <a:xfrm>
            <a:off x="4435847" y="0"/>
            <a:ext cx="558184" cy="6858000"/>
          </a:xfrm>
          <a:prstGeom prst="rect">
            <a:avLst/>
          </a:prstGeom>
          <a:gradFill flip="none" rotWithShape="1">
            <a:gsLst>
              <a:gs pos="0">
                <a:schemeClr val="tx1">
                  <a:alpha val="0"/>
                </a:schemeClr>
              </a:gs>
              <a:gs pos="100000">
                <a:schemeClr val="tx1">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12F2FF-AEB5-4FB5-92E8-3C389B10692E}"/>
              </a:ext>
            </a:extLst>
          </p:cNvPr>
          <p:cNvSpPr>
            <a:spLocks noGrp="1"/>
          </p:cNvSpPr>
          <p:nvPr>
            <p:ph type="title" hasCustomPrompt="1"/>
          </p:nvPr>
        </p:nvSpPr>
        <p:spPr>
          <a:xfrm>
            <a:off x="5360988" y="728930"/>
            <a:ext cx="5724700" cy="387798"/>
          </a:xfrm>
        </p:spPr>
        <p:txBody>
          <a:bodyPr/>
          <a:lstStyle>
            <a:lvl1pPr>
              <a:defRPr/>
            </a:lvl1pPr>
          </a:lstStyle>
          <a:p>
            <a:r>
              <a:rPr lang="en-US" err="1"/>
              <a:t>ToC</a:t>
            </a:r>
            <a:r>
              <a:rPr lang="en-US"/>
              <a:t> Slide</a:t>
            </a:r>
          </a:p>
        </p:txBody>
      </p:sp>
      <p:sp>
        <p:nvSpPr>
          <p:cNvPr id="3" name="Slide Number Placeholder 2">
            <a:extLst>
              <a:ext uri="{FF2B5EF4-FFF2-40B4-BE49-F238E27FC236}">
                <a16:creationId xmlns:a16="http://schemas.microsoft.com/office/drawing/2014/main" id="{13A1DB14-5C6D-4DC8-95A7-30F77DBCBFB5}"/>
              </a:ext>
            </a:extLst>
          </p:cNvPr>
          <p:cNvSpPr>
            <a:spLocks noGrp="1"/>
          </p:cNvSpPr>
          <p:nvPr>
            <p:ph type="sldNum" sz="quarter" idx="10"/>
          </p:nvPr>
        </p:nvSpPr>
        <p:spPr/>
        <p:txBody>
          <a:bodyPr/>
          <a:lstStyle/>
          <a:p>
            <a:fld id="{A44E1BC3-91AF-4FE8-89CE-65FB7C47A221}" type="slidenum">
              <a:rPr lang="en-US" smtClean="0"/>
              <a:pPr/>
              <a:t>‹#›</a:t>
            </a:fld>
            <a:endParaRPr lang="en-US" dirty="0"/>
          </a:p>
        </p:txBody>
      </p:sp>
    </p:spTree>
    <p:extLst>
      <p:ext uri="{BB962C8B-B14F-4D97-AF65-F5344CB8AC3E}">
        <p14:creationId xmlns:p14="http://schemas.microsoft.com/office/powerpoint/2010/main" val="2837271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A1DCA5-0A06-46CB-9128-0DC15642AD3A}"/>
              </a:ext>
            </a:extLst>
          </p:cNvPr>
          <p:cNvSpPr>
            <a:spLocks noGrp="1"/>
          </p:cNvSpPr>
          <p:nvPr>
            <p:ph type="sldNum" sz="quarter" idx="12"/>
          </p:nvPr>
        </p:nvSpPr>
        <p:spPr/>
        <p:txBody>
          <a:bodyPr/>
          <a:lstStyle/>
          <a:p>
            <a:fld id="{A44E1BC3-91AF-4FE8-89CE-65FB7C47A221}" type="slidenum">
              <a:rPr lang="en-US" smtClean="0"/>
              <a:t>‹#›</a:t>
            </a:fld>
            <a:endParaRPr lang="en-US" dirty="0"/>
          </a:p>
        </p:txBody>
      </p:sp>
    </p:spTree>
    <p:custDataLst>
      <p:custData r:id="rId1"/>
    </p:custDataLst>
    <p:extLst>
      <p:ext uri="{BB962C8B-B14F-4D97-AF65-F5344CB8AC3E}">
        <p14:creationId xmlns:p14="http://schemas.microsoft.com/office/powerpoint/2010/main" val="157505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ck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9B3792-8760-4F2F-99DF-AAD08F0E02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C085312A-C97F-43A6-8796-FE495A681E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29748" y="5736158"/>
            <a:ext cx="2228849" cy="457378"/>
          </a:xfrm>
          <a:prstGeom prst="rect">
            <a:avLst/>
          </a:prstGeom>
        </p:spPr>
      </p:pic>
      <p:pic>
        <p:nvPicPr>
          <p:cNvPr id="6" name="Picture 5">
            <a:extLst>
              <a:ext uri="{FF2B5EF4-FFF2-40B4-BE49-F238E27FC236}">
                <a16:creationId xmlns:a16="http://schemas.microsoft.com/office/drawing/2014/main" id="{FB65EB48-D4C7-449B-8456-36D2E739A2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2477" y="4844420"/>
            <a:ext cx="2577146" cy="199997"/>
          </a:xfrm>
          <a:prstGeom prst="rect">
            <a:avLst/>
          </a:prstGeom>
        </p:spPr>
      </p:pic>
      <p:sp>
        <p:nvSpPr>
          <p:cNvPr id="7" name="TextBox 6">
            <a:extLst>
              <a:ext uri="{FF2B5EF4-FFF2-40B4-BE49-F238E27FC236}">
                <a16:creationId xmlns:a16="http://schemas.microsoft.com/office/drawing/2014/main" id="{BB921A6C-9ED3-4D1E-8066-920AB7DD91E2}"/>
              </a:ext>
            </a:extLst>
          </p:cNvPr>
          <p:cNvSpPr txBox="1"/>
          <p:nvPr userDrawn="1"/>
        </p:nvSpPr>
        <p:spPr>
          <a:xfrm>
            <a:off x="533403" y="5226314"/>
            <a:ext cx="7366959" cy="1060290"/>
          </a:xfrm>
          <a:prstGeom prst="rect">
            <a:avLst/>
          </a:prstGeom>
          <a:noFill/>
        </p:spPr>
        <p:txBody>
          <a:bodyPr wrap="square" rtlCol="0">
            <a:spAutoFit/>
          </a:bodyPr>
          <a:lstStyle/>
          <a:p>
            <a:pPr>
              <a:lnSpc>
                <a:spcPct val="90000"/>
              </a:lnSpc>
              <a:spcBef>
                <a:spcPts val="200"/>
              </a:spcBef>
            </a:pPr>
            <a:r>
              <a:rPr lang="en-US" sz="1150" b="1" i="0" u="none" strike="noStrike" kern="1200" baseline="0" dirty="0">
                <a:solidFill>
                  <a:schemeClr val="bg1"/>
                </a:solidFill>
                <a:latin typeface="+mn-lt"/>
                <a:ea typeface="+mn-ea"/>
                <a:cs typeface="+mn-cs"/>
              </a:rPr>
              <a:t>FTI Consulting </a:t>
            </a:r>
            <a:r>
              <a:rPr lang="en-US" sz="1150" b="0" i="0" u="none" strike="noStrike" kern="1200" baseline="0" dirty="0">
                <a:solidFill>
                  <a:schemeClr val="bg1"/>
                </a:solidFill>
                <a:latin typeface="+mn-lt"/>
                <a:ea typeface="+mn-ea"/>
                <a:cs typeface="+mn-cs"/>
              </a:rPr>
              <a:t>is an independent global business advisory firm dedicated to helping organizations manage change,</a:t>
            </a:r>
          </a:p>
          <a:p>
            <a:pPr>
              <a:lnSpc>
                <a:spcPct val="90000"/>
              </a:lnSpc>
              <a:spcBef>
                <a:spcPts val="200"/>
              </a:spcBef>
            </a:pPr>
            <a:r>
              <a:rPr lang="en-US" sz="1150" b="0" i="0" u="none" strike="noStrike" kern="1200" baseline="0" dirty="0">
                <a:solidFill>
                  <a:schemeClr val="bg1"/>
                </a:solidFill>
                <a:latin typeface="+mn-lt"/>
                <a:ea typeface="+mn-ea"/>
                <a:cs typeface="+mn-cs"/>
              </a:rPr>
              <a:t>mitigate risk and resolve disputes: financial, legal, operational, political &amp; regulatory, reputational and transactional.</a:t>
            </a:r>
          </a:p>
          <a:p>
            <a:pPr>
              <a:lnSpc>
                <a:spcPct val="90000"/>
              </a:lnSpc>
              <a:spcBef>
                <a:spcPts val="200"/>
              </a:spcBef>
            </a:pPr>
            <a:r>
              <a:rPr lang="en-US" sz="1150" b="0" i="0" u="none" strike="noStrike" kern="1200" baseline="0" dirty="0">
                <a:solidFill>
                  <a:schemeClr val="bg1"/>
                </a:solidFill>
                <a:latin typeface="+mn-lt"/>
                <a:ea typeface="+mn-ea"/>
                <a:cs typeface="+mn-cs"/>
              </a:rPr>
              <a:t>FTI Consulting professionals, located in all major business centers throughout the world, work closely with clients to</a:t>
            </a:r>
          </a:p>
          <a:p>
            <a:pPr>
              <a:lnSpc>
                <a:spcPct val="90000"/>
              </a:lnSpc>
              <a:spcBef>
                <a:spcPts val="200"/>
              </a:spcBef>
            </a:pPr>
            <a:r>
              <a:rPr lang="en-US" sz="1150" b="0" i="0" u="none" strike="noStrike" kern="1200" baseline="0" dirty="0">
                <a:solidFill>
                  <a:schemeClr val="bg1"/>
                </a:solidFill>
                <a:latin typeface="+mn-lt"/>
                <a:ea typeface="+mn-ea"/>
                <a:cs typeface="+mn-cs"/>
              </a:rPr>
              <a:t>anticipate, illuminate and overcome complex business challenges and opportunities.</a:t>
            </a:r>
          </a:p>
          <a:p>
            <a:pPr>
              <a:spcBef>
                <a:spcPts val="600"/>
              </a:spcBef>
            </a:pPr>
            <a:r>
              <a:rPr lang="en-US" sz="1150" b="0" i="0" u="none" strike="noStrike" kern="1200" baseline="0" dirty="0">
                <a:solidFill>
                  <a:schemeClr val="bg1"/>
                </a:solidFill>
                <a:latin typeface="+mn-lt"/>
                <a:ea typeface="+mn-ea"/>
                <a:cs typeface="+mn-cs"/>
              </a:rPr>
              <a:t>©2022 FTI Consulting, Inc. All rights reserved. </a:t>
            </a:r>
            <a:r>
              <a:rPr lang="en-US" sz="1150" b="1" i="0" u="none" strike="noStrike" kern="1200" baseline="0" dirty="0">
                <a:solidFill>
                  <a:schemeClr val="bg1"/>
                </a:solidFill>
                <a:latin typeface="+mn-lt"/>
                <a:ea typeface="+mn-ea"/>
                <a:cs typeface="+mn-cs"/>
              </a:rPr>
              <a:t>www.fticonsulting.com</a:t>
            </a:r>
            <a:endParaRPr lang="en-US" sz="1150" dirty="0">
              <a:solidFill>
                <a:schemeClr val="bg1"/>
              </a:solidFill>
            </a:endParaRPr>
          </a:p>
        </p:txBody>
      </p:sp>
    </p:spTree>
    <p:extLst>
      <p:ext uri="{BB962C8B-B14F-4D97-AF65-F5344CB8AC3E}">
        <p14:creationId xmlns:p14="http://schemas.microsoft.com/office/powerpoint/2010/main" val="3674926731"/>
      </p:ext>
    </p:extLst>
  </p:cSld>
  <p:clrMapOvr>
    <a:masterClrMapping/>
  </p:clrMapOvr>
  <p:extLst>
    <p:ext uri="{DCECCB84-F9BA-43D5-87BE-67443E8EF086}">
      <p15:sldGuideLst xmlns:p15="http://schemas.microsoft.com/office/powerpoint/2012/main">
        <p15:guide id="1" orient="horz" pos="3912">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FTI-1">
    <p:spTree>
      <p:nvGrpSpPr>
        <p:cNvPr id="1" name=""/>
        <p:cNvGrpSpPr/>
        <p:nvPr/>
      </p:nvGrpSpPr>
      <p:grpSpPr>
        <a:xfrm>
          <a:off x="0" y="0"/>
          <a:ext cx="0" cy="0"/>
          <a:chOff x="0" y="0"/>
          <a:chExt cx="0" cy="0"/>
        </a:xfrm>
      </p:grpSpPr>
      <p:sp>
        <p:nvSpPr>
          <p:cNvPr id="5" name="Text Placeholder 48">
            <a:extLst>
              <a:ext uri="{FF2B5EF4-FFF2-40B4-BE49-F238E27FC236}">
                <a16:creationId xmlns:a16="http://schemas.microsoft.com/office/drawing/2014/main" id="{C05CF0B4-C548-420C-AC28-0E306781ACDA}"/>
              </a:ext>
            </a:extLst>
          </p:cNvPr>
          <p:cNvSpPr txBox="1">
            <a:spLocks/>
          </p:cNvSpPr>
          <p:nvPr userDrawn="1"/>
        </p:nvSpPr>
        <p:spPr>
          <a:xfrm>
            <a:off x="466344" y="3090647"/>
            <a:ext cx="3760371" cy="2914907"/>
          </a:xfrm>
          <a:prstGeom prst="rect">
            <a:avLst/>
          </a:prstGeom>
        </p:spPr>
        <p:txBody>
          <a:bodyPr lIns="0" tIns="0" rIns="0"/>
          <a:lstStyle>
            <a:lvl1pPr marL="288925" indent="-288925" algn="l" defTabSz="887469" rtl="0" eaLnBrk="1" latinLnBrk="0" hangingPunct="1">
              <a:lnSpc>
                <a:spcPct val="100000"/>
              </a:lnSpc>
              <a:spcBef>
                <a:spcPts val="1200"/>
              </a:spcBef>
              <a:spcAft>
                <a:spcPts val="0"/>
              </a:spcAft>
              <a:buClr>
                <a:srgbClr val="58595B"/>
              </a:buClr>
              <a:buFont typeface="Calibri" panose="020F0502020204030204" pitchFamily="34" charset="0"/>
              <a:buChar char="—"/>
              <a:tabLst/>
              <a:defRPr sz="1100" b="0" kern="1200">
                <a:solidFill>
                  <a:srgbClr val="58595B"/>
                </a:solidFill>
                <a:latin typeface="Calibri Light" panose="020F0302020204030204" pitchFamily="34" charset="0"/>
                <a:ea typeface="+mn-ea"/>
                <a:cs typeface="Calibri Light" panose="020F0302020204030204" pitchFamily="34" charset="0"/>
              </a:defRPr>
            </a:lvl1pPr>
            <a:lvl2pPr marL="569913" indent="-285750" algn="l" defTabSz="887469" rtl="0" eaLnBrk="1" latinLnBrk="0" hangingPunct="1">
              <a:lnSpc>
                <a:spcPct val="100000"/>
              </a:lnSpc>
              <a:spcBef>
                <a:spcPts val="1200"/>
              </a:spcBef>
              <a:spcAft>
                <a:spcPts val="0"/>
              </a:spcAft>
              <a:buClr>
                <a:srgbClr val="58595B"/>
              </a:buClr>
              <a:buFont typeface="Calibri" panose="020F0502020204030204" pitchFamily="34" charset="0"/>
              <a:buChar char="—"/>
              <a:tabLst/>
              <a:defRPr sz="1100" kern="1200">
                <a:solidFill>
                  <a:srgbClr val="58595B"/>
                </a:solidFill>
                <a:latin typeface="Calibri Light" panose="020F0302020204030204" pitchFamily="34" charset="0"/>
                <a:ea typeface="+mn-ea"/>
                <a:cs typeface="Calibri Light" panose="020F0302020204030204" pitchFamily="34" charset="0"/>
              </a:defRPr>
            </a:lvl2pPr>
            <a:lvl3pPr marL="854075" indent="-284163" algn="l" defTabSz="887469" rtl="0" eaLnBrk="1" latinLnBrk="0" hangingPunct="1">
              <a:lnSpc>
                <a:spcPct val="100000"/>
              </a:lnSpc>
              <a:spcBef>
                <a:spcPts val="1200"/>
              </a:spcBef>
              <a:spcAft>
                <a:spcPts val="0"/>
              </a:spcAft>
              <a:buClr>
                <a:srgbClr val="58595B"/>
              </a:buClr>
              <a:buFont typeface="Calibri" panose="020F0502020204030204" pitchFamily="34" charset="0"/>
              <a:buChar char="—"/>
              <a:tabLst/>
              <a:defRPr sz="1100" kern="1200">
                <a:solidFill>
                  <a:srgbClr val="58595B"/>
                </a:solidFill>
                <a:latin typeface="Calibri Light" panose="020F0302020204030204" pitchFamily="34" charset="0"/>
                <a:ea typeface="+mn-ea"/>
                <a:cs typeface="Calibri Light" panose="020F0302020204030204" pitchFamily="34" charset="0"/>
              </a:defRPr>
            </a:lvl3pPr>
            <a:lvl4pPr marL="1087438" indent="-233363" algn="l" defTabSz="887469" rtl="0" eaLnBrk="1" latinLnBrk="0" hangingPunct="1">
              <a:lnSpc>
                <a:spcPct val="100000"/>
              </a:lnSpc>
              <a:spcBef>
                <a:spcPts val="1200"/>
              </a:spcBef>
              <a:spcAft>
                <a:spcPts val="0"/>
              </a:spcAft>
              <a:buClr>
                <a:srgbClr val="58595B"/>
              </a:buClr>
              <a:buFont typeface="Calibri" panose="020F0502020204030204" pitchFamily="34" charset="0"/>
              <a:buChar char="—"/>
              <a:tabLst/>
              <a:defRPr sz="1100" kern="1200">
                <a:solidFill>
                  <a:srgbClr val="58595B"/>
                </a:solidFill>
                <a:latin typeface="Calibri Light" panose="020F0302020204030204" pitchFamily="34" charset="0"/>
                <a:ea typeface="+mn-ea"/>
                <a:cs typeface="Calibri Light" panose="020F0302020204030204" pitchFamily="34" charset="0"/>
              </a:defRPr>
            </a:lvl4pPr>
            <a:lvl5pPr marL="1311275" indent="-223838" algn="l" defTabSz="887469" rtl="0" eaLnBrk="1" latinLnBrk="0" hangingPunct="1">
              <a:lnSpc>
                <a:spcPct val="100000"/>
              </a:lnSpc>
              <a:spcBef>
                <a:spcPts val="300"/>
              </a:spcBef>
              <a:spcAft>
                <a:spcPts val="0"/>
              </a:spcAft>
              <a:buClr>
                <a:srgbClr val="58595B"/>
              </a:buClr>
              <a:buFont typeface="Calibri" panose="020F0502020204030204" pitchFamily="34" charset="0"/>
              <a:buChar char="—"/>
              <a:tabLst/>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707342" marR="0" indent="-123260" algn="l" defTabSz="887469" rtl="0" eaLnBrk="1" fontAlgn="auto" latinLnBrk="0" hangingPunct="1">
              <a:lnSpc>
                <a:spcPct val="110000"/>
              </a:lnSpc>
              <a:spcBef>
                <a:spcPts val="485"/>
              </a:spcBef>
              <a:spcAft>
                <a:spcPts val="0"/>
              </a:spcAft>
              <a:buClrTx/>
              <a:buSzTx/>
              <a:buFont typeface="System Font Regular"/>
              <a:buChar char="–"/>
              <a:tabLst/>
              <a:defRPr sz="1059" kern="1200">
                <a:solidFill>
                  <a:schemeClr val="tx2"/>
                </a:solidFill>
                <a:latin typeface="+mn-lt"/>
                <a:ea typeface="+mn-ea"/>
                <a:cs typeface="+mn-cs"/>
              </a:defRPr>
            </a:lvl6pPr>
            <a:lvl7pPr marL="913242" indent="-151273" algn="l" defTabSz="887469" rtl="0" eaLnBrk="1" latinLnBrk="0" hangingPunct="1">
              <a:lnSpc>
                <a:spcPct val="110000"/>
              </a:lnSpc>
              <a:spcBef>
                <a:spcPts val="485"/>
              </a:spcBef>
              <a:buFont typeface="System Font Regular"/>
              <a:buChar char="–"/>
              <a:tabLst/>
              <a:defRPr sz="1059" kern="1200">
                <a:solidFill>
                  <a:schemeClr val="tx2"/>
                </a:solidFill>
                <a:latin typeface="+mn-lt"/>
                <a:ea typeface="+mn-ea"/>
                <a:cs typeface="+mn-cs"/>
              </a:defRPr>
            </a:lvl7pPr>
            <a:lvl8pPr marL="3328010" indent="-221868" algn="l" defTabSz="88746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1744" indent="-221868" algn="l" defTabSz="887469"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Calibri" panose="020F0502020204030204" pitchFamily="34" charset="0"/>
              <a:buNone/>
              <a:tabLst/>
              <a:defRPr/>
            </a:pPr>
            <a:r>
              <a:rPr lang="en-US" sz="1400" dirty="0">
                <a:solidFill>
                  <a:srgbClr val="0067B1"/>
                </a:solidFill>
                <a:latin typeface="Calibri" panose="020F0502020204030204"/>
                <a:cs typeface="+mn-cs"/>
              </a:rPr>
              <a:t>FTI Consulting is an </a:t>
            </a:r>
            <a:r>
              <a:rPr lang="en-US" sz="1400" b="1" dirty="0">
                <a:solidFill>
                  <a:srgbClr val="0067B1"/>
                </a:solidFill>
                <a:latin typeface="Calibri" panose="020F0502020204030204"/>
                <a:cs typeface="+mn-cs"/>
              </a:rPr>
              <a:t>independent global business advisory firm</a:t>
            </a:r>
            <a:r>
              <a:rPr lang="en-US" sz="1400" dirty="0">
                <a:solidFill>
                  <a:srgbClr val="0067B1"/>
                </a:solidFill>
                <a:latin typeface="Calibri" panose="020F0502020204030204"/>
                <a:cs typeface="+mn-cs"/>
              </a:rPr>
              <a:t> dedicated to helping organizations </a:t>
            </a:r>
            <a:r>
              <a:rPr lang="en-US" sz="1400" b="1" dirty="0">
                <a:solidFill>
                  <a:srgbClr val="0067B1"/>
                </a:solidFill>
                <a:latin typeface="Calibri" panose="020F0502020204030204"/>
                <a:cs typeface="+mn-cs"/>
              </a:rPr>
              <a:t>manage change, mitigate risk </a:t>
            </a:r>
            <a:r>
              <a:rPr lang="en-US" sz="1400" dirty="0">
                <a:solidFill>
                  <a:srgbClr val="0067B1"/>
                </a:solidFill>
                <a:latin typeface="Calibri" panose="020F0502020204030204"/>
                <a:cs typeface="+mn-cs"/>
              </a:rPr>
              <a:t>and </a:t>
            </a:r>
            <a:r>
              <a:rPr lang="en-US" sz="1400" b="1" dirty="0">
                <a:solidFill>
                  <a:srgbClr val="0067B1"/>
                </a:solidFill>
                <a:latin typeface="Calibri" panose="020F0502020204030204"/>
                <a:cs typeface="+mn-cs"/>
              </a:rPr>
              <a:t>resolve disputes</a:t>
            </a:r>
            <a:r>
              <a:rPr lang="en-US" sz="1400" dirty="0">
                <a:solidFill>
                  <a:srgbClr val="0067B1"/>
                </a:solidFill>
                <a:latin typeface="Calibri" panose="020F0502020204030204"/>
                <a:cs typeface="+mn-cs"/>
              </a:rPr>
              <a:t>. Due to our unique mix of </a:t>
            </a:r>
            <a:r>
              <a:rPr lang="en-US" sz="1400" b="1" dirty="0">
                <a:solidFill>
                  <a:srgbClr val="0067B1"/>
                </a:solidFill>
                <a:latin typeface="Calibri" panose="020F0502020204030204"/>
                <a:cs typeface="+mn-cs"/>
              </a:rPr>
              <a:t>expertise</a:t>
            </a:r>
            <a:r>
              <a:rPr lang="en-US" sz="1400" dirty="0">
                <a:solidFill>
                  <a:srgbClr val="0067B1"/>
                </a:solidFill>
                <a:latin typeface="Calibri" panose="020F0502020204030204"/>
                <a:cs typeface="+mn-cs"/>
              </a:rPr>
              <a:t>, </a:t>
            </a:r>
            <a:r>
              <a:rPr lang="en-US" sz="1400" b="1" dirty="0">
                <a:solidFill>
                  <a:srgbClr val="0067B1"/>
                </a:solidFill>
                <a:latin typeface="Calibri" panose="020F0502020204030204"/>
                <a:cs typeface="+mn-cs"/>
              </a:rPr>
              <a:t>culture</a:t>
            </a:r>
            <a:r>
              <a:rPr lang="en-US" sz="1400" dirty="0">
                <a:solidFill>
                  <a:srgbClr val="0067B1"/>
                </a:solidFill>
                <a:latin typeface="Calibri" panose="020F0502020204030204"/>
                <a:cs typeface="+mn-cs"/>
              </a:rPr>
              <a:t>, </a:t>
            </a:r>
            <a:r>
              <a:rPr lang="en-US" sz="1400" b="1" dirty="0">
                <a:solidFill>
                  <a:srgbClr val="0067B1"/>
                </a:solidFill>
                <a:latin typeface="Calibri" panose="020F0502020204030204"/>
                <a:cs typeface="+mn-cs"/>
              </a:rPr>
              <a:t>breadth of services </a:t>
            </a:r>
            <a:r>
              <a:rPr lang="en-US" sz="1400" dirty="0">
                <a:solidFill>
                  <a:srgbClr val="0067B1"/>
                </a:solidFill>
                <a:latin typeface="Calibri" panose="020F0502020204030204"/>
                <a:cs typeface="+mn-cs"/>
              </a:rPr>
              <a:t>and </a:t>
            </a:r>
            <a:r>
              <a:rPr lang="en-US" sz="1400" b="1" dirty="0">
                <a:solidFill>
                  <a:srgbClr val="0067B1"/>
                </a:solidFill>
                <a:latin typeface="Calibri" panose="020F0502020204030204"/>
                <a:cs typeface="+mn-cs"/>
              </a:rPr>
              <a:t>industry experience</a:t>
            </a:r>
            <a:r>
              <a:rPr lang="en-US" sz="1400" dirty="0">
                <a:solidFill>
                  <a:srgbClr val="0067B1"/>
                </a:solidFill>
                <a:latin typeface="Calibri" panose="020F0502020204030204"/>
                <a:cs typeface="+mn-cs"/>
              </a:rPr>
              <a:t>, we have a tangible impact on our clients’ most complex opportunities and challenges.</a:t>
            </a:r>
          </a:p>
          <a:p>
            <a:pPr marL="0" indent="0" defTabSz="457200">
              <a:spcBef>
                <a:spcPts val="1800"/>
              </a:spcBef>
              <a:buClrTx/>
              <a:buNone/>
            </a:pPr>
            <a:r>
              <a:rPr lang="en-US" dirty="0">
                <a:solidFill>
                  <a:srgbClr val="000000">
                    <a:lumMod val="75000"/>
                    <a:lumOff val="25000"/>
                  </a:srgbClr>
                </a:solidFill>
              </a:rPr>
              <a:t>Individually, each practice is a leader in its specific field, staffed with experts recognized for the depth of their knowledge and a track record of making an impact. Collectively, FTI Consulting offers a comprehensive suite of services designed to assist clients across the business cycle – from proactive risk management to the ability to respond rapidly to unexpected events and </a:t>
            </a:r>
            <a:br>
              <a:rPr lang="en-US" dirty="0">
                <a:solidFill>
                  <a:srgbClr val="000000">
                    <a:lumMod val="75000"/>
                    <a:lumOff val="25000"/>
                  </a:srgbClr>
                </a:solidFill>
              </a:rPr>
            </a:br>
            <a:r>
              <a:rPr lang="en-US" dirty="0">
                <a:solidFill>
                  <a:srgbClr val="000000">
                    <a:lumMod val="75000"/>
                    <a:lumOff val="25000"/>
                  </a:srgbClr>
                </a:solidFill>
              </a:rPr>
              <a:t>dynamic environments. </a:t>
            </a:r>
          </a:p>
        </p:txBody>
      </p:sp>
      <p:pic>
        <p:nvPicPr>
          <p:cNvPr id="38" name="Picture 37">
            <a:extLst>
              <a:ext uri="{FF2B5EF4-FFF2-40B4-BE49-F238E27FC236}">
                <a16:creationId xmlns:a16="http://schemas.microsoft.com/office/drawing/2014/main" id="{FFB4CC5F-2A4C-472B-91E2-83FEB51EB36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32895" b="42439"/>
          <a:stretch/>
        </p:blipFill>
        <p:spPr>
          <a:xfrm>
            <a:off x="228603" y="225992"/>
            <a:ext cx="11734794" cy="1626640"/>
          </a:xfrm>
          <a:prstGeom prst="rect">
            <a:avLst/>
          </a:prstGeom>
        </p:spPr>
      </p:pic>
      <p:sp>
        <p:nvSpPr>
          <p:cNvPr id="39" name="Rectangle 38">
            <a:extLst>
              <a:ext uri="{FF2B5EF4-FFF2-40B4-BE49-F238E27FC236}">
                <a16:creationId xmlns:a16="http://schemas.microsoft.com/office/drawing/2014/main" id="{FD1415D5-1204-4315-9165-5F37FB1A2F5B}"/>
              </a:ext>
            </a:extLst>
          </p:cNvPr>
          <p:cNvSpPr/>
          <p:nvPr userDrawn="1"/>
        </p:nvSpPr>
        <p:spPr>
          <a:xfrm>
            <a:off x="228603" y="1852632"/>
            <a:ext cx="11734794" cy="866020"/>
          </a:xfrm>
          <a:prstGeom prst="rect">
            <a:avLst/>
          </a:prstGeom>
          <a:solidFill>
            <a:srgbClr val="00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149425E6-7940-40F4-8083-A84C26C65E5E}"/>
              </a:ext>
            </a:extLst>
          </p:cNvPr>
          <p:cNvSpPr/>
          <p:nvPr userDrawn="1"/>
        </p:nvSpPr>
        <p:spPr>
          <a:xfrm>
            <a:off x="576258" y="2125188"/>
            <a:ext cx="823118" cy="10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2CB104C-E075-4AAF-8B6D-0CF64B91D106}"/>
              </a:ext>
            </a:extLst>
          </p:cNvPr>
          <p:cNvSpPr/>
          <p:nvPr userDrawn="1"/>
        </p:nvSpPr>
        <p:spPr>
          <a:xfrm>
            <a:off x="702597" y="2288536"/>
            <a:ext cx="696779" cy="10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5C1F6D4-DDE8-4A8E-B074-195E2E6B538B}"/>
              </a:ext>
            </a:extLst>
          </p:cNvPr>
          <p:cNvSpPr>
            <a:spLocks noGrp="1"/>
          </p:cNvSpPr>
          <p:nvPr>
            <p:ph type="sldNum" sz="quarter" idx="10"/>
          </p:nvPr>
        </p:nvSpPr>
        <p:spPr/>
        <p:txBody>
          <a:bodyPr/>
          <a:lstStyle/>
          <a:p>
            <a:fld id="{A44E1BC3-91AF-4FE8-89CE-65FB7C47A221}" type="slidenum">
              <a:rPr lang="en-US" smtClean="0"/>
              <a:pPr/>
              <a:t>‹#›</a:t>
            </a:fld>
            <a:endParaRPr lang="en-US" dirty="0"/>
          </a:p>
        </p:txBody>
      </p:sp>
      <p:sp>
        <p:nvSpPr>
          <p:cNvPr id="4" name="Rectangle 3">
            <a:extLst>
              <a:ext uri="{FF2B5EF4-FFF2-40B4-BE49-F238E27FC236}">
                <a16:creationId xmlns:a16="http://schemas.microsoft.com/office/drawing/2014/main" id="{99640F4B-60C7-42B4-BA23-E82CD1620DFB}"/>
              </a:ext>
            </a:extLst>
          </p:cNvPr>
          <p:cNvSpPr/>
          <p:nvPr userDrawn="1"/>
        </p:nvSpPr>
        <p:spPr>
          <a:xfrm>
            <a:off x="1565030" y="2066936"/>
            <a:ext cx="9747848" cy="443198"/>
          </a:xfrm>
          <a:prstGeom prst="rect">
            <a:avLst/>
          </a:prstGeom>
        </p:spPr>
        <p:txBody>
          <a:bodyPr wrap="square" lIns="0" tIns="0" rIns="0" bIns="0">
            <a:spAutoFit/>
          </a:bodyPr>
          <a:lstStyle/>
          <a:p>
            <a:pPr>
              <a:spcBef>
                <a:spcPts val="1000"/>
              </a:spcBef>
            </a:pPr>
            <a:r>
              <a:rPr lang="en-US" sz="2800" b="0" kern="1200" dirty="0">
                <a:solidFill>
                  <a:schemeClr val="bg1"/>
                </a:solidFill>
                <a:latin typeface="+mn-lt"/>
                <a:ea typeface="+mj-ea"/>
                <a:cs typeface="+mj-cs"/>
              </a:rPr>
              <a:t>About FTI Consulting</a:t>
            </a:r>
          </a:p>
        </p:txBody>
      </p:sp>
      <p:sp>
        <p:nvSpPr>
          <p:cNvPr id="257" name="TextBox 256">
            <a:extLst>
              <a:ext uri="{FF2B5EF4-FFF2-40B4-BE49-F238E27FC236}">
                <a16:creationId xmlns:a16="http://schemas.microsoft.com/office/drawing/2014/main" id="{2EE0009D-0210-409A-BC08-9F08141E4FDA}"/>
              </a:ext>
            </a:extLst>
          </p:cNvPr>
          <p:cNvSpPr txBox="1"/>
          <p:nvPr userDrawn="1"/>
        </p:nvSpPr>
        <p:spPr>
          <a:xfrm>
            <a:off x="4607685" y="3090647"/>
            <a:ext cx="4526280" cy="292388"/>
          </a:xfrm>
          <a:prstGeom prst="rect">
            <a:avLst/>
          </a:prstGeom>
          <a:noFill/>
        </p:spPr>
        <p:txBody>
          <a:bodyPr wrap="square" rtlCol="0">
            <a:spAutoFit/>
          </a:bodyPr>
          <a:lstStyle/>
          <a:p>
            <a:pPr>
              <a:spcBef>
                <a:spcPts val="1000"/>
              </a:spcBef>
            </a:pPr>
            <a:r>
              <a:rPr lang="en-US" sz="1300" b="1" dirty="0">
                <a:solidFill>
                  <a:srgbClr val="003360"/>
                </a:solidFill>
              </a:rPr>
              <a:t>Our Largest Industry Groups</a:t>
            </a:r>
          </a:p>
        </p:txBody>
      </p:sp>
      <p:grpSp>
        <p:nvGrpSpPr>
          <p:cNvPr id="258" name="Group 257">
            <a:extLst>
              <a:ext uri="{FF2B5EF4-FFF2-40B4-BE49-F238E27FC236}">
                <a16:creationId xmlns:a16="http://schemas.microsoft.com/office/drawing/2014/main" id="{7A7655F6-B224-4840-8D03-FB41F8E905D9}"/>
              </a:ext>
            </a:extLst>
          </p:cNvPr>
          <p:cNvGrpSpPr/>
          <p:nvPr userDrawn="1"/>
        </p:nvGrpSpPr>
        <p:grpSpPr>
          <a:xfrm>
            <a:off x="7166759" y="3560441"/>
            <a:ext cx="2099880" cy="1918722"/>
            <a:chOff x="7206731" y="3560441"/>
            <a:chExt cx="2099880" cy="1918722"/>
          </a:xfrm>
        </p:grpSpPr>
        <p:sp>
          <p:nvSpPr>
            <p:cNvPr id="259" name="TextBox 258">
              <a:extLst>
                <a:ext uri="{FF2B5EF4-FFF2-40B4-BE49-F238E27FC236}">
                  <a16:creationId xmlns:a16="http://schemas.microsoft.com/office/drawing/2014/main" id="{4BE7271B-F5B8-4CCA-B501-CEC532D29270}"/>
                </a:ext>
              </a:extLst>
            </p:cNvPr>
            <p:cNvSpPr txBox="1"/>
            <p:nvPr userDrawn="1"/>
          </p:nvSpPr>
          <p:spPr>
            <a:xfrm>
              <a:off x="7754085" y="4326355"/>
              <a:ext cx="1527479" cy="461665"/>
            </a:xfrm>
            <a:prstGeom prst="rect">
              <a:avLst/>
            </a:prstGeom>
            <a:noFill/>
          </p:spPr>
          <p:txBody>
            <a:bodyPr wrap="square" rtlCol="0">
              <a:spAutoFit/>
            </a:bodyPr>
            <a:lstStyle/>
            <a:p>
              <a:pPr>
                <a:spcBef>
                  <a:spcPts val="1000"/>
                </a:spcBef>
              </a:pPr>
              <a:r>
                <a:rPr lang="en-US" sz="1200" dirty="0">
                  <a:solidFill>
                    <a:srgbClr val="003360"/>
                  </a:solidFill>
                </a:rPr>
                <a:t>Retail &amp; Consumer Products</a:t>
              </a:r>
            </a:p>
          </p:txBody>
        </p:sp>
        <p:pic>
          <p:nvPicPr>
            <p:cNvPr id="260" name="Picture 259">
              <a:extLst>
                <a:ext uri="{FF2B5EF4-FFF2-40B4-BE49-F238E27FC236}">
                  <a16:creationId xmlns:a16="http://schemas.microsoft.com/office/drawing/2014/main" id="{22024225-3B61-48FE-9BC1-3CB32211B8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6731" y="4409871"/>
              <a:ext cx="469171" cy="294633"/>
            </a:xfrm>
            <a:prstGeom prst="rect">
              <a:avLst/>
            </a:prstGeom>
          </p:spPr>
        </p:pic>
        <p:sp>
          <p:nvSpPr>
            <p:cNvPr id="261" name="TextBox 260">
              <a:extLst>
                <a:ext uri="{FF2B5EF4-FFF2-40B4-BE49-F238E27FC236}">
                  <a16:creationId xmlns:a16="http://schemas.microsoft.com/office/drawing/2014/main" id="{659BE3F3-6A6F-4F42-AC03-84C264D189C6}"/>
                </a:ext>
              </a:extLst>
            </p:cNvPr>
            <p:cNvSpPr txBox="1"/>
            <p:nvPr userDrawn="1"/>
          </p:nvSpPr>
          <p:spPr>
            <a:xfrm>
              <a:off x="7779132" y="5184601"/>
              <a:ext cx="1527479" cy="276999"/>
            </a:xfrm>
            <a:prstGeom prst="rect">
              <a:avLst/>
            </a:prstGeom>
            <a:noFill/>
          </p:spPr>
          <p:txBody>
            <a:bodyPr wrap="square" rtlCol="0">
              <a:spAutoFit/>
            </a:bodyPr>
            <a:lstStyle/>
            <a:p>
              <a:pPr>
                <a:spcBef>
                  <a:spcPts val="1000"/>
                </a:spcBef>
              </a:pPr>
              <a:r>
                <a:rPr lang="en-US" sz="1200" dirty="0">
                  <a:solidFill>
                    <a:srgbClr val="003360"/>
                  </a:solidFill>
                </a:rPr>
                <a:t>Financial Services</a:t>
              </a:r>
            </a:p>
          </p:txBody>
        </p:sp>
        <p:sp>
          <p:nvSpPr>
            <p:cNvPr id="262" name="Freeform 9">
              <a:extLst>
                <a:ext uri="{FF2B5EF4-FFF2-40B4-BE49-F238E27FC236}">
                  <a16:creationId xmlns:a16="http://schemas.microsoft.com/office/drawing/2014/main" id="{73EA00CD-9AFF-4D21-AEBA-C3BD816AD542}"/>
                </a:ext>
              </a:extLst>
            </p:cNvPr>
            <p:cNvSpPr>
              <a:spLocks noEditPoints="1"/>
            </p:cNvSpPr>
            <p:nvPr userDrawn="1"/>
          </p:nvSpPr>
          <p:spPr bwMode="auto">
            <a:xfrm>
              <a:off x="7285887" y="5167037"/>
              <a:ext cx="310858" cy="312126"/>
            </a:xfrm>
            <a:custGeom>
              <a:avLst/>
              <a:gdLst>
                <a:gd name="T0" fmla="*/ 81 w 136"/>
                <a:gd name="T1" fmla="*/ 52 h 137"/>
                <a:gd name="T2" fmla="*/ 81 w 136"/>
                <a:gd name="T3" fmla="*/ 85 h 137"/>
                <a:gd name="T4" fmla="*/ 71 w 136"/>
                <a:gd name="T5" fmla="*/ 52 h 137"/>
                <a:gd name="T6" fmla="*/ 71 w 136"/>
                <a:gd name="T7" fmla="*/ 85 h 137"/>
                <a:gd name="T8" fmla="*/ 60 w 136"/>
                <a:gd name="T9" fmla="*/ 52 h 137"/>
                <a:gd name="T10" fmla="*/ 92 w 136"/>
                <a:gd name="T11" fmla="*/ 52 h 137"/>
                <a:gd name="T12" fmla="*/ 60 w 136"/>
                <a:gd name="T13" fmla="*/ 63 h 137"/>
                <a:gd name="T14" fmla="*/ 92 w 136"/>
                <a:gd name="T15" fmla="*/ 63 h 137"/>
                <a:gd name="T16" fmla="*/ 60 w 136"/>
                <a:gd name="T17" fmla="*/ 74 h 137"/>
                <a:gd name="T18" fmla="*/ 92 w 136"/>
                <a:gd name="T19" fmla="*/ 74 h 137"/>
                <a:gd name="T20" fmla="*/ 92 w 136"/>
                <a:gd name="T21" fmla="*/ 85 h 137"/>
                <a:gd name="T22" fmla="*/ 60 w 136"/>
                <a:gd name="T23" fmla="*/ 85 h 137"/>
                <a:gd name="T24" fmla="*/ 60 w 136"/>
                <a:gd name="T25" fmla="*/ 36 h 137"/>
                <a:gd name="T26" fmla="*/ 92 w 136"/>
                <a:gd name="T27" fmla="*/ 36 h 137"/>
                <a:gd name="T28" fmla="*/ 92 w 136"/>
                <a:gd name="T29" fmla="*/ 85 h 137"/>
                <a:gd name="T30" fmla="*/ 43 w 136"/>
                <a:gd name="T31" fmla="*/ 79 h 137"/>
                <a:gd name="T32" fmla="*/ 38 w 136"/>
                <a:gd name="T33" fmla="*/ 85 h 137"/>
                <a:gd name="T34" fmla="*/ 32 w 136"/>
                <a:gd name="T35" fmla="*/ 79 h 137"/>
                <a:gd name="T36" fmla="*/ 32 w 136"/>
                <a:gd name="T37" fmla="*/ 41 h 137"/>
                <a:gd name="T38" fmla="*/ 38 w 136"/>
                <a:gd name="T39" fmla="*/ 36 h 137"/>
                <a:gd name="T40" fmla="*/ 43 w 136"/>
                <a:gd name="T41" fmla="*/ 41 h 137"/>
                <a:gd name="T42" fmla="*/ 43 w 136"/>
                <a:gd name="T43" fmla="*/ 79 h 137"/>
                <a:gd name="T44" fmla="*/ 120 w 136"/>
                <a:gd name="T45" fmla="*/ 44 h 137"/>
                <a:gd name="T46" fmla="*/ 120 w 136"/>
                <a:gd name="T47" fmla="*/ 77 h 137"/>
                <a:gd name="T48" fmla="*/ 125 w 136"/>
                <a:gd name="T49" fmla="*/ 82 h 137"/>
                <a:gd name="T50" fmla="*/ 120 w 136"/>
                <a:gd name="T51" fmla="*/ 88 h 137"/>
                <a:gd name="T52" fmla="*/ 114 w 136"/>
                <a:gd name="T53" fmla="*/ 88 h 137"/>
                <a:gd name="T54" fmla="*/ 109 w 136"/>
                <a:gd name="T55" fmla="*/ 82 h 137"/>
                <a:gd name="T56" fmla="*/ 114 w 136"/>
                <a:gd name="T57" fmla="*/ 77 h 137"/>
                <a:gd name="T58" fmla="*/ 120 w 136"/>
                <a:gd name="T59" fmla="*/ 77 h 137"/>
                <a:gd name="T60" fmla="*/ 125 w 136"/>
                <a:gd name="T61" fmla="*/ 82 h 137"/>
                <a:gd name="T62" fmla="*/ 125 w 136"/>
                <a:gd name="T63" fmla="*/ 38 h 137"/>
                <a:gd name="T64" fmla="*/ 120 w 136"/>
                <a:gd name="T65" fmla="*/ 44 h 137"/>
                <a:gd name="T66" fmla="*/ 114 w 136"/>
                <a:gd name="T67" fmla="*/ 44 h 137"/>
                <a:gd name="T68" fmla="*/ 109 w 136"/>
                <a:gd name="T69" fmla="*/ 38 h 137"/>
                <a:gd name="T70" fmla="*/ 114 w 136"/>
                <a:gd name="T71" fmla="*/ 33 h 137"/>
                <a:gd name="T72" fmla="*/ 120 w 136"/>
                <a:gd name="T73" fmla="*/ 33 h 137"/>
                <a:gd name="T74" fmla="*/ 125 w 136"/>
                <a:gd name="T75" fmla="*/ 38 h 137"/>
                <a:gd name="T76" fmla="*/ 120 w 136"/>
                <a:gd name="T77" fmla="*/ 88 h 137"/>
                <a:gd name="T78" fmla="*/ 120 w 136"/>
                <a:gd name="T79" fmla="*/ 104 h 137"/>
                <a:gd name="T80" fmla="*/ 16 w 136"/>
                <a:gd name="T81" fmla="*/ 104 h 137"/>
                <a:gd name="T82" fmla="*/ 16 w 136"/>
                <a:gd name="T83" fmla="*/ 17 h 137"/>
                <a:gd name="T84" fmla="*/ 120 w 136"/>
                <a:gd name="T85" fmla="*/ 17 h 137"/>
                <a:gd name="T86" fmla="*/ 120 w 136"/>
                <a:gd name="T87" fmla="*/ 33 h 137"/>
                <a:gd name="T88" fmla="*/ 120 w 136"/>
                <a:gd name="T89" fmla="*/ 120 h 137"/>
                <a:gd name="T90" fmla="*/ 120 w 136"/>
                <a:gd name="T91" fmla="*/ 137 h 137"/>
                <a:gd name="T92" fmla="*/ 103 w 136"/>
                <a:gd name="T93" fmla="*/ 137 h 137"/>
                <a:gd name="T94" fmla="*/ 103 w 136"/>
                <a:gd name="T95" fmla="*/ 120 h 137"/>
                <a:gd name="T96" fmla="*/ 32 w 136"/>
                <a:gd name="T97" fmla="*/ 120 h 137"/>
                <a:gd name="T98" fmla="*/ 32 w 136"/>
                <a:gd name="T99" fmla="*/ 137 h 137"/>
                <a:gd name="T100" fmla="*/ 16 w 136"/>
                <a:gd name="T101" fmla="*/ 137 h 137"/>
                <a:gd name="T102" fmla="*/ 16 w 136"/>
                <a:gd name="T103" fmla="*/ 120 h 137"/>
                <a:gd name="T104" fmla="*/ 136 w 136"/>
                <a:gd name="T105" fmla="*/ 112 h 137"/>
                <a:gd name="T106" fmla="*/ 128 w 136"/>
                <a:gd name="T107" fmla="*/ 120 h 137"/>
                <a:gd name="T108" fmla="*/ 8 w 136"/>
                <a:gd name="T109" fmla="*/ 120 h 137"/>
                <a:gd name="T110" fmla="*/ 0 w 136"/>
                <a:gd name="T111" fmla="*/ 112 h 137"/>
                <a:gd name="T112" fmla="*/ 0 w 136"/>
                <a:gd name="T113" fmla="*/ 8 h 137"/>
                <a:gd name="T114" fmla="*/ 8 w 136"/>
                <a:gd name="T115" fmla="*/ 0 h 137"/>
                <a:gd name="T116" fmla="*/ 128 w 136"/>
                <a:gd name="T117" fmla="*/ 0 h 137"/>
                <a:gd name="T118" fmla="*/ 136 w 136"/>
                <a:gd name="T119" fmla="*/ 8 h 137"/>
                <a:gd name="T120" fmla="*/ 136 w 136"/>
                <a:gd name="T121" fmla="*/ 1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37">
                  <a:moveTo>
                    <a:pt x="81" y="52"/>
                  </a:moveTo>
                  <a:cubicBezTo>
                    <a:pt x="81" y="85"/>
                    <a:pt x="81" y="85"/>
                    <a:pt x="81" y="85"/>
                  </a:cubicBezTo>
                  <a:moveTo>
                    <a:pt x="71" y="52"/>
                  </a:moveTo>
                  <a:cubicBezTo>
                    <a:pt x="71" y="85"/>
                    <a:pt x="71" y="85"/>
                    <a:pt x="71" y="85"/>
                  </a:cubicBezTo>
                  <a:moveTo>
                    <a:pt x="60" y="52"/>
                  </a:moveTo>
                  <a:cubicBezTo>
                    <a:pt x="92" y="52"/>
                    <a:pt x="92" y="52"/>
                    <a:pt x="92" y="52"/>
                  </a:cubicBezTo>
                  <a:moveTo>
                    <a:pt x="60" y="63"/>
                  </a:moveTo>
                  <a:cubicBezTo>
                    <a:pt x="92" y="63"/>
                    <a:pt x="92" y="63"/>
                    <a:pt x="92" y="63"/>
                  </a:cubicBezTo>
                  <a:moveTo>
                    <a:pt x="60" y="74"/>
                  </a:moveTo>
                  <a:cubicBezTo>
                    <a:pt x="92" y="74"/>
                    <a:pt x="92" y="74"/>
                    <a:pt x="92" y="74"/>
                  </a:cubicBezTo>
                  <a:moveTo>
                    <a:pt x="92" y="85"/>
                  </a:moveTo>
                  <a:cubicBezTo>
                    <a:pt x="60" y="85"/>
                    <a:pt x="60" y="85"/>
                    <a:pt x="60" y="85"/>
                  </a:cubicBezTo>
                  <a:cubicBezTo>
                    <a:pt x="60" y="36"/>
                    <a:pt x="60" y="36"/>
                    <a:pt x="60" y="36"/>
                  </a:cubicBezTo>
                  <a:cubicBezTo>
                    <a:pt x="92" y="36"/>
                    <a:pt x="92" y="36"/>
                    <a:pt x="92" y="36"/>
                  </a:cubicBezTo>
                  <a:lnTo>
                    <a:pt x="92" y="85"/>
                  </a:lnTo>
                  <a:close/>
                  <a:moveTo>
                    <a:pt x="43" y="79"/>
                  </a:moveTo>
                  <a:cubicBezTo>
                    <a:pt x="43" y="82"/>
                    <a:pt x="41" y="85"/>
                    <a:pt x="38" y="85"/>
                  </a:cubicBezTo>
                  <a:cubicBezTo>
                    <a:pt x="35" y="85"/>
                    <a:pt x="32" y="82"/>
                    <a:pt x="32" y="79"/>
                  </a:cubicBezTo>
                  <a:cubicBezTo>
                    <a:pt x="32" y="41"/>
                    <a:pt x="32" y="41"/>
                    <a:pt x="32" y="41"/>
                  </a:cubicBezTo>
                  <a:cubicBezTo>
                    <a:pt x="32" y="38"/>
                    <a:pt x="35" y="36"/>
                    <a:pt x="38" y="36"/>
                  </a:cubicBezTo>
                  <a:cubicBezTo>
                    <a:pt x="41" y="36"/>
                    <a:pt x="43" y="38"/>
                    <a:pt x="43" y="41"/>
                  </a:cubicBezTo>
                  <a:lnTo>
                    <a:pt x="43" y="79"/>
                  </a:lnTo>
                  <a:close/>
                  <a:moveTo>
                    <a:pt x="120" y="44"/>
                  </a:moveTo>
                  <a:cubicBezTo>
                    <a:pt x="120" y="77"/>
                    <a:pt x="120" y="77"/>
                    <a:pt x="120" y="77"/>
                  </a:cubicBezTo>
                  <a:moveTo>
                    <a:pt x="125" y="82"/>
                  </a:moveTo>
                  <a:cubicBezTo>
                    <a:pt x="125" y="85"/>
                    <a:pt x="123" y="88"/>
                    <a:pt x="120" y="88"/>
                  </a:cubicBezTo>
                  <a:cubicBezTo>
                    <a:pt x="114" y="88"/>
                    <a:pt x="114" y="88"/>
                    <a:pt x="114" y="88"/>
                  </a:cubicBezTo>
                  <a:cubicBezTo>
                    <a:pt x="111" y="88"/>
                    <a:pt x="109" y="85"/>
                    <a:pt x="109" y="82"/>
                  </a:cubicBezTo>
                  <a:cubicBezTo>
                    <a:pt x="109" y="79"/>
                    <a:pt x="111" y="77"/>
                    <a:pt x="114" y="77"/>
                  </a:cubicBezTo>
                  <a:cubicBezTo>
                    <a:pt x="120" y="77"/>
                    <a:pt x="120" y="77"/>
                    <a:pt x="120" y="77"/>
                  </a:cubicBezTo>
                  <a:cubicBezTo>
                    <a:pt x="123" y="77"/>
                    <a:pt x="125" y="79"/>
                    <a:pt x="125" y="82"/>
                  </a:cubicBezTo>
                  <a:close/>
                  <a:moveTo>
                    <a:pt x="125" y="38"/>
                  </a:moveTo>
                  <a:cubicBezTo>
                    <a:pt x="125" y="41"/>
                    <a:pt x="123" y="44"/>
                    <a:pt x="120" y="44"/>
                  </a:cubicBezTo>
                  <a:cubicBezTo>
                    <a:pt x="114" y="44"/>
                    <a:pt x="114" y="44"/>
                    <a:pt x="114" y="44"/>
                  </a:cubicBezTo>
                  <a:cubicBezTo>
                    <a:pt x="111" y="44"/>
                    <a:pt x="109" y="41"/>
                    <a:pt x="109" y="38"/>
                  </a:cubicBezTo>
                  <a:cubicBezTo>
                    <a:pt x="109" y="35"/>
                    <a:pt x="111" y="33"/>
                    <a:pt x="114" y="33"/>
                  </a:cubicBezTo>
                  <a:cubicBezTo>
                    <a:pt x="120" y="33"/>
                    <a:pt x="120" y="33"/>
                    <a:pt x="120" y="33"/>
                  </a:cubicBezTo>
                  <a:cubicBezTo>
                    <a:pt x="123" y="33"/>
                    <a:pt x="125" y="35"/>
                    <a:pt x="125" y="38"/>
                  </a:cubicBezTo>
                  <a:close/>
                  <a:moveTo>
                    <a:pt x="120" y="88"/>
                  </a:moveTo>
                  <a:cubicBezTo>
                    <a:pt x="120" y="104"/>
                    <a:pt x="120" y="104"/>
                    <a:pt x="120" y="104"/>
                  </a:cubicBezTo>
                  <a:cubicBezTo>
                    <a:pt x="16" y="104"/>
                    <a:pt x="16" y="104"/>
                    <a:pt x="16" y="104"/>
                  </a:cubicBezTo>
                  <a:cubicBezTo>
                    <a:pt x="16" y="17"/>
                    <a:pt x="16" y="17"/>
                    <a:pt x="16" y="17"/>
                  </a:cubicBezTo>
                  <a:cubicBezTo>
                    <a:pt x="120" y="17"/>
                    <a:pt x="120" y="17"/>
                    <a:pt x="120" y="17"/>
                  </a:cubicBezTo>
                  <a:cubicBezTo>
                    <a:pt x="120" y="33"/>
                    <a:pt x="120" y="33"/>
                    <a:pt x="120" y="33"/>
                  </a:cubicBezTo>
                  <a:moveTo>
                    <a:pt x="120" y="120"/>
                  </a:moveTo>
                  <a:cubicBezTo>
                    <a:pt x="120" y="137"/>
                    <a:pt x="120" y="137"/>
                    <a:pt x="120" y="137"/>
                  </a:cubicBezTo>
                  <a:cubicBezTo>
                    <a:pt x="103" y="137"/>
                    <a:pt x="103" y="137"/>
                    <a:pt x="103" y="137"/>
                  </a:cubicBezTo>
                  <a:cubicBezTo>
                    <a:pt x="103" y="120"/>
                    <a:pt x="103" y="120"/>
                    <a:pt x="103" y="120"/>
                  </a:cubicBezTo>
                  <a:moveTo>
                    <a:pt x="32" y="120"/>
                  </a:moveTo>
                  <a:cubicBezTo>
                    <a:pt x="32" y="137"/>
                    <a:pt x="32" y="137"/>
                    <a:pt x="32" y="137"/>
                  </a:cubicBezTo>
                  <a:cubicBezTo>
                    <a:pt x="16" y="137"/>
                    <a:pt x="16" y="137"/>
                    <a:pt x="16" y="137"/>
                  </a:cubicBezTo>
                  <a:cubicBezTo>
                    <a:pt x="16" y="120"/>
                    <a:pt x="16" y="120"/>
                    <a:pt x="16" y="120"/>
                  </a:cubicBezTo>
                  <a:moveTo>
                    <a:pt x="136" y="112"/>
                  </a:moveTo>
                  <a:cubicBezTo>
                    <a:pt x="136" y="117"/>
                    <a:pt x="132" y="120"/>
                    <a:pt x="128" y="120"/>
                  </a:cubicBezTo>
                  <a:cubicBezTo>
                    <a:pt x="8" y="120"/>
                    <a:pt x="8" y="120"/>
                    <a:pt x="8" y="120"/>
                  </a:cubicBezTo>
                  <a:cubicBezTo>
                    <a:pt x="3" y="120"/>
                    <a:pt x="0" y="117"/>
                    <a:pt x="0" y="112"/>
                  </a:cubicBezTo>
                  <a:cubicBezTo>
                    <a:pt x="0" y="8"/>
                    <a:pt x="0" y="8"/>
                    <a:pt x="0" y="8"/>
                  </a:cubicBezTo>
                  <a:cubicBezTo>
                    <a:pt x="0" y="4"/>
                    <a:pt x="3" y="0"/>
                    <a:pt x="8" y="0"/>
                  </a:cubicBezTo>
                  <a:cubicBezTo>
                    <a:pt x="128" y="0"/>
                    <a:pt x="128" y="0"/>
                    <a:pt x="128" y="0"/>
                  </a:cubicBezTo>
                  <a:cubicBezTo>
                    <a:pt x="132" y="0"/>
                    <a:pt x="136" y="4"/>
                    <a:pt x="136" y="8"/>
                  </a:cubicBezTo>
                  <a:lnTo>
                    <a:pt x="136" y="112"/>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TextBox 262">
              <a:extLst>
                <a:ext uri="{FF2B5EF4-FFF2-40B4-BE49-F238E27FC236}">
                  <a16:creationId xmlns:a16="http://schemas.microsoft.com/office/drawing/2014/main" id="{C2AB78A0-B439-40A0-B70E-5C3EC6A7F562}"/>
                </a:ext>
              </a:extLst>
            </p:cNvPr>
            <p:cNvSpPr txBox="1"/>
            <p:nvPr userDrawn="1"/>
          </p:nvSpPr>
          <p:spPr>
            <a:xfrm>
              <a:off x="7754085" y="3560441"/>
              <a:ext cx="1527479" cy="461665"/>
            </a:xfrm>
            <a:prstGeom prst="rect">
              <a:avLst/>
            </a:prstGeom>
            <a:noFill/>
          </p:spPr>
          <p:txBody>
            <a:bodyPr wrap="square" rtlCol="0" anchor="ctr">
              <a:spAutoFit/>
            </a:bodyPr>
            <a:lstStyle/>
            <a:p>
              <a:pPr>
                <a:spcBef>
                  <a:spcPts val="1000"/>
                </a:spcBef>
              </a:pPr>
              <a:r>
                <a:rPr lang="en-US" sz="1200" dirty="0">
                  <a:solidFill>
                    <a:srgbClr val="003360"/>
                  </a:solidFill>
                </a:rPr>
                <a:t>Energy, Power &amp; Products (EPP)</a:t>
              </a:r>
            </a:p>
          </p:txBody>
        </p:sp>
        <p:sp>
          <p:nvSpPr>
            <p:cNvPr id="264" name="Freeform 13">
              <a:extLst>
                <a:ext uri="{FF2B5EF4-FFF2-40B4-BE49-F238E27FC236}">
                  <a16:creationId xmlns:a16="http://schemas.microsoft.com/office/drawing/2014/main" id="{3DDA87AE-79FF-4960-86F5-615ADF6AFD46}"/>
                </a:ext>
              </a:extLst>
            </p:cNvPr>
            <p:cNvSpPr>
              <a:spLocks/>
            </p:cNvSpPr>
            <p:nvPr userDrawn="1"/>
          </p:nvSpPr>
          <p:spPr bwMode="auto">
            <a:xfrm>
              <a:off x="7345998" y="3616343"/>
              <a:ext cx="190636" cy="349861"/>
            </a:xfrm>
            <a:custGeom>
              <a:avLst/>
              <a:gdLst>
                <a:gd name="T0" fmla="*/ 78 w 176"/>
                <a:gd name="T1" fmla="*/ 226 h 323"/>
                <a:gd name="T2" fmla="*/ 114 w 176"/>
                <a:gd name="T3" fmla="*/ 226 h 323"/>
                <a:gd name="T4" fmla="*/ 12 w 176"/>
                <a:gd name="T5" fmla="*/ 323 h 323"/>
                <a:gd name="T6" fmla="*/ 0 w 176"/>
                <a:gd name="T7" fmla="*/ 226 h 323"/>
                <a:gd name="T8" fmla="*/ 32 w 176"/>
                <a:gd name="T9" fmla="*/ 226 h 323"/>
                <a:gd name="T10" fmla="*/ 65 w 176"/>
                <a:gd name="T11" fmla="*/ 140 h 323"/>
                <a:gd name="T12" fmla="*/ 16 w 176"/>
                <a:gd name="T13" fmla="*/ 140 h 323"/>
                <a:gd name="T14" fmla="*/ 81 w 176"/>
                <a:gd name="T15" fmla="*/ 0 h 323"/>
                <a:gd name="T16" fmla="*/ 163 w 176"/>
                <a:gd name="T17" fmla="*/ 0 h 323"/>
                <a:gd name="T18" fmla="*/ 114 w 176"/>
                <a:gd name="T19" fmla="*/ 79 h 323"/>
                <a:gd name="T20" fmla="*/ 176 w 176"/>
                <a:gd name="T21" fmla="*/ 79 h 323"/>
                <a:gd name="T22" fmla="*/ 78 w 176"/>
                <a:gd name="T23" fmla="*/ 22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323">
                  <a:moveTo>
                    <a:pt x="78" y="226"/>
                  </a:moveTo>
                  <a:lnTo>
                    <a:pt x="114" y="226"/>
                  </a:lnTo>
                  <a:lnTo>
                    <a:pt x="12" y="323"/>
                  </a:lnTo>
                  <a:lnTo>
                    <a:pt x="0" y="226"/>
                  </a:lnTo>
                  <a:lnTo>
                    <a:pt x="32" y="226"/>
                  </a:lnTo>
                  <a:lnTo>
                    <a:pt x="65" y="140"/>
                  </a:lnTo>
                  <a:lnTo>
                    <a:pt x="16" y="140"/>
                  </a:lnTo>
                  <a:lnTo>
                    <a:pt x="81" y="0"/>
                  </a:lnTo>
                  <a:lnTo>
                    <a:pt x="163" y="0"/>
                  </a:lnTo>
                  <a:lnTo>
                    <a:pt x="114" y="79"/>
                  </a:lnTo>
                  <a:lnTo>
                    <a:pt x="176" y="79"/>
                  </a:lnTo>
                  <a:lnTo>
                    <a:pt x="78" y="226"/>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65" name="Group 264">
            <a:extLst>
              <a:ext uri="{FF2B5EF4-FFF2-40B4-BE49-F238E27FC236}">
                <a16:creationId xmlns:a16="http://schemas.microsoft.com/office/drawing/2014/main" id="{81CF5B20-EA30-455D-918C-D84EF56EF0CC}"/>
              </a:ext>
            </a:extLst>
          </p:cNvPr>
          <p:cNvGrpSpPr/>
          <p:nvPr userDrawn="1"/>
        </p:nvGrpSpPr>
        <p:grpSpPr>
          <a:xfrm>
            <a:off x="9736791" y="3602039"/>
            <a:ext cx="2024738" cy="1910768"/>
            <a:chOff x="9736791" y="3602039"/>
            <a:chExt cx="2024738" cy="1910768"/>
          </a:xfrm>
        </p:grpSpPr>
        <p:sp>
          <p:nvSpPr>
            <p:cNvPr id="266" name="TextBox 265">
              <a:extLst>
                <a:ext uri="{FF2B5EF4-FFF2-40B4-BE49-F238E27FC236}">
                  <a16:creationId xmlns:a16="http://schemas.microsoft.com/office/drawing/2014/main" id="{3D805D95-B9AA-46A5-BB08-92D67E4AB50F}"/>
                </a:ext>
              </a:extLst>
            </p:cNvPr>
            <p:cNvSpPr txBox="1"/>
            <p:nvPr userDrawn="1"/>
          </p:nvSpPr>
          <p:spPr>
            <a:xfrm>
              <a:off x="10234050" y="4428434"/>
              <a:ext cx="1527479" cy="276999"/>
            </a:xfrm>
            <a:prstGeom prst="rect">
              <a:avLst/>
            </a:prstGeom>
            <a:noFill/>
          </p:spPr>
          <p:txBody>
            <a:bodyPr wrap="square" rtlCol="0">
              <a:spAutoFit/>
            </a:bodyPr>
            <a:lstStyle/>
            <a:p>
              <a:pPr>
                <a:spcBef>
                  <a:spcPts val="1000"/>
                </a:spcBef>
              </a:pPr>
              <a:r>
                <a:rPr lang="en-US" sz="1200" dirty="0">
                  <a:solidFill>
                    <a:srgbClr val="003360"/>
                  </a:solidFill>
                </a:rPr>
                <a:t>Mining</a:t>
              </a:r>
            </a:p>
          </p:txBody>
        </p:sp>
        <p:grpSp>
          <p:nvGrpSpPr>
            <p:cNvPr id="267" name="Group 82">
              <a:extLst>
                <a:ext uri="{FF2B5EF4-FFF2-40B4-BE49-F238E27FC236}">
                  <a16:creationId xmlns:a16="http://schemas.microsoft.com/office/drawing/2014/main" id="{C6883200-7D58-47AB-9776-2A89443342ED}"/>
                </a:ext>
              </a:extLst>
            </p:cNvPr>
            <p:cNvGrpSpPr>
              <a:grpSpLocks noChangeAspect="1"/>
            </p:cNvGrpSpPr>
            <p:nvPr userDrawn="1"/>
          </p:nvGrpSpPr>
          <p:grpSpPr bwMode="auto">
            <a:xfrm>
              <a:off x="9736791" y="4378574"/>
              <a:ext cx="405130" cy="357226"/>
              <a:chOff x="4742" y="3536"/>
              <a:chExt cx="296" cy="261"/>
            </a:xfrm>
          </p:grpSpPr>
          <p:sp>
            <p:nvSpPr>
              <p:cNvPr id="321" name="AutoShape 81">
                <a:extLst>
                  <a:ext uri="{FF2B5EF4-FFF2-40B4-BE49-F238E27FC236}">
                    <a16:creationId xmlns:a16="http://schemas.microsoft.com/office/drawing/2014/main" id="{9B7DF8F0-5B69-44A6-B657-CD91DA1A9326}"/>
                  </a:ext>
                </a:extLst>
              </p:cNvPr>
              <p:cNvSpPr>
                <a:spLocks noChangeAspect="1" noChangeArrowheads="1" noTextEdit="1"/>
              </p:cNvSpPr>
              <p:nvPr userDrawn="1"/>
            </p:nvSpPr>
            <p:spPr bwMode="auto">
              <a:xfrm>
                <a:off x="4742" y="3536"/>
                <a:ext cx="29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83">
                <a:extLst>
                  <a:ext uri="{FF2B5EF4-FFF2-40B4-BE49-F238E27FC236}">
                    <a16:creationId xmlns:a16="http://schemas.microsoft.com/office/drawing/2014/main" id="{39D14BE1-F43B-4585-9900-4E8A382512AE}"/>
                  </a:ext>
                </a:extLst>
              </p:cNvPr>
              <p:cNvSpPr>
                <a:spLocks/>
              </p:cNvSpPr>
              <p:nvPr userDrawn="1"/>
            </p:nvSpPr>
            <p:spPr bwMode="auto">
              <a:xfrm>
                <a:off x="4757" y="3559"/>
                <a:ext cx="129" cy="74"/>
              </a:xfrm>
              <a:custGeom>
                <a:avLst/>
                <a:gdLst>
                  <a:gd name="T0" fmla="*/ 0 w 129"/>
                  <a:gd name="T1" fmla="*/ 74 h 74"/>
                  <a:gd name="T2" fmla="*/ 5 w 129"/>
                  <a:gd name="T3" fmla="*/ 50 h 74"/>
                  <a:gd name="T4" fmla="*/ 19 w 129"/>
                  <a:gd name="T5" fmla="*/ 44 h 74"/>
                  <a:gd name="T6" fmla="*/ 21 w 129"/>
                  <a:gd name="T7" fmla="*/ 24 h 74"/>
                  <a:gd name="T8" fmla="*/ 54 w 129"/>
                  <a:gd name="T9" fmla="*/ 11 h 74"/>
                  <a:gd name="T10" fmla="*/ 59 w 129"/>
                  <a:gd name="T11" fmla="*/ 0 h 74"/>
                  <a:gd name="T12" fmla="*/ 92 w 129"/>
                  <a:gd name="T13" fmla="*/ 1 h 74"/>
                  <a:gd name="T14" fmla="*/ 95 w 129"/>
                  <a:gd name="T15" fmla="*/ 11 h 74"/>
                  <a:gd name="T16" fmla="*/ 120 w 129"/>
                  <a:gd name="T17" fmla="*/ 10 h 74"/>
                  <a:gd name="T18" fmla="*/ 129 w 129"/>
                  <a:gd name="T19"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74">
                    <a:moveTo>
                      <a:pt x="0" y="74"/>
                    </a:moveTo>
                    <a:lnTo>
                      <a:pt x="5" y="50"/>
                    </a:lnTo>
                    <a:lnTo>
                      <a:pt x="19" y="44"/>
                    </a:lnTo>
                    <a:lnTo>
                      <a:pt x="21" y="24"/>
                    </a:lnTo>
                    <a:lnTo>
                      <a:pt x="54" y="11"/>
                    </a:lnTo>
                    <a:lnTo>
                      <a:pt x="59" y="0"/>
                    </a:lnTo>
                    <a:lnTo>
                      <a:pt x="92" y="1"/>
                    </a:lnTo>
                    <a:lnTo>
                      <a:pt x="95" y="11"/>
                    </a:lnTo>
                    <a:lnTo>
                      <a:pt x="120" y="10"/>
                    </a:lnTo>
                    <a:lnTo>
                      <a:pt x="129" y="21"/>
                    </a:lnTo>
                  </a:path>
                </a:pathLst>
              </a:cu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 name="Oval 84">
                <a:extLst>
                  <a:ext uri="{FF2B5EF4-FFF2-40B4-BE49-F238E27FC236}">
                    <a16:creationId xmlns:a16="http://schemas.microsoft.com/office/drawing/2014/main" id="{19898AD6-EBC8-451B-9063-2E10B2DBAFA7}"/>
                  </a:ext>
                </a:extLst>
              </p:cNvPr>
              <p:cNvSpPr>
                <a:spLocks noChangeArrowheads="1"/>
              </p:cNvSpPr>
              <p:nvPr userDrawn="1"/>
            </p:nvSpPr>
            <p:spPr bwMode="auto">
              <a:xfrm>
                <a:off x="4771" y="3710"/>
                <a:ext cx="84" cy="84"/>
              </a:xfrm>
              <a:prstGeom prst="ellipse">
                <a:avLst/>
              </a:pr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Oval 85">
                <a:extLst>
                  <a:ext uri="{FF2B5EF4-FFF2-40B4-BE49-F238E27FC236}">
                    <a16:creationId xmlns:a16="http://schemas.microsoft.com/office/drawing/2014/main" id="{3AECFE95-5543-4FE2-B262-1EB5126D8C7E}"/>
                  </a:ext>
                </a:extLst>
              </p:cNvPr>
              <p:cNvSpPr>
                <a:spLocks noChangeArrowheads="1"/>
              </p:cNvSpPr>
              <p:nvPr userDrawn="1"/>
            </p:nvSpPr>
            <p:spPr bwMode="auto">
              <a:xfrm>
                <a:off x="4868" y="3710"/>
                <a:ext cx="84" cy="84"/>
              </a:xfrm>
              <a:prstGeom prst="ellipse">
                <a:avLst/>
              </a:pr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Oval 86">
                <a:extLst>
                  <a:ext uri="{FF2B5EF4-FFF2-40B4-BE49-F238E27FC236}">
                    <a16:creationId xmlns:a16="http://schemas.microsoft.com/office/drawing/2014/main" id="{CCE118FC-50A6-4A2D-A65C-B19D365CF39D}"/>
                  </a:ext>
                </a:extLst>
              </p:cNvPr>
              <p:cNvSpPr>
                <a:spLocks noChangeArrowheads="1"/>
              </p:cNvSpPr>
              <p:nvPr userDrawn="1"/>
            </p:nvSpPr>
            <p:spPr bwMode="auto">
              <a:xfrm>
                <a:off x="4888" y="3730"/>
                <a:ext cx="43" cy="44"/>
              </a:xfrm>
              <a:prstGeom prst="ellipse">
                <a:avLst/>
              </a:pr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 name="Oval 87">
                <a:extLst>
                  <a:ext uri="{FF2B5EF4-FFF2-40B4-BE49-F238E27FC236}">
                    <a16:creationId xmlns:a16="http://schemas.microsoft.com/office/drawing/2014/main" id="{9C32EADF-0CC4-4FF9-9657-1C508BAB283C}"/>
                  </a:ext>
                </a:extLst>
              </p:cNvPr>
              <p:cNvSpPr>
                <a:spLocks noChangeArrowheads="1"/>
              </p:cNvSpPr>
              <p:nvPr userDrawn="1"/>
            </p:nvSpPr>
            <p:spPr bwMode="auto">
              <a:xfrm>
                <a:off x="4791" y="3730"/>
                <a:ext cx="43" cy="44"/>
              </a:xfrm>
              <a:prstGeom prst="ellipse">
                <a:avLst/>
              </a:pr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88">
                <a:extLst>
                  <a:ext uri="{FF2B5EF4-FFF2-40B4-BE49-F238E27FC236}">
                    <a16:creationId xmlns:a16="http://schemas.microsoft.com/office/drawing/2014/main" id="{53DA3AEE-0E54-4243-8A85-E2D37537D3EC}"/>
                  </a:ext>
                </a:extLst>
              </p:cNvPr>
              <p:cNvSpPr>
                <a:spLocks/>
              </p:cNvSpPr>
              <p:nvPr userDrawn="1"/>
            </p:nvSpPr>
            <p:spPr bwMode="auto">
              <a:xfrm>
                <a:off x="4744" y="3539"/>
                <a:ext cx="262" cy="157"/>
              </a:xfrm>
              <a:custGeom>
                <a:avLst/>
                <a:gdLst>
                  <a:gd name="T0" fmla="*/ 262 w 262"/>
                  <a:gd name="T1" fmla="*/ 26 h 157"/>
                  <a:gd name="T2" fmla="*/ 246 w 262"/>
                  <a:gd name="T3" fmla="*/ 0 h 157"/>
                  <a:gd name="T4" fmla="*/ 0 w 262"/>
                  <a:gd name="T5" fmla="*/ 101 h 157"/>
                  <a:gd name="T6" fmla="*/ 20 w 262"/>
                  <a:gd name="T7" fmla="*/ 157 h 157"/>
                  <a:gd name="T8" fmla="*/ 193 w 262"/>
                  <a:gd name="T9" fmla="*/ 157 h 157"/>
                  <a:gd name="T10" fmla="*/ 193 w 262"/>
                  <a:gd name="T11" fmla="*/ 89 h 157"/>
                  <a:gd name="T12" fmla="*/ 262 w 262"/>
                  <a:gd name="T13" fmla="*/ 26 h 157"/>
                </a:gdLst>
                <a:ahLst/>
                <a:cxnLst>
                  <a:cxn ang="0">
                    <a:pos x="T0" y="T1"/>
                  </a:cxn>
                  <a:cxn ang="0">
                    <a:pos x="T2" y="T3"/>
                  </a:cxn>
                  <a:cxn ang="0">
                    <a:pos x="T4" y="T5"/>
                  </a:cxn>
                  <a:cxn ang="0">
                    <a:pos x="T6" y="T7"/>
                  </a:cxn>
                  <a:cxn ang="0">
                    <a:pos x="T8" y="T9"/>
                  </a:cxn>
                  <a:cxn ang="0">
                    <a:pos x="T10" y="T11"/>
                  </a:cxn>
                  <a:cxn ang="0">
                    <a:pos x="T12" y="T13"/>
                  </a:cxn>
                </a:cxnLst>
                <a:rect l="0" t="0" r="r" b="b"/>
                <a:pathLst>
                  <a:path w="262" h="157">
                    <a:moveTo>
                      <a:pt x="262" y="26"/>
                    </a:moveTo>
                    <a:lnTo>
                      <a:pt x="246" y="0"/>
                    </a:lnTo>
                    <a:lnTo>
                      <a:pt x="0" y="101"/>
                    </a:lnTo>
                    <a:lnTo>
                      <a:pt x="20" y="157"/>
                    </a:lnTo>
                    <a:lnTo>
                      <a:pt x="193" y="157"/>
                    </a:lnTo>
                    <a:lnTo>
                      <a:pt x="193" y="89"/>
                    </a:lnTo>
                    <a:lnTo>
                      <a:pt x="262" y="26"/>
                    </a:lnTo>
                    <a:close/>
                  </a:path>
                </a:pathLst>
              </a:cu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Line 89">
                <a:extLst>
                  <a:ext uri="{FF2B5EF4-FFF2-40B4-BE49-F238E27FC236}">
                    <a16:creationId xmlns:a16="http://schemas.microsoft.com/office/drawing/2014/main" id="{F6C4E12C-7435-4CCD-95A9-B81CD7612286}"/>
                  </a:ext>
                </a:extLst>
              </p:cNvPr>
              <p:cNvSpPr>
                <a:spLocks noChangeShapeType="1"/>
              </p:cNvSpPr>
              <p:nvPr userDrawn="1"/>
            </p:nvSpPr>
            <p:spPr bwMode="auto">
              <a:xfrm>
                <a:off x="4767" y="3695"/>
                <a:ext cx="0" cy="0"/>
              </a:xfrm>
              <a:prstGeom prst="line">
                <a:avLst/>
              </a:prstGeom>
              <a:noFill/>
              <a:ln w="7938" cap="rnd">
                <a:solidFill>
                  <a:srgbClr val="0067B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 name="Line 90">
                <a:extLst>
                  <a:ext uri="{FF2B5EF4-FFF2-40B4-BE49-F238E27FC236}">
                    <a16:creationId xmlns:a16="http://schemas.microsoft.com/office/drawing/2014/main" id="{3D9FC539-5B1A-42D1-A9D7-64F6831B6F2F}"/>
                  </a:ext>
                </a:extLst>
              </p:cNvPr>
              <p:cNvSpPr>
                <a:spLocks noChangeShapeType="1"/>
              </p:cNvSpPr>
              <p:nvPr userDrawn="1"/>
            </p:nvSpPr>
            <p:spPr bwMode="auto">
              <a:xfrm>
                <a:off x="4745" y="3640"/>
                <a:ext cx="0" cy="0"/>
              </a:xfrm>
              <a:prstGeom prst="line">
                <a:avLst/>
              </a:prstGeom>
              <a:noFill/>
              <a:ln w="7938" cap="rnd">
                <a:solidFill>
                  <a:srgbClr val="0067B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91">
                <a:extLst>
                  <a:ext uri="{FF2B5EF4-FFF2-40B4-BE49-F238E27FC236}">
                    <a16:creationId xmlns:a16="http://schemas.microsoft.com/office/drawing/2014/main" id="{FA01DB84-A2C0-4211-9CF3-83DF5C0B7662}"/>
                  </a:ext>
                </a:extLst>
              </p:cNvPr>
              <p:cNvSpPr>
                <a:spLocks/>
              </p:cNvSpPr>
              <p:nvPr userDrawn="1"/>
            </p:nvSpPr>
            <p:spPr bwMode="auto">
              <a:xfrm>
                <a:off x="4953" y="3627"/>
                <a:ext cx="82" cy="122"/>
              </a:xfrm>
              <a:custGeom>
                <a:avLst/>
                <a:gdLst>
                  <a:gd name="T0" fmla="*/ 41 w 82"/>
                  <a:gd name="T1" fmla="*/ 0 h 122"/>
                  <a:gd name="T2" fmla="*/ 0 w 82"/>
                  <a:gd name="T3" fmla="*/ 0 h 122"/>
                  <a:gd name="T4" fmla="*/ 0 w 82"/>
                  <a:gd name="T5" fmla="*/ 68 h 122"/>
                  <a:gd name="T6" fmla="*/ 17 w 82"/>
                  <a:gd name="T7" fmla="*/ 94 h 122"/>
                  <a:gd name="T8" fmla="*/ 17 w 82"/>
                  <a:gd name="T9" fmla="*/ 122 h 122"/>
                  <a:gd name="T10" fmla="*/ 82 w 82"/>
                  <a:gd name="T11" fmla="*/ 122 h 122"/>
                  <a:gd name="T12" fmla="*/ 82 w 82"/>
                  <a:gd name="T13" fmla="*/ 68 h 122"/>
                  <a:gd name="T14" fmla="*/ 41 w 82"/>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22">
                    <a:moveTo>
                      <a:pt x="41" y="0"/>
                    </a:moveTo>
                    <a:lnTo>
                      <a:pt x="0" y="0"/>
                    </a:lnTo>
                    <a:lnTo>
                      <a:pt x="0" y="68"/>
                    </a:lnTo>
                    <a:lnTo>
                      <a:pt x="17" y="94"/>
                    </a:lnTo>
                    <a:lnTo>
                      <a:pt x="17" y="122"/>
                    </a:lnTo>
                    <a:lnTo>
                      <a:pt x="82" y="122"/>
                    </a:lnTo>
                    <a:lnTo>
                      <a:pt x="82" y="68"/>
                    </a:lnTo>
                    <a:lnTo>
                      <a:pt x="41" y="0"/>
                    </a:lnTo>
                    <a:close/>
                  </a:path>
                </a:pathLst>
              </a:cu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92">
                <a:extLst>
                  <a:ext uri="{FF2B5EF4-FFF2-40B4-BE49-F238E27FC236}">
                    <a16:creationId xmlns:a16="http://schemas.microsoft.com/office/drawing/2014/main" id="{211355C9-07CC-4F5A-B5BF-E239955AC727}"/>
                  </a:ext>
                </a:extLst>
              </p:cNvPr>
              <p:cNvSpPr>
                <a:spLocks/>
              </p:cNvSpPr>
              <p:nvPr userDrawn="1"/>
            </p:nvSpPr>
            <p:spPr bwMode="auto">
              <a:xfrm>
                <a:off x="4966" y="3641"/>
                <a:ext cx="42" cy="37"/>
              </a:xfrm>
              <a:custGeom>
                <a:avLst/>
                <a:gdLst>
                  <a:gd name="T0" fmla="*/ 0 w 42"/>
                  <a:gd name="T1" fmla="*/ 37 h 37"/>
                  <a:gd name="T2" fmla="*/ 0 w 42"/>
                  <a:gd name="T3" fmla="*/ 0 h 37"/>
                  <a:gd name="T4" fmla="*/ 20 w 42"/>
                  <a:gd name="T5" fmla="*/ 0 h 37"/>
                  <a:gd name="T6" fmla="*/ 42 w 42"/>
                  <a:gd name="T7" fmla="*/ 37 h 37"/>
                  <a:gd name="T8" fmla="*/ 0 w 42"/>
                  <a:gd name="T9" fmla="*/ 37 h 37"/>
                </a:gdLst>
                <a:ahLst/>
                <a:cxnLst>
                  <a:cxn ang="0">
                    <a:pos x="T0" y="T1"/>
                  </a:cxn>
                  <a:cxn ang="0">
                    <a:pos x="T2" y="T3"/>
                  </a:cxn>
                  <a:cxn ang="0">
                    <a:pos x="T4" y="T5"/>
                  </a:cxn>
                  <a:cxn ang="0">
                    <a:pos x="T6" y="T7"/>
                  </a:cxn>
                  <a:cxn ang="0">
                    <a:pos x="T8" y="T9"/>
                  </a:cxn>
                </a:cxnLst>
                <a:rect l="0" t="0" r="r" b="b"/>
                <a:pathLst>
                  <a:path w="42" h="37">
                    <a:moveTo>
                      <a:pt x="0" y="37"/>
                    </a:moveTo>
                    <a:lnTo>
                      <a:pt x="0" y="0"/>
                    </a:lnTo>
                    <a:lnTo>
                      <a:pt x="20" y="0"/>
                    </a:lnTo>
                    <a:lnTo>
                      <a:pt x="42" y="37"/>
                    </a:lnTo>
                    <a:lnTo>
                      <a:pt x="0" y="37"/>
                    </a:lnTo>
                    <a:close/>
                  </a:path>
                </a:pathLst>
              </a:custGeom>
              <a:noFill/>
              <a:ln w="7938" cap="rnd">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2" name="Line 93">
                <a:extLst>
                  <a:ext uri="{FF2B5EF4-FFF2-40B4-BE49-F238E27FC236}">
                    <a16:creationId xmlns:a16="http://schemas.microsoft.com/office/drawing/2014/main" id="{D74CF9F0-DB81-4A0F-8F71-92CAD31C81E6}"/>
                  </a:ext>
                </a:extLst>
              </p:cNvPr>
              <p:cNvSpPr>
                <a:spLocks noChangeShapeType="1"/>
              </p:cNvSpPr>
              <p:nvPr userDrawn="1"/>
            </p:nvSpPr>
            <p:spPr bwMode="auto">
              <a:xfrm>
                <a:off x="4890" y="3629"/>
                <a:ext cx="0" cy="41"/>
              </a:xfrm>
              <a:prstGeom prst="line">
                <a:avLst/>
              </a:prstGeom>
              <a:noFill/>
              <a:ln w="7938" cap="rnd">
                <a:solidFill>
                  <a:srgbClr val="0067B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 name="Line 94">
                <a:extLst>
                  <a:ext uri="{FF2B5EF4-FFF2-40B4-BE49-F238E27FC236}">
                    <a16:creationId xmlns:a16="http://schemas.microsoft.com/office/drawing/2014/main" id="{B3F21C99-1043-44D0-B34E-AE1724457AF6}"/>
                  </a:ext>
                </a:extLst>
              </p:cNvPr>
              <p:cNvSpPr>
                <a:spLocks noChangeShapeType="1"/>
              </p:cNvSpPr>
              <p:nvPr userDrawn="1"/>
            </p:nvSpPr>
            <p:spPr bwMode="auto">
              <a:xfrm>
                <a:off x="4862" y="3629"/>
                <a:ext cx="0" cy="41"/>
              </a:xfrm>
              <a:prstGeom prst="line">
                <a:avLst/>
              </a:prstGeom>
              <a:noFill/>
              <a:ln w="7938" cap="rnd">
                <a:solidFill>
                  <a:srgbClr val="0067B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 name="Line 95">
                <a:extLst>
                  <a:ext uri="{FF2B5EF4-FFF2-40B4-BE49-F238E27FC236}">
                    <a16:creationId xmlns:a16="http://schemas.microsoft.com/office/drawing/2014/main" id="{992A573C-69B0-492B-8ED5-AEFE9989F6B9}"/>
                  </a:ext>
                </a:extLst>
              </p:cNvPr>
              <p:cNvSpPr>
                <a:spLocks noChangeShapeType="1"/>
              </p:cNvSpPr>
              <p:nvPr userDrawn="1"/>
            </p:nvSpPr>
            <p:spPr bwMode="auto">
              <a:xfrm>
                <a:off x="4835" y="3629"/>
                <a:ext cx="0" cy="41"/>
              </a:xfrm>
              <a:prstGeom prst="line">
                <a:avLst/>
              </a:prstGeom>
              <a:noFill/>
              <a:ln w="7938" cap="rnd">
                <a:solidFill>
                  <a:srgbClr val="0067B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68" name="TextBox 267">
              <a:extLst>
                <a:ext uri="{FF2B5EF4-FFF2-40B4-BE49-F238E27FC236}">
                  <a16:creationId xmlns:a16="http://schemas.microsoft.com/office/drawing/2014/main" id="{F6BFAA6B-C40F-4210-87BF-4C0836EB1CE3}"/>
                </a:ext>
              </a:extLst>
            </p:cNvPr>
            <p:cNvSpPr txBox="1"/>
            <p:nvPr userDrawn="1"/>
          </p:nvSpPr>
          <p:spPr>
            <a:xfrm>
              <a:off x="10234050" y="5184601"/>
              <a:ext cx="1527479" cy="276999"/>
            </a:xfrm>
            <a:prstGeom prst="rect">
              <a:avLst/>
            </a:prstGeom>
            <a:noFill/>
          </p:spPr>
          <p:txBody>
            <a:bodyPr wrap="square" rtlCol="0">
              <a:spAutoFit/>
            </a:bodyPr>
            <a:lstStyle/>
            <a:p>
              <a:pPr>
                <a:spcBef>
                  <a:spcPts val="1000"/>
                </a:spcBef>
              </a:pPr>
              <a:r>
                <a:rPr lang="en-US" sz="1200" dirty="0">
                  <a:solidFill>
                    <a:srgbClr val="003360"/>
                  </a:solidFill>
                </a:rPr>
                <a:t>Real Estate</a:t>
              </a:r>
            </a:p>
          </p:txBody>
        </p:sp>
        <p:grpSp>
          <p:nvGrpSpPr>
            <p:cNvPr id="269" name="Group 40">
              <a:extLst>
                <a:ext uri="{FF2B5EF4-FFF2-40B4-BE49-F238E27FC236}">
                  <a16:creationId xmlns:a16="http://schemas.microsoft.com/office/drawing/2014/main" id="{B2743670-7E82-45CC-93F8-74434FD733FB}"/>
                </a:ext>
              </a:extLst>
            </p:cNvPr>
            <p:cNvGrpSpPr>
              <a:grpSpLocks noChangeAspect="1"/>
            </p:cNvGrpSpPr>
            <p:nvPr userDrawn="1"/>
          </p:nvGrpSpPr>
          <p:grpSpPr bwMode="auto">
            <a:xfrm>
              <a:off x="9745681" y="5133394"/>
              <a:ext cx="387350" cy="379413"/>
              <a:chOff x="4768" y="3156"/>
              <a:chExt cx="244" cy="239"/>
            </a:xfrm>
          </p:grpSpPr>
          <p:sp>
            <p:nvSpPr>
              <p:cNvPr id="282" name="Freeform 41">
                <a:extLst>
                  <a:ext uri="{FF2B5EF4-FFF2-40B4-BE49-F238E27FC236}">
                    <a16:creationId xmlns:a16="http://schemas.microsoft.com/office/drawing/2014/main" id="{BCCFC850-ED50-4155-A772-BBA0F3E7FB66}"/>
                  </a:ext>
                </a:extLst>
              </p:cNvPr>
              <p:cNvSpPr>
                <a:spLocks noEditPoints="1"/>
              </p:cNvSpPr>
              <p:nvPr userDrawn="1"/>
            </p:nvSpPr>
            <p:spPr bwMode="auto">
              <a:xfrm>
                <a:off x="4843" y="3156"/>
                <a:ext cx="95" cy="239"/>
              </a:xfrm>
              <a:custGeom>
                <a:avLst/>
                <a:gdLst>
                  <a:gd name="T0" fmla="*/ 62 w 95"/>
                  <a:gd name="T1" fmla="*/ 239 h 239"/>
                  <a:gd name="T2" fmla="*/ 62 w 95"/>
                  <a:gd name="T3" fmla="*/ 208 h 239"/>
                  <a:gd name="T4" fmla="*/ 38 w 95"/>
                  <a:gd name="T5" fmla="*/ 208 h 239"/>
                  <a:gd name="T6" fmla="*/ 38 w 95"/>
                  <a:gd name="T7" fmla="*/ 239 h 239"/>
                  <a:gd name="T8" fmla="*/ 0 w 95"/>
                  <a:gd name="T9" fmla="*/ 210 h 239"/>
                  <a:gd name="T10" fmla="*/ 0 w 95"/>
                  <a:gd name="T11" fmla="*/ 0 h 239"/>
                  <a:gd name="T12" fmla="*/ 95 w 95"/>
                  <a:gd name="T13" fmla="*/ 0 h 239"/>
                  <a:gd name="T14" fmla="*/ 95 w 95"/>
                  <a:gd name="T15" fmla="*/ 210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39">
                    <a:moveTo>
                      <a:pt x="62" y="239"/>
                    </a:moveTo>
                    <a:lnTo>
                      <a:pt x="62" y="208"/>
                    </a:lnTo>
                    <a:lnTo>
                      <a:pt x="38" y="208"/>
                    </a:lnTo>
                    <a:lnTo>
                      <a:pt x="38" y="239"/>
                    </a:lnTo>
                    <a:moveTo>
                      <a:pt x="0" y="210"/>
                    </a:moveTo>
                    <a:lnTo>
                      <a:pt x="0" y="0"/>
                    </a:lnTo>
                    <a:lnTo>
                      <a:pt x="95" y="0"/>
                    </a:lnTo>
                    <a:lnTo>
                      <a:pt x="95" y="210"/>
                    </a:ln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3" name="Freeform 42">
                <a:extLst>
                  <a:ext uri="{FF2B5EF4-FFF2-40B4-BE49-F238E27FC236}">
                    <a16:creationId xmlns:a16="http://schemas.microsoft.com/office/drawing/2014/main" id="{D974D61C-F341-4191-A383-4578B5209E19}"/>
                  </a:ext>
                </a:extLst>
              </p:cNvPr>
              <p:cNvSpPr>
                <a:spLocks/>
              </p:cNvSpPr>
              <p:nvPr userDrawn="1"/>
            </p:nvSpPr>
            <p:spPr bwMode="auto">
              <a:xfrm>
                <a:off x="4768" y="3232"/>
                <a:ext cx="72" cy="160"/>
              </a:xfrm>
              <a:custGeom>
                <a:avLst/>
                <a:gdLst>
                  <a:gd name="T0" fmla="*/ 0 w 72"/>
                  <a:gd name="T1" fmla="*/ 160 h 160"/>
                  <a:gd name="T2" fmla="*/ 31 w 72"/>
                  <a:gd name="T3" fmla="*/ 160 h 160"/>
                  <a:gd name="T4" fmla="*/ 31 w 72"/>
                  <a:gd name="T5" fmla="*/ 0 h 160"/>
                  <a:gd name="T6" fmla="*/ 72 w 72"/>
                  <a:gd name="T7" fmla="*/ 0 h 160"/>
                </a:gdLst>
                <a:ahLst/>
                <a:cxnLst>
                  <a:cxn ang="0">
                    <a:pos x="T0" y="T1"/>
                  </a:cxn>
                  <a:cxn ang="0">
                    <a:pos x="T2" y="T3"/>
                  </a:cxn>
                  <a:cxn ang="0">
                    <a:pos x="T4" y="T5"/>
                  </a:cxn>
                  <a:cxn ang="0">
                    <a:pos x="T6" y="T7"/>
                  </a:cxn>
                </a:cxnLst>
                <a:rect l="0" t="0" r="r" b="b"/>
                <a:pathLst>
                  <a:path w="72" h="160">
                    <a:moveTo>
                      <a:pt x="0" y="160"/>
                    </a:moveTo>
                    <a:lnTo>
                      <a:pt x="31" y="160"/>
                    </a:lnTo>
                    <a:lnTo>
                      <a:pt x="31" y="0"/>
                    </a:lnTo>
                    <a:lnTo>
                      <a:pt x="72" y="0"/>
                    </a:ln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4" name="Freeform 43">
                <a:extLst>
                  <a:ext uri="{FF2B5EF4-FFF2-40B4-BE49-F238E27FC236}">
                    <a16:creationId xmlns:a16="http://schemas.microsoft.com/office/drawing/2014/main" id="{0A51DE14-6009-437E-A156-60FC7E849B79}"/>
                  </a:ext>
                </a:extLst>
              </p:cNvPr>
              <p:cNvSpPr>
                <a:spLocks/>
              </p:cNvSpPr>
              <p:nvPr userDrawn="1"/>
            </p:nvSpPr>
            <p:spPr bwMode="auto">
              <a:xfrm>
                <a:off x="4940" y="3232"/>
                <a:ext cx="72" cy="160"/>
              </a:xfrm>
              <a:custGeom>
                <a:avLst/>
                <a:gdLst>
                  <a:gd name="T0" fmla="*/ 0 w 72"/>
                  <a:gd name="T1" fmla="*/ 0 h 160"/>
                  <a:gd name="T2" fmla="*/ 42 w 72"/>
                  <a:gd name="T3" fmla="*/ 0 h 160"/>
                  <a:gd name="T4" fmla="*/ 42 w 72"/>
                  <a:gd name="T5" fmla="*/ 160 h 160"/>
                  <a:gd name="T6" fmla="*/ 72 w 72"/>
                  <a:gd name="T7" fmla="*/ 160 h 160"/>
                </a:gdLst>
                <a:ahLst/>
                <a:cxnLst>
                  <a:cxn ang="0">
                    <a:pos x="T0" y="T1"/>
                  </a:cxn>
                  <a:cxn ang="0">
                    <a:pos x="T2" y="T3"/>
                  </a:cxn>
                  <a:cxn ang="0">
                    <a:pos x="T4" y="T5"/>
                  </a:cxn>
                  <a:cxn ang="0">
                    <a:pos x="T6" y="T7"/>
                  </a:cxn>
                </a:cxnLst>
                <a:rect l="0" t="0" r="r" b="b"/>
                <a:pathLst>
                  <a:path w="72" h="160">
                    <a:moveTo>
                      <a:pt x="0" y="0"/>
                    </a:moveTo>
                    <a:lnTo>
                      <a:pt x="42" y="0"/>
                    </a:lnTo>
                    <a:lnTo>
                      <a:pt x="42" y="160"/>
                    </a:lnTo>
                    <a:lnTo>
                      <a:pt x="72" y="160"/>
                    </a:ln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5" name="Line 44">
                <a:extLst>
                  <a:ext uri="{FF2B5EF4-FFF2-40B4-BE49-F238E27FC236}">
                    <a16:creationId xmlns:a16="http://schemas.microsoft.com/office/drawing/2014/main" id="{7A6A5192-B90F-4AE7-866F-8EDE79D03D66}"/>
                  </a:ext>
                </a:extLst>
              </p:cNvPr>
              <p:cNvSpPr>
                <a:spLocks noChangeShapeType="1"/>
              </p:cNvSpPr>
              <p:nvPr userDrawn="1"/>
            </p:nvSpPr>
            <p:spPr bwMode="auto">
              <a:xfrm>
                <a:off x="4868" y="3175"/>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6" name="Line 45">
                <a:extLst>
                  <a:ext uri="{FF2B5EF4-FFF2-40B4-BE49-F238E27FC236}">
                    <a16:creationId xmlns:a16="http://schemas.microsoft.com/office/drawing/2014/main" id="{A52ED8E9-2CF5-4E73-A837-DFC7B5F6645F}"/>
                  </a:ext>
                </a:extLst>
              </p:cNvPr>
              <p:cNvSpPr>
                <a:spLocks noChangeShapeType="1"/>
              </p:cNvSpPr>
              <p:nvPr userDrawn="1"/>
            </p:nvSpPr>
            <p:spPr bwMode="auto">
              <a:xfrm>
                <a:off x="4890" y="3175"/>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7" name="Line 46">
                <a:extLst>
                  <a:ext uri="{FF2B5EF4-FFF2-40B4-BE49-F238E27FC236}">
                    <a16:creationId xmlns:a16="http://schemas.microsoft.com/office/drawing/2014/main" id="{4F260B33-0519-4A92-B97A-68C0258971A0}"/>
                  </a:ext>
                </a:extLst>
              </p:cNvPr>
              <p:cNvSpPr>
                <a:spLocks noChangeShapeType="1"/>
              </p:cNvSpPr>
              <p:nvPr userDrawn="1"/>
            </p:nvSpPr>
            <p:spPr bwMode="auto">
              <a:xfrm>
                <a:off x="4912" y="3175"/>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8" name="Line 47">
                <a:extLst>
                  <a:ext uri="{FF2B5EF4-FFF2-40B4-BE49-F238E27FC236}">
                    <a16:creationId xmlns:a16="http://schemas.microsoft.com/office/drawing/2014/main" id="{4954C130-8085-477B-9047-0CB72FE68056}"/>
                  </a:ext>
                </a:extLst>
              </p:cNvPr>
              <p:cNvSpPr>
                <a:spLocks noChangeShapeType="1"/>
              </p:cNvSpPr>
              <p:nvPr userDrawn="1"/>
            </p:nvSpPr>
            <p:spPr bwMode="auto">
              <a:xfrm>
                <a:off x="4868" y="3201"/>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9" name="Line 48">
                <a:extLst>
                  <a:ext uri="{FF2B5EF4-FFF2-40B4-BE49-F238E27FC236}">
                    <a16:creationId xmlns:a16="http://schemas.microsoft.com/office/drawing/2014/main" id="{75078C28-52A2-43BF-9B1E-E7681D156C01}"/>
                  </a:ext>
                </a:extLst>
              </p:cNvPr>
              <p:cNvSpPr>
                <a:spLocks noChangeShapeType="1"/>
              </p:cNvSpPr>
              <p:nvPr userDrawn="1"/>
            </p:nvSpPr>
            <p:spPr bwMode="auto">
              <a:xfrm>
                <a:off x="4890" y="3201"/>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0" name="Line 49">
                <a:extLst>
                  <a:ext uri="{FF2B5EF4-FFF2-40B4-BE49-F238E27FC236}">
                    <a16:creationId xmlns:a16="http://schemas.microsoft.com/office/drawing/2014/main" id="{C78C1BC1-6848-4C76-89B9-C7350AE7EB15}"/>
                  </a:ext>
                </a:extLst>
              </p:cNvPr>
              <p:cNvSpPr>
                <a:spLocks noChangeShapeType="1"/>
              </p:cNvSpPr>
              <p:nvPr userDrawn="1"/>
            </p:nvSpPr>
            <p:spPr bwMode="auto">
              <a:xfrm>
                <a:off x="4912" y="3201"/>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1" name="Line 50">
                <a:extLst>
                  <a:ext uri="{FF2B5EF4-FFF2-40B4-BE49-F238E27FC236}">
                    <a16:creationId xmlns:a16="http://schemas.microsoft.com/office/drawing/2014/main" id="{21E4A13B-FB5F-4FF0-B568-E379251C4FBB}"/>
                  </a:ext>
                </a:extLst>
              </p:cNvPr>
              <p:cNvSpPr>
                <a:spLocks noChangeShapeType="1"/>
              </p:cNvSpPr>
              <p:nvPr userDrawn="1"/>
            </p:nvSpPr>
            <p:spPr bwMode="auto">
              <a:xfrm>
                <a:off x="4868" y="3229"/>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2" name="Line 51">
                <a:extLst>
                  <a:ext uri="{FF2B5EF4-FFF2-40B4-BE49-F238E27FC236}">
                    <a16:creationId xmlns:a16="http://schemas.microsoft.com/office/drawing/2014/main" id="{985FE620-FECC-460E-BEF7-0CCC57ACCD40}"/>
                  </a:ext>
                </a:extLst>
              </p:cNvPr>
              <p:cNvSpPr>
                <a:spLocks noChangeShapeType="1"/>
              </p:cNvSpPr>
              <p:nvPr userDrawn="1"/>
            </p:nvSpPr>
            <p:spPr bwMode="auto">
              <a:xfrm>
                <a:off x="4890" y="3229"/>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3" name="Line 52">
                <a:extLst>
                  <a:ext uri="{FF2B5EF4-FFF2-40B4-BE49-F238E27FC236}">
                    <a16:creationId xmlns:a16="http://schemas.microsoft.com/office/drawing/2014/main" id="{7DF2935F-8EA9-4F0A-98CC-B64BFEB35FDB}"/>
                  </a:ext>
                </a:extLst>
              </p:cNvPr>
              <p:cNvSpPr>
                <a:spLocks noChangeShapeType="1"/>
              </p:cNvSpPr>
              <p:nvPr userDrawn="1"/>
            </p:nvSpPr>
            <p:spPr bwMode="auto">
              <a:xfrm>
                <a:off x="4912" y="3229"/>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4" name="Line 53">
                <a:extLst>
                  <a:ext uri="{FF2B5EF4-FFF2-40B4-BE49-F238E27FC236}">
                    <a16:creationId xmlns:a16="http://schemas.microsoft.com/office/drawing/2014/main" id="{08FD0D40-A75A-4E28-948B-BF5CD6D358C3}"/>
                  </a:ext>
                </a:extLst>
              </p:cNvPr>
              <p:cNvSpPr>
                <a:spLocks noChangeShapeType="1"/>
              </p:cNvSpPr>
              <p:nvPr userDrawn="1"/>
            </p:nvSpPr>
            <p:spPr bwMode="auto">
              <a:xfrm>
                <a:off x="4868" y="3256"/>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5" name="Line 54">
                <a:extLst>
                  <a:ext uri="{FF2B5EF4-FFF2-40B4-BE49-F238E27FC236}">
                    <a16:creationId xmlns:a16="http://schemas.microsoft.com/office/drawing/2014/main" id="{57F723A4-728B-47F2-92E9-68635E94AC0A}"/>
                  </a:ext>
                </a:extLst>
              </p:cNvPr>
              <p:cNvSpPr>
                <a:spLocks noChangeShapeType="1"/>
              </p:cNvSpPr>
              <p:nvPr userDrawn="1"/>
            </p:nvSpPr>
            <p:spPr bwMode="auto">
              <a:xfrm>
                <a:off x="4890" y="3256"/>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6" name="Line 55">
                <a:extLst>
                  <a:ext uri="{FF2B5EF4-FFF2-40B4-BE49-F238E27FC236}">
                    <a16:creationId xmlns:a16="http://schemas.microsoft.com/office/drawing/2014/main" id="{30D64C45-F501-43C7-B216-857C53B3BDF9}"/>
                  </a:ext>
                </a:extLst>
              </p:cNvPr>
              <p:cNvSpPr>
                <a:spLocks noChangeShapeType="1"/>
              </p:cNvSpPr>
              <p:nvPr userDrawn="1"/>
            </p:nvSpPr>
            <p:spPr bwMode="auto">
              <a:xfrm>
                <a:off x="4912" y="3256"/>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7" name="Line 56">
                <a:extLst>
                  <a:ext uri="{FF2B5EF4-FFF2-40B4-BE49-F238E27FC236}">
                    <a16:creationId xmlns:a16="http://schemas.microsoft.com/office/drawing/2014/main" id="{7FD555AC-1E96-43E8-BE0A-6F2BF3CD7E80}"/>
                  </a:ext>
                </a:extLst>
              </p:cNvPr>
              <p:cNvSpPr>
                <a:spLocks noChangeShapeType="1"/>
              </p:cNvSpPr>
              <p:nvPr userDrawn="1"/>
            </p:nvSpPr>
            <p:spPr bwMode="auto">
              <a:xfrm>
                <a:off x="4868" y="3283"/>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8" name="Line 57">
                <a:extLst>
                  <a:ext uri="{FF2B5EF4-FFF2-40B4-BE49-F238E27FC236}">
                    <a16:creationId xmlns:a16="http://schemas.microsoft.com/office/drawing/2014/main" id="{B6AF3473-85A8-4266-81C6-6735F8D2DD82}"/>
                  </a:ext>
                </a:extLst>
              </p:cNvPr>
              <p:cNvSpPr>
                <a:spLocks noChangeShapeType="1"/>
              </p:cNvSpPr>
              <p:nvPr userDrawn="1"/>
            </p:nvSpPr>
            <p:spPr bwMode="auto">
              <a:xfrm>
                <a:off x="4890" y="3283"/>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99" name="Line 58">
                <a:extLst>
                  <a:ext uri="{FF2B5EF4-FFF2-40B4-BE49-F238E27FC236}">
                    <a16:creationId xmlns:a16="http://schemas.microsoft.com/office/drawing/2014/main" id="{7F0D2838-57C3-4750-BF81-178565AD9BD6}"/>
                  </a:ext>
                </a:extLst>
              </p:cNvPr>
              <p:cNvSpPr>
                <a:spLocks noChangeShapeType="1"/>
              </p:cNvSpPr>
              <p:nvPr userDrawn="1"/>
            </p:nvSpPr>
            <p:spPr bwMode="auto">
              <a:xfrm>
                <a:off x="4912" y="3283"/>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0" name="Line 59">
                <a:extLst>
                  <a:ext uri="{FF2B5EF4-FFF2-40B4-BE49-F238E27FC236}">
                    <a16:creationId xmlns:a16="http://schemas.microsoft.com/office/drawing/2014/main" id="{B811CED2-3E9B-4084-9EEE-A11F257AC14C}"/>
                  </a:ext>
                </a:extLst>
              </p:cNvPr>
              <p:cNvSpPr>
                <a:spLocks noChangeShapeType="1"/>
              </p:cNvSpPr>
              <p:nvPr userDrawn="1"/>
            </p:nvSpPr>
            <p:spPr bwMode="auto">
              <a:xfrm>
                <a:off x="4868" y="3284"/>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1" name="Line 60">
                <a:extLst>
                  <a:ext uri="{FF2B5EF4-FFF2-40B4-BE49-F238E27FC236}">
                    <a16:creationId xmlns:a16="http://schemas.microsoft.com/office/drawing/2014/main" id="{07629E5E-D2FC-449A-AA21-34B94385733C}"/>
                  </a:ext>
                </a:extLst>
              </p:cNvPr>
              <p:cNvSpPr>
                <a:spLocks noChangeShapeType="1"/>
              </p:cNvSpPr>
              <p:nvPr userDrawn="1"/>
            </p:nvSpPr>
            <p:spPr bwMode="auto">
              <a:xfrm>
                <a:off x="4890" y="3284"/>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2" name="Line 61">
                <a:extLst>
                  <a:ext uri="{FF2B5EF4-FFF2-40B4-BE49-F238E27FC236}">
                    <a16:creationId xmlns:a16="http://schemas.microsoft.com/office/drawing/2014/main" id="{84730E5C-9487-42AA-8A35-209FAC42F1A9}"/>
                  </a:ext>
                </a:extLst>
              </p:cNvPr>
              <p:cNvSpPr>
                <a:spLocks noChangeShapeType="1"/>
              </p:cNvSpPr>
              <p:nvPr userDrawn="1"/>
            </p:nvSpPr>
            <p:spPr bwMode="auto">
              <a:xfrm>
                <a:off x="4912" y="3284"/>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3" name="Line 62">
                <a:extLst>
                  <a:ext uri="{FF2B5EF4-FFF2-40B4-BE49-F238E27FC236}">
                    <a16:creationId xmlns:a16="http://schemas.microsoft.com/office/drawing/2014/main" id="{B1087C53-DFB5-4573-8473-7B7951434E35}"/>
                  </a:ext>
                </a:extLst>
              </p:cNvPr>
              <p:cNvSpPr>
                <a:spLocks noChangeShapeType="1"/>
              </p:cNvSpPr>
              <p:nvPr userDrawn="1"/>
            </p:nvSpPr>
            <p:spPr bwMode="auto">
              <a:xfrm>
                <a:off x="4868" y="3311"/>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4" name="Line 63">
                <a:extLst>
                  <a:ext uri="{FF2B5EF4-FFF2-40B4-BE49-F238E27FC236}">
                    <a16:creationId xmlns:a16="http://schemas.microsoft.com/office/drawing/2014/main" id="{0F8BAD90-94B6-43E5-A98B-012979D65D42}"/>
                  </a:ext>
                </a:extLst>
              </p:cNvPr>
              <p:cNvSpPr>
                <a:spLocks noChangeShapeType="1"/>
              </p:cNvSpPr>
              <p:nvPr userDrawn="1"/>
            </p:nvSpPr>
            <p:spPr bwMode="auto">
              <a:xfrm>
                <a:off x="4890" y="3311"/>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5" name="Line 64">
                <a:extLst>
                  <a:ext uri="{FF2B5EF4-FFF2-40B4-BE49-F238E27FC236}">
                    <a16:creationId xmlns:a16="http://schemas.microsoft.com/office/drawing/2014/main" id="{7B16C0FB-1735-4DB9-8A7A-A12DAB708F92}"/>
                  </a:ext>
                </a:extLst>
              </p:cNvPr>
              <p:cNvSpPr>
                <a:spLocks noChangeShapeType="1"/>
              </p:cNvSpPr>
              <p:nvPr userDrawn="1"/>
            </p:nvSpPr>
            <p:spPr bwMode="auto">
              <a:xfrm>
                <a:off x="4912" y="3311"/>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6" name="Line 65">
                <a:extLst>
                  <a:ext uri="{FF2B5EF4-FFF2-40B4-BE49-F238E27FC236}">
                    <a16:creationId xmlns:a16="http://schemas.microsoft.com/office/drawing/2014/main" id="{591E4BCF-374F-40AB-A3EB-D0FAE619F9B4}"/>
                  </a:ext>
                </a:extLst>
              </p:cNvPr>
              <p:cNvSpPr>
                <a:spLocks noChangeShapeType="1"/>
              </p:cNvSpPr>
              <p:nvPr userDrawn="1"/>
            </p:nvSpPr>
            <p:spPr bwMode="auto">
              <a:xfrm>
                <a:off x="4868" y="3338"/>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7" name="Line 66">
                <a:extLst>
                  <a:ext uri="{FF2B5EF4-FFF2-40B4-BE49-F238E27FC236}">
                    <a16:creationId xmlns:a16="http://schemas.microsoft.com/office/drawing/2014/main" id="{B32B9C16-C5FE-4F15-BC4F-158AB8CA919C}"/>
                  </a:ext>
                </a:extLst>
              </p:cNvPr>
              <p:cNvSpPr>
                <a:spLocks noChangeShapeType="1"/>
              </p:cNvSpPr>
              <p:nvPr userDrawn="1"/>
            </p:nvSpPr>
            <p:spPr bwMode="auto">
              <a:xfrm>
                <a:off x="4890" y="3338"/>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8" name="Line 67">
                <a:extLst>
                  <a:ext uri="{FF2B5EF4-FFF2-40B4-BE49-F238E27FC236}">
                    <a16:creationId xmlns:a16="http://schemas.microsoft.com/office/drawing/2014/main" id="{95878D85-54BD-48DB-B137-00D992257DC8}"/>
                  </a:ext>
                </a:extLst>
              </p:cNvPr>
              <p:cNvSpPr>
                <a:spLocks noChangeShapeType="1"/>
              </p:cNvSpPr>
              <p:nvPr userDrawn="1"/>
            </p:nvSpPr>
            <p:spPr bwMode="auto">
              <a:xfrm>
                <a:off x="4912" y="3338"/>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09" name="Line 68">
                <a:extLst>
                  <a:ext uri="{FF2B5EF4-FFF2-40B4-BE49-F238E27FC236}">
                    <a16:creationId xmlns:a16="http://schemas.microsoft.com/office/drawing/2014/main" id="{74EFB30C-AFC8-433D-B94E-20AF16FCB58D}"/>
                  </a:ext>
                </a:extLst>
              </p:cNvPr>
              <p:cNvSpPr>
                <a:spLocks noChangeShapeType="1"/>
              </p:cNvSpPr>
              <p:nvPr userDrawn="1"/>
            </p:nvSpPr>
            <p:spPr bwMode="auto">
              <a:xfrm>
                <a:off x="4821" y="3247"/>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0" name="Line 69">
                <a:extLst>
                  <a:ext uri="{FF2B5EF4-FFF2-40B4-BE49-F238E27FC236}">
                    <a16:creationId xmlns:a16="http://schemas.microsoft.com/office/drawing/2014/main" id="{38E25461-FFED-422A-A823-63129BF50F8D}"/>
                  </a:ext>
                </a:extLst>
              </p:cNvPr>
              <p:cNvSpPr>
                <a:spLocks noChangeShapeType="1"/>
              </p:cNvSpPr>
              <p:nvPr userDrawn="1"/>
            </p:nvSpPr>
            <p:spPr bwMode="auto">
              <a:xfrm>
                <a:off x="4821" y="3274"/>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1" name="Line 70">
                <a:extLst>
                  <a:ext uri="{FF2B5EF4-FFF2-40B4-BE49-F238E27FC236}">
                    <a16:creationId xmlns:a16="http://schemas.microsoft.com/office/drawing/2014/main" id="{C326AB90-20AD-41B0-A8CD-5D8B23B53961}"/>
                  </a:ext>
                </a:extLst>
              </p:cNvPr>
              <p:cNvSpPr>
                <a:spLocks noChangeShapeType="1"/>
              </p:cNvSpPr>
              <p:nvPr userDrawn="1"/>
            </p:nvSpPr>
            <p:spPr bwMode="auto">
              <a:xfrm>
                <a:off x="4821" y="3301"/>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2" name="Line 71">
                <a:extLst>
                  <a:ext uri="{FF2B5EF4-FFF2-40B4-BE49-F238E27FC236}">
                    <a16:creationId xmlns:a16="http://schemas.microsoft.com/office/drawing/2014/main" id="{AFAA25B7-8FA4-46AC-A0EE-4E7888EE3EB9}"/>
                  </a:ext>
                </a:extLst>
              </p:cNvPr>
              <p:cNvSpPr>
                <a:spLocks noChangeShapeType="1"/>
              </p:cNvSpPr>
              <p:nvPr userDrawn="1"/>
            </p:nvSpPr>
            <p:spPr bwMode="auto">
              <a:xfrm>
                <a:off x="4821" y="3328"/>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3" name="Line 72">
                <a:extLst>
                  <a:ext uri="{FF2B5EF4-FFF2-40B4-BE49-F238E27FC236}">
                    <a16:creationId xmlns:a16="http://schemas.microsoft.com/office/drawing/2014/main" id="{D69D06A8-4AC3-42CA-894C-D7BD775CC729}"/>
                  </a:ext>
                </a:extLst>
              </p:cNvPr>
              <p:cNvSpPr>
                <a:spLocks noChangeShapeType="1"/>
              </p:cNvSpPr>
              <p:nvPr userDrawn="1"/>
            </p:nvSpPr>
            <p:spPr bwMode="auto">
              <a:xfrm>
                <a:off x="4821" y="3355"/>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4" name="Line 73">
                <a:extLst>
                  <a:ext uri="{FF2B5EF4-FFF2-40B4-BE49-F238E27FC236}">
                    <a16:creationId xmlns:a16="http://schemas.microsoft.com/office/drawing/2014/main" id="{005BA496-4CF9-42E2-8006-2986286A5818}"/>
                  </a:ext>
                </a:extLst>
              </p:cNvPr>
              <p:cNvSpPr>
                <a:spLocks noChangeShapeType="1"/>
              </p:cNvSpPr>
              <p:nvPr userDrawn="1"/>
            </p:nvSpPr>
            <p:spPr bwMode="auto">
              <a:xfrm>
                <a:off x="4821" y="3356"/>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5" name="Line 74">
                <a:extLst>
                  <a:ext uri="{FF2B5EF4-FFF2-40B4-BE49-F238E27FC236}">
                    <a16:creationId xmlns:a16="http://schemas.microsoft.com/office/drawing/2014/main" id="{F72487E8-127A-4DE7-99EB-A07A8B33CA5B}"/>
                  </a:ext>
                </a:extLst>
              </p:cNvPr>
              <p:cNvSpPr>
                <a:spLocks noChangeShapeType="1"/>
              </p:cNvSpPr>
              <p:nvPr userDrawn="1"/>
            </p:nvSpPr>
            <p:spPr bwMode="auto">
              <a:xfrm>
                <a:off x="4959" y="3247"/>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6" name="Line 75">
                <a:extLst>
                  <a:ext uri="{FF2B5EF4-FFF2-40B4-BE49-F238E27FC236}">
                    <a16:creationId xmlns:a16="http://schemas.microsoft.com/office/drawing/2014/main" id="{24489C1C-2C9E-4307-9312-E92063BB79ED}"/>
                  </a:ext>
                </a:extLst>
              </p:cNvPr>
              <p:cNvSpPr>
                <a:spLocks noChangeShapeType="1"/>
              </p:cNvSpPr>
              <p:nvPr userDrawn="1"/>
            </p:nvSpPr>
            <p:spPr bwMode="auto">
              <a:xfrm>
                <a:off x="4959" y="3274"/>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7" name="Line 76">
                <a:extLst>
                  <a:ext uri="{FF2B5EF4-FFF2-40B4-BE49-F238E27FC236}">
                    <a16:creationId xmlns:a16="http://schemas.microsoft.com/office/drawing/2014/main" id="{A71DB13C-2D41-4352-BA80-A1928D5D922D}"/>
                  </a:ext>
                </a:extLst>
              </p:cNvPr>
              <p:cNvSpPr>
                <a:spLocks noChangeShapeType="1"/>
              </p:cNvSpPr>
              <p:nvPr userDrawn="1"/>
            </p:nvSpPr>
            <p:spPr bwMode="auto">
              <a:xfrm>
                <a:off x="4959" y="3301"/>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8" name="Line 77">
                <a:extLst>
                  <a:ext uri="{FF2B5EF4-FFF2-40B4-BE49-F238E27FC236}">
                    <a16:creationId xmlns:a16="http://schemas.microsoft.com/office/drawing/2014/main" id="{436B456A-AB76-4B8C-A255-FD42F831454E}"/>
                  </a:ext>
                </a:extLst>
              </p:cNvPr>
              <p:cNvSpPr>
                <a:spLocks noChangeShapeType="1"/>
              </p:cNvSpPr>
              <p:nvPr userDrawn="1"/>
            </p:nvSpPr>
            <p:spPr bwMode="auto">
              <a:xfrm>
                <a:off x="4959" y="3328"/>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19" name="Line 78">
                <a:extLst>
                  <a:ext uri="{FF2B5EF4-FFF2-40B4-BE49-F238E27FC236}">
                    <a16:creationId xmlns:a16="http://schemas.microsoft.com/office/drawing/2014/main" id="{027F52C2-249C-4260-9121-70E7137DD08A}"/>
                  </a:ext>
                </a:extLst>
              </p:cNvPr>
              <p:cNvSpPr>
                <a:spLocks noChangeShapeType="1"/>
              </p:cNvSpPr>
              <p:nvPr userDrawn="1"/>
            </p:nvSpPr>
            <p:spPr bwMode="auto">
              <a:xfrm>
                <a:off x="4959" y="3355"/>
                <a:ext cx="0" cy="11"/>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20" name="Line 79">
                <a:extLst>
                  <a:ext uri="{FF2B5EF4-FFF2-40B4-BE49-F238E27FC236}">
                    <a16:creationId xmlns:a16="http://schemas.microsoft.com/office/drawing/2014/main" id="{71E17373-3C7B-43B5-80EA-93D8E4CF4CD9}"/>
                  </a:ext>
                </a:extLst>
              </p:cNvPr>
              <p:cNvSpPr>
                <a:spLocks noChangeShapeType="1"/>
              </p:cNvSpPr>
              <p:nvPr userDrawn="1"/>
            </p:nvSpPr>
            <p:spPr bwMode="auto">
              <a:xfrm>
                <a:off x="4959" y="3356"/>
                <a:ext cx="0" cy="12"/>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270" name="TextBox 269">
              <a:extLst>
                <a:ext uri="{FF2B5EF4-FFF2-40B4-BE49-F238E27FC236}">
                  <a16:creationId xmlns:a16="http://schemas.microsoft.com/office/drawing/2014/main" id="{503DF577-73A2-4C91-B2DF-3C4F296042AC}"/>
                </a:ext>
              </a:extLst>
            </p:cNvPr>
            <p:cNvSpPr txBox="1"/>
            <p:nvPr userDrawn="1"/>
          </p:nvSpPr>
          <p:spPr>
            <a:xfrm>
              <a:off x="10234050" y="3652774"/>
              <a:ext cx="1527479" cy="276999"/>
            </a:xfrm>
            <a:prstGeom prst="rect">
              <a:avLst/>
            </a:prstGeom>
            <a:noFill/>
          </p:spPr>
          <p:txBody>
            <a:bodyPr wrap="square" rtlCol="0">
              <a:spAutoFit/>
            </a:bodyPr>
            <a:lstStyle/>
            <a:p>
              <a:pPr>
                <a:spcBef>
                  <a:spcPts val="1000"/>
                </a:spcBef>
              </a:pPr>
              <a:r>
                <a:rPr lang="en-US" sz="1200" dirty="0">
                  <a:solidFill>
                    <a:srgbClr val="003360"/>
                  </a:solidFill>
                </a:rPr>
                <a:t>Insurance</a:t>
              </a:r>
            </a:p>
          </p:txBody>
        </p:sp>
        <p:grpSp>
          <p:nvGrpSpPr>
            <p:cNvPr id="271" name="Group 27">
              <a:extLst>
                <a:ext uri="{FF2B5EF4-FFF2-40B4-BE49-F238E27FC236}">
                  <a16:creationId xmlns:a16="http://schemas.microsoft.com/office/drawing/2014/main" id="{94CAC4FD-750F-4E5B-80C3-A83C6875EB5A}"/>
                </a:ext>
              </a:extLst>
            </p:cNvPr>
            <p:cNvGrpSpPr>
              <a:grpSpLocks noChangeAspect="1"/>
            </p:cNvGrpSpPr>
            <p:nvPr userDrawn="1"/>
          </p:nvGrpSpPr>
          <p:grpSpPr bwMode="auto">
            <a:xfrm>
              <a:off x="9750121" y="3602039"/>
              <a:ext cx="378470" cy="378468"/>
              <a:chOff x="6173" y="2293"/>
              <a:chExt cx="254" cy="254"/>
            </a:xfrm>
          </p:grpSpPr>
          <p:sp>
            <p:nvSpPr>
              <p:cNvPr id="272" name="Freeform 28">
                <a:extLst>
                  <a:ext uri="{FF2B5EF4-FFF2-40B4-BE49-F238E27FC236}">
                    <a16:creationId xmlns:a16="http://schemas.microsoft.com/office/drawing/2014/main" id="{2D4BD620-3E81-4B6D-9F97-22E159DD1345}"/>
                  </a:ext>
                </a:extLst>
              </p:cNvPr>
              <p:cNvSpPr>
                <a:spLocks noEditPoints="1"/>
              </p:cNvSpPr>
              <p:nvPr userDrawn="1"/>
            </p:nvSpPr>
            <p:spPr bwMode="auto">
              <a:xfrm>
                <a:off x="6193" y="2313"/>
                <a:ext cx="215" cy="215"/>
              </a:xfrm>
              <a:custGeom>
                <a:avLst/>
                <a:gdLst>
                  <a:gd name="T0" fmla="*/ 20 w 248"/>
                  <a:gd name="T1" fmla="*/ 191 h 248"/>
                  <a:gd name="T2" fmla="*/ 0 w 248"/>
                  <a:gd name="T3" fmla="*/ 124 h 248"/>
                  <a:gd name="T4" fmla="*/ 20 w 248"/>
                  <a:gd name="T5" fmla="*/ 55 h 248"/>
                  <a:gd name="T6" fmla="*/ 192 w 248"/>
                  <a:gd name="T7" fmla="*/ 227 h 248"/>
                  <a:gd name="T8" fmla="*/ 124 w 248"/>
                  <a:gd name="T9" fmla="*/ 248 h 248"/>
                  <a:gd name="T10" fmla="*/ 55 w 248"/>
                  <a:gd name="T11" fmla="*/ 227 h 248"/>
                  <a:gd name="T12" fmla="*/ 227 w 248"/>
                  <a:gd name="T13" fmla="*/ 56 h 248"/>
                  <a:gd name="T14" fmla="*/ 228 w 248"/>
                  <a:gd name="T15" fmla="*/ 57 h 248"/>
                  <a:gd name="T16" fmla="*/ 248 w 248"/>
                  <a:gd name="T17" fmla="*/ 124 h 248"/>
                  <a:gd name="T18" fmla="*/ 228 w 248"/>
                  <a:gd name="T19" fmla="*/ 191 h 248"/>
                  <a:gd name="T20" fmla="*/ 55 w 248"/>
                  <a:gd name="T21" fmla="*/ 20 h 248"/>
                  <a:gd name="T22" fmla="*/ 124 w 248"/>
                  <a:gd name="T23" fmla="*/ 0 h 248"/>
                  <a:gd name="T24" fmla="*/ 192 w 248"/>
                  <a:gd name="T25" fmla="*/ 20 h 248"/>
                  <a:gd name="T26" fmla="*/ 59 w 248"/>
                  <a:gd name="T27" fmla="*/ 154 h 248"/>
                  <a:gd name="T28" fmla="*/ 52 w 248"/>
                  <a:gd name="T29" fmla="*/ 124 h 248"/>
                  <a:gd name="T30" fmla="*/ 59 w 248"/>
                  <a:gd name="T31" fmla="*/ 93 h 248"/>
                  <a:gd name="T32" fmla="*/ 155 w 248"/>
                  <a:gd name="T33" fmla="*/ 187 h 248"/>
                  <a:gd name="T34" fmla="*/ 124 w 248"/>
                  <a:gd name="T35" fmla="*/ 195 h 248"/>
                  <a:gd name="T36" fmla="*/ 93 w 248"/>
                  <a:gd name="T37" fmla="*/ 188 h 248"/>
                  <a:gd name="T38" fmla="*/ 188 w 248"/>
                  <a:gd name="T39" fmla="*/ 94 h 248"/>
                  <a:gd name="T40" fmla="*/ 195 w 248"/>
                  <a:gd name="T41" fmla="*/ 124 h 248"/>
                  <a:gd name="T42" fmla="*/ 188 w 248"/>
                  <a:gd name="T43" fmla="*/ 154 h 248"/>
                  <a:gd name="T44" fmla="*/ 94 w 248"/>
                  <a:gd name="T45" fmla="*/ 59 h 248"/>
                  <a:gd name="T46" fmla="*/ 124 w 248"/>
                  <a:gd name="T47" fmla="*/ 52 h 248"/>
                  <a:gd name="T48" fmla="*/ 154 w 248"/>
                  <a:gd name="T49" fmla="*/ 5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248">
                    <a:moveTo>
                      <a:pt x="20" y="191"/>
                    </a:moveTo>
                    <a:cubicBezTo>
                      <a:pt x="7" y="172"/>
                      <a:pt x="0" y="149"/>
                      <a:pt x="0" y="124"/>
                    </a:cubicBezTo>
                    <a:cubicBezTo>
                      <a:pt x="0" y="98"/>
                      <a:pt x="7" y="75"/>
                      <a:pt x="20" y="55"/>
                    </a:cubicBezTo>
                    <a:moveTo>
                      <a:pt x="192" y="227"/>
                    </a:moveTo>
                    <a:cubicBezTo>
                      <a:pt x="172" y="240"/>
                      <a:pt x="149" y="248"/>
                      <a:pt x="124" y="248"/>
                    </a:cubicBezTo>
                    <a:cubicBezTo>
                      <a:pt x="98" y="248"/>
                      <a:pt x="75" y="240"/>
                      <a:pt x="55" y="227"/>
                    </a:cubicBezTo>
                    <a:moveTo>
                      <a:pt x="227" y="56"/>
                    </a:moveTo>
                    <a:cubicBezTo>
                      <a:pt x="228" y="56"/>
                      <a:pt x="228" y="57"/>
                      <a:pt x="228" y="57"/>
                    </a:cubicBezTo>
                    <a:cubicBezTo>
                      <a:pt x="240" y="76"/>
                      <a:pt x="248" y="99"/>
                      <a:pt x="248" y="124"/>
                    </a:cubicBezTo>
                    <a:cubicBezTo>
                      <a:pt x="248" y="149"/>
                      <a:pt x="240" y="172"/>
                      <a:pt x="228" y="191"/>
                    </a:cubicBezTo>
                    <a:moveTo>
                      <a:pt x="55" y="20"/>
                    </a:moveTo>
                    <a:cubicBezTo>
                      <a:pt x="75" y="7"/>
                      <a:pt x="98" y="0"/>
                      <a:pt x="124" y="0"/>
                    </a:cubicBezTo>
                    <a:cubicBezTo>
                      <a:pt x="149" y="0"/>
                      <a:pt x="173" y="7"/>
                      <a:pt x="192" y="20"/>
                    </a:cubicBezTo>
                    <a:moveTo>
                      <a:pt x="59" y="154"/>
                    </a:moveTo>
                    <a:cubicBezTo>
                      <a:pt x="55" y="145"/>
                      <a:pt x="52" y="135"/>
                      <a:pt x="52" y="124"/>
                    </a:cubicBezTo>
                    <a:cubicBezTo>
                      <a:pt x="52" y="113"/>
                      <a:pt x="55" y="103"/>
                      <a:pt x="59" y="93"/>
                    </a:cubicBezTo>
                    <a:moveTo>
                      <a:pt x="155" y="187"/>
                    </a:moveTo>
                    <a:cubicBezTo>
                      <a:pt x="146" y="192"/>
                      <a:pt x="135" y="195"/>
                      <a:pt x="124" y="195"/>
                    </a:cubicBezTo>
                    <a:cubicBezTo>
                      <a:pt x="113" y="195"/>
                      <a:pt x="102" y="192"/>
                      <a:pt x="93" y="188"/>
                    </a:cubicBezTo>
                    <a:moveTo>
                      <a:pt x="188" y="94"/>
                    </a:moveTo>
                    <a:cubicBezTo>
                      <a:pt x="193" y="103"/>
                      <a:pt x="195" y="113"/>
                      <a:pt x="195" y="124"/>
                    </a:cubicBezTo>
                    <a:cubicBezTo>
                      <a:pt x="195" y="135"/>
                      <a:pt x="192" y="145"/>
                      <a:pt x="188" y="154"/>
                    </a:cubicBezTo>
                    <a:moveTo>
                      <a:pt x="94" y="59"/>
                    </a:moveTo>
                    <a:cubicBezTo>
                      <a:pt x="103" y="55"/>
                      <a:pt x="113" y="52"/>
                      <a:pt x="124" y="52"/>
                    </a:cubicBezTo>
                    <a:cubicBezTo>
                      <a:pt x="134" y="52"/>
                      <a:pt x="145" y="55"/>
                      <a:pt x="154" y="59"/>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3" name="Freeform 29">
                <a:extLst>
                  <a:ext uri="{FF2B5EF4-FFF2-40B4-BE49-F238E27FC236}">
                    <a16:creationId xmlns:a16="http://schemas.microsoft.com/office/drawing/2014/main" id="{B866B323-0674-46C5-A64B-A792AA7E1DC2}"/>
                  </a:ext>
                </a:extLst>
              </p:cNvPr>
              <p:cNvSpPr>
                <a:spLocks noEditPoints="1"/>
              </p:cNvSpPr>
              <p:nvPr userDrawn="1"/>
            </p:nvSpPr>
            <p:spPr bwMode="auto">
              <a:xfrm>
                <a:off x="6173" y="2293"/>
                <a:ext cx="254" cy="254"/>
              </a:xfrm>
              <a:custGeom>
                <a:avLst/>
                <a:gdLst>
                  <a:gd name="T0" fmla="*/ 95 w 295"/>
                  <a:gd name="T1" fmla="*/ 272 h 295"/>
                  <a:gd name="T2" fmla="*/ 148 w 295"/>
                  <a:gd name="T3" fmla="*/ 295 h 295"/>
                  <a:gd name="T4" fmla="*/ 201 w 295"/>
                  <a:gd name="T5" fmla="*/ 272 h 295"/>
                  <a:gd name="T6" fmla="*/ 24 w 295"/>
                  <a:gd name="T7" fmla="*/ 95 h 295"/>
                  <a:gd name="T8" fmla="*/ 0 w 295"/>
                  <a:gd name="T9" fmla="*/ 148 h 295"/>
                  <a:gd name="T10" fmla="*/ 24 w 295"/>
                  <a:gd name="T11" fmla="*/ 201 h 295"/>
                  <a:gd name="T12" fmla="*/ 201 w 295"/>
                  <a:gd name="T13" fmla="*/ 24 h 295"/>
                  <a:gd name="T14" fmla="*/ 148 w 295"/>
                  <a:gd name="T15" fmla="*/ 0 h 295"/>
                  <a:gd name="T16" fmla="*/ 95 w 295"/>
                  <a:gd name="T17" fmla="*/ 24 h 295"/>
                  <a:gd name="T18" fmla="*/ 272 w 295"/>
                  <a:gd name="T19" fmla="*/ 201 h 295"/>
                  <a:gd name="T20" fmla="*/ 295 w 295"/>
                  <a:gd name="T21" fmla="*/ 148 h 295"/>
                  <a:gd name="T22" fmla="*/ 272 w 295"/>
                  <a:gd name="T23" fmla="*/ 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5" h="295">
                    <a:moveTo>
                      <a:pt x="95" y="272"/>
                    </a:moveTo>
                    <a:cubicBezTo>
                      <a:pt x="107" y="283"/>
                      <a:pt x="122" y="295"/>
                      <a:pt x="148" y="295"/>
                    </a:cubicBezTo>
                    <a:cubicBezTo>
                      <a:pt x="174" y="295"/>
                      <a:pt x="188" y="283"/>
                      <a:pt x="201" y="272"/>
                    </a:cubicBezTo>
                    <a:moveTo>
                      <a:pt x="24" y="95"/>
                    </a:moveTo>
                    <a:cubicBezTo>
                      <a:pt x="12" y="107"/>
                      <a:pt x="0" y="122"/>
                      <a:pt x="0" y="148"/>
                    </a:cubicBezTo>
                    <a:cubicBezTo>
                      <a:pt x="0" y="174"/>
                      <a:pt x="12" y="188"/>
                      <a:pt x="24" y="201"/>
                    </a:cubicBezTo>
                    <a:moveTo>
                      <a:pt x="201" y="24"/>
                    </a:moveTo>
                    <a:cubicBezTo>
                      <a:pt x="188" y="12"/>
                      <a:pt x="174" y="0"/>
                      <a:pt x="148" y="0"/>
                    </a:cubicBezTo>
                    <a:cubicBezTo>
                      <a:pt x="122" y="0"/>
                      <a:pt x="107" y="12"/>
                      <a:pt x="95" y="24"/>
                    </a:cubicBezTo>
                    <a:moveTo>
                      <a:pt x="272" y="201"/>
                    </a:moveTo>
                    <a:cubicBezTo>
                      <a:pt x="283" y="188"/>
                      <a:pt x="295" y="174"/>
                      <a:pt x="295" y="148"/>
                    </a:cubicBezTo>
                    <a:cubicBezTo>
                      <a:pt x="295" y="122"/>
                      <a:pt x="283" y="107"/>
                      <a:pt x="272" y="95"/>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4" name="Freeform 30">
                <a:extLst>
                  <a:ext uri="{FF2B5EF4-FFF2-40B4-BE49-F238E27FC236}">
                    <a16:creationId xmlns:a16="http://schemas.microsoft.com/office/drawing/2014/main" id="{E24660C9-6612-43D3-A477-A7B15C9EDB0A}"/>
                  </a:ext>
                </a:extLst>
              </p:cNvPr>
              <p:cNvSpPr>
                <a:spLocks/>
              </p:cNvSpPr>
              <p:nvPr userDrawn="1"/>
            </p:nvSpPr>
            <p:spPr bwMode="auto">
              <a:xfrm>
                <a:off x="6325" y="2327"/>
                <a:ext cx="68" cy="68"/>
              </a:xfrm>
              <a:custGeom>
                <a:avLst/>
                <a:gdLst>
                  <a:gd name="T0" fmla="*/ 32 w 79"/>
                  <a:gd name="T1" fmla="*/ 79 h 79"/>
                  <a:gd name="T2" fmla="*/ 15 w 79"/>
                  <a:gd name="T3" fmla="*/ 65 h 79"/>
                  <a:gd name="T4" fmla="*/ 0 w 79"/>
                  <a:gd name="T5" fmla="*/ 47 h 79"/>
                  <a:gd name="T6" fmla="*/ 46 w 79"/>
                  <a:gd name="T7" fmla="*/ 0 h 79"/>
                  <a:gd name="T8" fmla="*/ 64 w 79"/>
                  <a:gd name="T9" fmla="*/ 15 h 79"/>
                  <a:gd name="T10" fmla="*/ 79 w 79"/>
                  <a:gd name="T11" fmla="*/ 33 h 79"/>
                  <a:gd name="T12" fmla="*/ 32 w 79"/>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32" y="79"/>
                    </a:moveTo>
                    <a:cubicBezTo>
                      <a:pt x="26" y="75"/>
                      <a:pt x="20" y="70"/>
                      <a:pt x="15" y="65"/>
                    </a:cubicBezTo>
                    <a:cubicBezTo>
                      <a:pt x="9" y="59"/>
                      <a:pt x="4" y="53"/>
                      <a:pt x="0" y="47"/>
                    </a:cubicBezTo>
                    <a:cubicBezTo>
                      <a:pt x="46" y="0"/>
                      <a:pt x="46" y="0"/>
                      <a:pt x="46" y="0"/>
                    </a:cubicBezTo>
                    <a:cubicBezTo>
                      <a:pt x="53" y="5"/>
                      <a:pt x="58" y="10"/>
                      <a:pt x="64" y="15"/>
                    </a:cubicBezTo>
                    <a:cubicBezTo>
                      <a:pt x="70" y="21"/>
                      <a:pt x="74" y="27"/>
                      <a:pt x="79" y="33"/>
                    </a:cubicBezTo>
                    <a:lnTo>
                      <a:pt x="32" y="79"/>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5" name="Freeform 31">
                <a:extLst>
                  <a:ext uri="{FF2B5EF4-FFF2-40B4-BE49-F238E27FC236}">
                    <a16:creationId xmlns:a16="http://schemas.microsoft.com/office/drawing/2014/main" id="{1FCE99EE-4EF2-42EC-8DB4-54394176163A}"/>
                  </a:ext>
                </a:extLst>
              </p:cNvPr>
              <p:cNvSpPr>
                <a:spLocks/>
              </p:cNvSpPr>
              <p:nvPr userDrawn="1"/>
            </p:nvSpPr>
            <p:spPr bwMode="auto">
              <a:xfrm>
                <a:off x="6325" y="2327"/>
                <a:ext cx="68" cy="68"/>
              </a:xfrm>
              <a:custGeom>
                <a:avLst/>
                <a:gdLst>
                  <a:gd name="T0" fmla="*/ 32 w 79"/>
                  <a:gd name="T1" fmla="*/ 79 h 79"/>
                  <a:gd name="T2" fmla="*/ 15 w 79"/>
                  <a:gd name="T3" fmla="*/ 65 h 79"/>
                  <a:gd name="T4" fmla="*/ 0 w 79"/>
                  <a:gd name="T5" fmla="*/ 47 h 79"/>
                  <a:gd name="T6" fmla="*/ 46 w 79"/>
                  <a:gd name="T7" fmla="*/ 0 h 79"/>
                  <a:gd name="T8" fmla="*/ 64 w 79"/>
                  <a:gd name="T9" fmla="*/ 15 h 79"/>
                  <a:gd name="T10" fmla="*/ 79 w 79"/>
                  <a:gd name="T11" fmla="*/ 33 h 79"/>
                  <a:gd name="T12" fmla="*/ 32 w 79"/>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32" y="79"/>
                    </a:moveTo>
                    <a:cubicBezTo>
                      <a:pt x="26" y="75"/>
                      <a:pt x="20" y="70"/>
                      <a:pt x="15" y="65"/>
                    </a:cubicBezTo>
                    <a:cubicBezTo>
                      <a:pt x="9" y="59"/>
                      <a:pt x="4" y="53"/>
                      <a:pt x="0" y="47"/>
                    </a:cubicBezTo>
                    <a:cubicBezTo>
                      <a:pt x="46" y="0"/>
                      <a:pt x="46" y="0"/>
                      <a:pt x="46" y="0"/>
                    </a:cubicBezTo>
                    <a:cubicBezTo>
                      <a:pt x="53" y="5"/>
                      <a:pt x="58" y="10"/>
                      <a:pt x="64" y="15"/>
                    </a:cubicBezTo>
                    <a:cubicBezTo>
                      <a:pt x="70" y="21"/>
                      <a:pt x="74" y="27"/>
                      <a:pt x="79" y="33"/>
                    </a:cubicBezTo>
                    <a:lnTo>
                      <a:pt x="32" y="79"/>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6" name="Freeform 32">
                <a:extLst>
                  <a:ext uri="{FF2B5EF4-FFF2-40B4-BE49-F238E27FC236}">
                    <a16:creationId xmlns:a16="http://schemas.microsoft.com/office/drawing/2014/main" id="{8BFD80FC-2902-44DA-B304-FD4C5D07E46A}"/>
                  </a:ext>
                </a:extLst>
              </p:cNvPr>
              <p:cNvSpPr>
                <a:spLocks/>
              </p:cNvSpPr>
              <p:nvPr userDrawn="1"/>
            </p:nvSpPr>
            <p:spPr bwMode="auto">
              <a:xfrm>
                <a:off x="6325" y="2445"/>
                <a:ext cx="68" cy="68"/>
              </a:xfrm>
              <a:custGeom>
                <a:avLst/>
                <a:gdLst>
                  <a:gd name="T0" fmla="*/ 0 w 79"/>
                  <a:gd name="T1" fmla="*/ 32 h 79"/>
                  <a:gd name="T2" fmla="*/ 15 w 79"/>
                  <a:gd name="T3" fmla="*/ 15 h 79"/>
                  <a:gd name="T4" fmla="*/ 32 w 79"/>
                  <a:gd name="T5" fmla="*/ 0 h 79"/>
                  <a:gd name="T6" fmla="*/ 79 w 79"/>
                  <a:gd name="T7" fmla="*/ 46 h 79"/>
                  <a:gd name="T8" fmla="*/ 64 w 79"/>
                  <a:gd name="T9" fmla="*/ 64 h 79"/>
                  <a:gd name="T10" fmla="*/ 46 w 79"/>
                  <a:gd name="T11" fmla="*/ 79 h 79"/>
                  <a:gd name="T12" fmla="*/ 0 w 79"/>
                  <a:gd name="T13" fmla="*/ 32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0" y="32"/>
                    </a:moveTo>
                    <a:cubicBezTo>
                      <a:pt x="4" y="26"/>
                      <a:pt x="9" y="20"/>
                      <a:pt x="15" y="15"/>
                    </a:cubicBezTo>
                    <a:cubicBezTo>
                      <a:pt x="20" y="9"/>
                      <a:pt x="26" y="4"/>
                      <a:pt x="32" y="0"/>
                    </a:cubicBezTo>
                    <a:cubicBezTo>
                      <a:pt x="79" y="46"/>
                      <a:pt x="79" y="46"/>
                      <a:pt x="79" y="46"/>
                    </a:cubicBezTo>
                    <a:cubicBezTo>
                      <a:pt x="74" y="53"/>
                      <a:pt x="70" y="58"/>
                      <a:pt x="64" y="64"/>
                    </a:cubicBezTo>
                    <a:cubicBezTo>
                      <a:pt x="58" y="70"/>
                      <a:pt x="53" y="74"/>
                      <a:pt x="46" y="79"/>
                    </a:cubicBezTo>
                    <a:cubicBezTo>
                      <a:pt x="46" y="79"/>
                      <a:pt x="0" y="32"/>
                      <a:pt x="0" y="32"/>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7" name="Freeform 33">
                <a:extLst>
                  <a:ext uri="{FF2B5EF4-FFF2-40B4-BE49-F238E27FC236}">
                    <a16:creationId xmlns:a16="http://schemas.microsoft.com/office/drawing/2014/main" id="{39C06E10-3979-4DE9-A873-C55D83D42C47}"/>
                  </a:ext>
                </a:extLst>
              </p:cNvPr>
              <p:cNvSpPr>
                <a:spLocks/>
              </p:cNvSpPr>
              <p:nvPr userDrawn="1"/>
            </p:nvSpPr>
            <p:spPr bwMode="auto">
              <a:xfrm>
                <a:off x="6325" y="2445"/>
                <a:ext cx="68" cy="68"/>
              </a:xfrm>
              <a:custGeom>
                <a:avLst/>
                <a:gdLst>
                  <a:gd name="T0" fmla="*/ 0 w 79"/>
                  <a:gd name="T1" fmla="*/ 32 h 79"/>
                  <a:gd name="T2" fmla="*/ 15 w 79"/>
                  <a:gd name="T3" fmla="*/ 15 h 79"/>
                  <a:gd name="T4" fmla="*/ 32 w 79"/>
                  <a:gd name="T5" fmla="*/ 0 h 79"/>
                  <a:gd name="T6" fmla="*/ 79 w 79"/>
                  <a:gd name="T7" fmla="*/ 46 h 79"/>
                  <a:gd name="T8" fmla="*/ 64 w 79"/>
                  <a:gd name="T9" fmla="*/ 64 h 79"/>
                  <a:gd name="T10" fmla="*/ 46 w 79"/>
                  <a:gd name="T11" fmla="*/ 79 h 79"/>
                  <a:gd name="T12" fmla="*/ 0 w 79"/>
                  <a:gd name="T13" fmla="*/ 32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0" y="32"/>
                    </a:moveTo>
                    <a:cubicBezTo>
                      <a:pt x="4" y="26"/>
                      <a:pt x="9" y="20"/>
                      <a:pt x="15" y="15"/>
                    </a:cubicBezTo>
                    <a:cubicBezTo>
                      <a:pt x="20" y="9"/>
                      <a:pt x="26" y="4"/>
                      <a:pt x="32" y="0"/>
                    </a:cubicBezTo>
                    <a:cubicBezTo>
                      <a:pt x="79" y="46"/>
                      <a:pt x="79" y="46"/>
                      <a:pt x="79" y="46"/>
                    </a:cubicBezTo>
                    <a:cubicBezTo>
                      <a:pt x="74" y="53"/>
                      <a:pt x="70" y="58"/>
                      <a:pt x="64" y="64"/>
                    </a:cubicBezTo>
                    <a:cubicBezTo>
                      <a:pt x="58" y="70"/>
                      <a:pt x="53" y="74"/>
                      <a:pt x="46" y="79"/>
                    </a:cubicBezTo>
                    <a:cubicBezTo>
                      <a:pt x="46" y="79"/>
                      <a:pt x="0" y="32"/>
                      <a:pt x="0" y="32"/>
                    </a:cubicBez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8" name="Freeform 34">
                <a:extLst>
                  <a:ext uri="{FF2B5EF4-FFF2-40B4-BE49-F238E27FC236}">
                    <a16:creationId xmlns:a16="http://schemas.microsoft.com/office/drawing/2014/main" id="{05DD8F87-5A4C-4926-85BB-79488D926736}"/>
                  </a:ext>
                </a:extLst>
              </p:cNvPr>
              <p:cNvSpPr>
                <a:spLocks/>
              </p:cNvSpPr>
              <p:nvPr userDrawn="1"/>
            </p:nvSpPr>
            <p:spPr bwMode="auto">
              <a:xfrm>
                <a:off x="6207" y="2445"/>
                <a:ext cx="68" cy="68"/>
              </a:xfrm>
              <a:custGeom>
                <a:avLst/>
                <a:gdLst>
                  <a:gd name="T0" fmla="*/ 47 w 79"/>
                  <a:gd name="T1" fmla="*/ 0 h 79"/>
                  <a:gd name="T2" fmla="*/ 65 w 79"/>
                  <a:gd name="T3" fmla="*/ 15 h 79"/>
                  <a:gd name="T4" fmla="*/ 79 w 79"/>
                  <a:gd name="T5" fmla="*/ 32 h 79"/>
                  <a:gd name="T6" fmla="*/ 33 w 79"/>
                  <a:gd name="T7" fmla="*/ 79 h 79"/>
                  <a:gd name="T8" fmla="*/ 15 w 79"/>
                  <a:gd name="T9" fmla="*/ 64 h 79"/>
                  <a:gd name="T10" fmla="*/ 0 w 79"/>
                  <a:gd name="T11" fmla="*/ 46 h 79"/>
                  <a:gd name="T12" fmla="*/ 47 w 7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47" y="0"/>
                    </a:moveTo>
                    <a:cubicBezTo>
                      <a:pt x="53" y="4"/>
                      <a:pt x="59" y="9"/>
                      <a:pt x="65" y="15"/>
                    </a:cubicBezTo>
                    <a:cubicBezTo>
                      <a:pt x="70" y="20"/>
                      <a:pt x="75" y="26"/>
                      <a:pt x="79" y="32"/>
                    </a:cubicBezTo>
                    <a:cubicBezTo>
                      <a:pt x="33" y="79"/>
                      <a:pt x="33" y="79"/>
                      <a:pt x="33" y="79"/>
                    </a:cubicBezTo>
                    <a:cubicBezTo>
                      <a:pt x="27" y="74"/>
                      <a:pt x="21" y="70"/>
                      <a:pt x="15" y="64"/>
                    </a:cubicBezTo>
                    <a:cubicBezTo>
                      <a:pt x="10" y="58"/>
                      <a:pt x="5" y="53"/>
                      <a:pt x="0" y="46"/>
                    </a:cubicBezTo>
                    <a:lnTo>
                      <a:pt x="47" y="0"/>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79" name="Freeform 35">
                <a:extLst>
                  <a:ext uri="{FF2B5EF4-FFF2-40B4-BE49-F238E27FC236}">
                    <a16:creationId xmlns:a16="http://schemas.microsoft.com/office/drawing/2014/main" id="{D0F0330E-9CDC-42E8-B777-EF0021B02716}"/>
                  </a:ext>
                </a:extLst>
              </p:cNvPr>
              <p:cNvSpPr>
                <a:spLocks/>
              </p:cNvSpPr>
              <p:nvPr userDrawn="1"/>
            </p:nvSpPr>
            <p:spPr bwMode="auto">
              <a:xfrm>
                <a:off x="6207" y="2445"/>
                <a:ext cx="68" cy="68"/>
              </a:xfrm>
              <a:custGeom>
                <a:avLst/>
                <a:gdLst>
                  <a:gd name="T0" fmla="*/ 47 w 79"/>
                  <a:gd name="T1" fmla="*/ 0 h 79"/>
                  <a:gd name="T2" fmla="*/ 65 w 79"/>
                  <a:gd name="T3" fmla="*/ 15 h 79"/>
                  <a:gd name="T4" fmla="*/ 79 w 79"/>
                  <a:gd name="T5" fmla="*/ 32 h 79"/>
                  <a:gd name="T6" fmla="*/ 33 w 79"/>
                  <a:gd name="T7" fmla="*/ 79 h 79"/>
                  <a:gd name="T8" fmla="*/ 15 w 79"/>
                  <a:gd name="T9" fmla="*/ 64 h 79"/>
                  <a:gd name="T10" fmla="*/ 0 w 79"/>
                  <a:gd name="T11" fmla="*/ 46 h 79"/>
                  <a:gd name="T12" fmla="*/ 47 w 7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47" y="0"/>
                    </a:moveTo>
                    <a:cubicBezTo>
                      <a:pt x="53" y="4"/>
                      <a:pt x="59" y="9"/>
                      <a:pt x="65" y="15"/>
                    </a:cubicBezTo>
                    <a:cubicBezTo>
                      <a:pt x="70" y="20"/>
                      <a:pt x="75" y="26"/>
                      <a:pt x="79" y="32"/>
                    </a:cubicBezTo>
                    <a:cubicBezTo>
                      <a:pt x="33" y="79"/>
                      <a:pt x="33" y="79"/>
                      <a:pt x="33" y="79"/>
                    </a:cubicBezTo>
                    <a:cubicBezTo>
                      <a:pt x="27" y="74"/>
                      <a:pt x="21" y="70"/>
                      <a:pt x="15" y="64"/>
                    </a:cubicBezTo>
                    <a:cubicBezTo>
                      <a:pt x="10" y="58"/>
                      <a:pt x="5" y="53"/>
                      <a:pt x="0" y="46"/>
                    </a:cubicBezTo>
                    <a:lnTo>
                      <a:pt x="47" y="0"/>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0" name="Freeform 36">
                <a:extLst>
                  <a:ext uri="{FF2B5EF4-FFF2-40B4-BE49-F238E27FC236}">
                    <a16:creationId xmlns:a16="http://schemas.microsoft.com/office/drawing/2014/main" id="{F12CD562-ED52-4407-839C-DE92782CFD51}"/>
                  </a:ext>
                </a:extLst>
              </p:cNvPr>
              <p:cNvSpPr>
                <a:spLocks/>
              </p:cNvSpPr>
              <p:nvPr userDrawn="1"/>
            </p:nvSpPr>
            <p:spPr bwMode="auto">
              <a:xfrm>
                <a:off x="6207" y="2327"/>
                <a:ext cx="68" cy="68"/>
              </a:xfrm>
              <a:custGeom>
                <a:avLst/>
                <a:gdLst>
                  <a:gd name="T0" fmla="*/ 79 w 79"/>
                  <a:gd name="T1" fmla="*/ 47 h 79"/>
                  <a:gd name="T2" fmla="*/ 65 w 79"/>
                  <a:gd name="T3" fmla="*/ 65 h 79"/>
                  <a:gd name="T4" fmla="*/ 47 w 79"/>
                  <a:gd name="T5" fmla="*/ 79 h 79"/>
                  <a:gd name="T6" fmla="*/ 0 w 79"/>
                  <a:gd name="T7" fmla="*/ 33 h 79"/>
                  <a:gd name="T8" fmla="*/ 15 w 79"/>
                  <a:gd name="T9" fmla="*/ 15 h 79"/>
                  <a:gd name="T10" fmla="*/ 33 w 79"/>
                  <a:gd name="T11" fmla="*/ 0 h 79"/>
                  <a:gd name="T12" fmla="*/ 79 w 79"/>
                  <a:gd name="T13" fmla="*/ 47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79" y="47"/>
                    </a:moveTo>
                    <a:cubicBezTo>
                      <a:pt x="75" y="53"/>
                      <a:pt x="70" y="59"/>
                      <a:pt x="65" y="65"/>
                    </a:cubicBezTo>
                    <a:cubicBezTo>
                      <a:pt x="59" y="70"/>
                      <a:pt x="53" y="75"/>
                      <a:pt x="47" y="79"/>
                    </a:cubicBezTo>
                    <a:cubicBezTo>
                      <a:pt x="0" y="33"/>
                      <a:pt x="0" y="33"/>
                      <a:pt x="0" y="33"/>
                    </a:cubicBezTo>
                    <a:cubicBezTo>
                      <a:pt x="5" y="27"/>
                      <a:pt x="10" y="21"/>
                      <a:pt x="15" y="15"/>
                    </a:cubicBezTo>
                    <a:cubicBezTo>
                      <a:pt x="21" y="10"/>
                      <a:pt x="27" y="5"/>
                      <a:pt x="33" y="0"/>
                    </a:cubicBezTo>
                    <a:cubicBezTo>
                      <a:pt x="33" y="0"/>
                      <a:pt x="79" y="47"/>
                      <a:pt x="79" y="47"/>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281" name="Freeform 37">
                <a:extLst>
                  <a:ext uri="{FF2B5EF4-FFF2-40B4-BE49-F238E27FC236}">
                    <a16:creationId xmlns:a16="http://schemas.microsoft.com/office/drawing/2014/main" id="{6C7784DB-EF00-4BB6-A5C5-6419956A30B4}"/>
                  </a:ext>
                </a:extLst>
              </p:cNvPr>
              <p:cNvSpPr>
                <a:spLocks/>
              </p:cNvSpPr>
              <p:nvPr userDrawn="1"/>
            </p:nvSpPr>
            <p:spPr bwMode="auto">
              <a:xfrm>
                <a:off x="6207" y="2327"/>
                <a:ext cx="68" cy="68"/>
              </a:xfrm>
              <a:custGeom>
                <a:avLst/>
                <a:gdLst>
                  <a:gd name="T0" fmla="*/ 79 w 79"/>
                  <a:gd name="T1" fmla="*/ 47 h 79"/>
                  <a:gd name="T2" fmla="*/ 65 w 79"/>
                  <a:gd name="T3" fmla="*/ 65 h 79"/>
                  <a:gd name="T4" fmla="*/ 47 w 79"/>
                  <a:gd name="T5" fmla="*/ 79 h 79"/>
                  <a:gd name="T6" fmla="*/ 0 w 79"/>
                  <a:gd name="T7" fmla="*/ 33 h 79"/>
                  <a:gd name="T8" fmla="*/ 15 w 79"/>
                  <a:gd name="T9" fmla="*/ 15 h 79"/>
                  <a:gd name="T10" fmla="*/ 33 w 79"/>
                  <a:gd name="T11" fmla="*/ 0 h 79"/>
                  <a:gd name="T12" fmla="*/ 79 w 79"/>
                  <a:gd name="T13" fmla="*/ 47 h 79"/>
                </a:gdLst>
                <a:ahLst/>
                <a:cxnLst>
                  <a:cxn ang="0">
                    <a:pos x="T0" y="T1"/>
                  </a:cxn>
                  <a:cxn ang="0">
                    <a:pos x="T2" y="T3"/>
                  </a:cxn>
                  <a:cxn ang="0">
                    <a:pos x="T4" y="T5"/>
                  </a:cxn>
                  <a:cxn ang="0">
                    <a:pos x="T6" y="T7"/>
                  </a:cxn>
                  <a:cxn ang="0">
                    <a:pos x="T8" y="T9"/>
                  </a:cxn>
                  <a:cxn ang="0">
                    <a:pos x="T10" y="T11"/>
                  </a:cxn>
                  <a:cxn ang="0">
                    <a:pos x="T12" y="T13"/>
                  </a:cxn>
                </a:cxnLst>
                <a:rect l="0" t="0" r="r" b="b"/>
                <a:pathLst>
                  <a:path w="79" h="79">
                    <a:moveTo>
                      <a:pt x="79" y="47"/>
                    </a:moveTo>
                    <a:cubicBezTo>
                      <a:pt x="75" y="53"/>
                      <a:pt x="70" y="59"/>
                      <a:pt x="65" y="65"/>
                    </a:cubicBezTo>
                    <a:cubicBezTo>
                      <a:pt x="59" y="70"/>
                      <a:pt x="53" y="75"/>
                      <a:pt x="47" y="79"/>
                    </a:cubicBezTo>
                    <a:cubicBezTo>
                      <a:pt x="0" y="33"/>
                      <a:pt x="0" y="33"/>
                      <a:pt x="0" y="33"/>
                    </a:cubicBezTo>
                    <a:cubicBezTo>
                      <a:pt x="5" y="27"/>
                      <a:pt x="10" y="21"/>
                      <a:pt x="15" y="15"/>
                    </a:cubicBezTo>
                    <a:cubicBezTo>
                      <a:pt x="21" y="10"/>
                      <a:pt x="27" y="5"/>
                      <a:pt x="33" y="0"/>
                    </a:cubicBezTo>
                    <a:cubicBezTo>
                      <a:pt x="33" y="0"/>
                      <a:pt x="79" y="47"/>
                      <a:pt x="79" y="47"/>
                    </a:cubicBez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grpSp>
      <p:grpSp>
        <p:nvGrpSpPr>
          <p:cNvPr id="335" name="Group 334">
            <a:extLst>
              <a:ext uri="{FF2B5EF4-FFF2-40B4-BE49-F238E27FC236}">
                <a16:creationId xmlns:a16="http://schemas.microsoft.com/office/drawing/2014/main" id="{828C953D-94FB-4C85-86F2-31649F6CC6F9}"/>
              </a:ext>
            </a:extLst>
          </p:cNvPr>
          <p:cNvGrpSpPr/>
          <p:nvPr userDrawn="1"/>
        </p:nvGrpSpPr>
        <p:grpSpPr>
          <a:xfrm>
            <a:off x="4641856" y="3560441"/>
            <a:ext cx="2054751" cy="1993492"/>
            <a:chOff x="4641856" y="3560441"/>
            <a:chExt cx="2054751" cy="1993492"/>
          </a:xfrm>
        </p:grpSpPr>
        <p:sp>
          <p:nvSpPr>
            <p:cNvPr id="336" name="TextBox 335">
              <a:extLst>
                <a:ext uri="{FF2B5EF4-FFF2-40B4-BE49-F238E27FC236}">
                  <a16:creationId xmlns:a16="http://schemas.microsoft.com/office/drawing/2014/main" id="{5AC76F2C-E6A5-43EE-BDC5-D4815CCFD31E}"/>
                </a:ext>
              </a:extLst>
            </p:cNvPr>
            <p:cNvSpPr txBox="1"/>
            <p:nvPr userDrawn="1"/>
          </p:nvSpPr>
          <p:spPr>
            <a:xfrm>
              <a:off x="5169127" y="4326355"/>
              <a:ext cx="1527479" cy="461665"/>
            </a:xfrm>
            <a:prstGeom prst="rect">
              <a:avLst/>
            </a:prstGeom>
            <a:noFill/>
          </p:spPr>
          <p:txBody>
            <a:bodyPr wrap="square" rtlCol="0">
              <a:spAutoFit/>
            </a:bodyPr>
            <a:lstStyle/>
            <a:p>
              <a:pPr>
                <a:spcBef>
                  <a:spcPts val="1000"/>
                </a:spcBef>
              </a:pPr>
              <a:r>
                <a:rPr lang="en-US" sz="1200" dirty="0">
                  <a:solidFill>
                    <a:srgbClr val="003360"/>
                  </a:solidFill>
                </a:rPr>
                <a:t>Healthcare </a:t>
              </a:r>
              <a:br>
                <a:rPr lang="en-US" sz="1200" dirty="0">
                  <a:solidFill>
                    <a:srgbClr val="003360"/>
                  </a:solidFill>
                </a:rPr>
              </a:br>
              <a:r>
                <a:rPr lang="en-US" sz="1200" dirty="0">
                  <a:solidFill>
                    <a:srgbClr val="003360"/>
                  </a:solidFill>
                </a:rPr>
                <a:t>&amp; Life Sciences</a:t>
              </a:r>
            </a:p>
          </p:txBody>
        </p:sp>
        <p:grpSp>
          <p:nvGrpSpPr>
            <p:cNvPr id="337" name="Group 21">
              <a:extLst>
                <a:ext uri="{FF2B5EF4-FFF2-40B4-BE49-F238E27FC236}">
                  <a16:creationId xmlns:a16="http://schemas.microsoft.com/office/drawing/2014/main" id="{C73D490E-9BE8-4932-8ABB-D901A91707D9}"/>
                </a:ext>
              </a:extLst>
            </p:cNvPr>
            <p:cNvGrpSpPr>
              <a:grpSpLocks noChangeAspect="1"/>
            </p:cNvGrpSpPr>
            <p:nvPr userDrawn="1"/>
          </p:nvGrpSpPr>
          <p:grpSpPr bwMode="auto">
            <a:xfrm>
              <a:off x="4643444" y="4442093"/>
              <a:ext cx="434975" cy="230188"/>
              <a:chOff x="2926" y="2757"/>
              <a:chExt cx="274" cy="145"/>
            </a:xfrm>
          </p:grpSpPr>
          <p:sp>
            <p:nvSpPr>
              <p:cNvPr id="350" name="Oval 22">
                <a:extLst>
                  <a:ext uri="{FF2B5EF4-FFF2-40B4-BE49-F238E27FC236}">
                    <a16:creationId xmlns:a16="http://schemas.microsoft.com/office/drawing/2014/main" id="{8EDF06CA-CFE2-487F-A289-36B9F6C114AE}"/>
                  </a:ext>
                </a:extLst>
              </p:cNvPr>
              <p:cNvSpPr>
                <a:spLocks noChangeArrowheads="1"/>
              </p:cNvSpPr>
              <p:nvPr userDrawn="1"/>
            </p:nvSpPr>
            <p:spPr bwMode="auto">
              <a:xfrm>
                <a:off x="2926" y="2819"/>
                <a:ext cx="24" cy="24"/>
              </a:xfrm>
              <a:prstGeom prst="ellips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51" name="Oval 23">
                <a:extLst>
                  <a:ext uri="{FF2B5EF4-FFF2-40B4-BE49-F238E27FC236}">
                    <a16:creationId xmlns:a16="http://schemas.microsoft.com/office/drawing/2014/main" id="{37F8440A-7971-4D87-9C8D-359C09B982D0}"/>
                  </a:ext>
                </a:extLst>
              </p:cNvPr>
              <p:cNvSpPr>
                <a:spLocks noChangeArrowheads="1"/>
              </p:cNvSpPr>
              <p:nvPr userDrawn="1"/>
            </p:nvSpPr>
            <p:spPr bwMode="auto">
              <a:xfrm>
                <a:off x="3176" y="2819"/>
                <a:ext cx="24" cy="24"/>
              </a:xfrm>
              <a:prstGeom prst="ellips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52" name="Freeform 24">
                <a:extLst>
                  <a:ext uri="{FF2B5EF4-FFF2-40B4-BE49-F238E27FC236}">
                    <a16:creationId xmlns:a16="http://schemas.microsoft.com/office/drawing/2014/main" id="{0F979666-8FB5-4940-AB63-98ADB71A16C9}"/>
                  </a:ext>
                </a:extLst>
              </p:cNvPr>
              <p:cNvSpPr>
                <a:spLocks/>
              </p:cNvSpPr>
              <p:nvPr userDrawn="1"/>
            </p:nvSpPr>
            <p:spPr bwMode="auto">
              <a:xfrm>
                <a:off x="2950" y="2757"/>
                <a:ext cx="226" cy="145"/>
              </a:xfrm>
              <a:custGeom>
                <a:avLst/>
                <a:gdLst>
                  <a:gd name="T0" fmla="*/ 0 w 226"/>
                  <a:gd name="T1" fmla="*/ 74 h 145"/>
                  <a:gd name="T2" fmla="*/ 78 w 226"/>
                  <a:gd name="T3" fmla="*/ 74 h 145"/>
                  <a:gd name="T4" fmla="*/ 92 w 226"/>
                  <a:gd name="T5" fmla="*/ 0 h 145"/>
                  <a:gd name="T6" fmla="*/ 109 w 226"/>
                  <a:gd name="T7" fmla="*/ 145 h 145"/>
                  <a:gd name="T8" fmla="*/ 127 w 226"/>
                  <a:gd name="T9" fmla="*/ 48 h 145"/>
                  <a:gd name="T10" fmla="*/ 139 w 226"/>
                  <a:gd name="T11" fmla="*/ 95 h 145"/>
                  <a:gd name="T12" fmla="*/ 148 w 226"/>
                  <a:gd name="T13" fmla="*/ 74 h 145"/>
                  <a:gd name="T14" fmla="*/ 226 w 226"/>
                  <a:gd name="T15" fmla="*/ 74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145">
                    <a:moveTo>
                      <a:pt x="0" y="74"/>
                    </a:moveTo>
                    <a:lnTo>
                      <a:pt x="78" y="74"/>
                    </a:lnTo>
                    <a:lnTo>
                      <a:pt x="92" y="0"/>
                    </a:lnTo>
                    <a:lnTo>
                      <a:pt x="109" y="145"/>
                    </a:lnTo>
                    <a:lnTo>
                      <a:pt x="127" y="48"/>
                    </a:lnTo>
                    <a:lnTo>
                      <a:pt x="139" y="95"/>
                    </a:lnTo>
                    <a:lnTo>
                      <a:pt x="148" y="74"/>
                    </a:lnTo>
                    <a:lnTo>
                      <a:pt x="226" y="74"/>
                    </a:ln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338" name="TextBox 337">
              <a:extLst>
                <a:ext uri="{FF2B5EF4-FFF2-40B4-BE49-F238E27FC236}">
                  <a16:creationId xmlns:a16="http://schemas.microsoft.com/office/drawing/2014/main" id="{94A2A158-77C3-43FC-A80D-88DFF6B12E98}"/>
                </a:ext>
              </a:extLst>
            </p:cNvPr>
            <p:cNvSpPr txBox="1"/>
            <p:nvPr userDrawn="1"/>
          </p:nvSpPr>
          <p:spPr>
            <a:xfrm>
              <a:off x="5169128" y="5092268"/>
              <a:ext cx="1527479" cy="461665"/>
            </a:xfrm>
            <a:prstGeom prst="rect">
              <a:avLst/>
            </a:prstGeom>
            <a:noFill/>
          </p:spPr>
          <p:txBody>
            <a:bodyPr wrap="square" rtlCol="0">
              <a:spAutoFit/>
            </a:bodyPr>
            <a:lstStyle/>
            <a:p>
              <a:pPr>
                <a:spcBef>
                  <a:spcPts val="1000"/>
                </a:spcBef>
              </a:pPr>
              <a:r>
                <a:rPr lang="en-US" sz="1200" dirty="0">
                  <a:solidFill>
                    <a:srgbClr val="003360"/>
                  </a:solidFill>
                </a:rPr>
                <a:t>Telecom, Media &amp; Technology (TMT)</a:t>
              </a:r>
            </a:p>
          </p:txBody>
        </p:sp>
        <p:grpSp>
          <p:nvGrpSpPr>
            <p:cNvPr id="339" name="Group 98">
              <a:extLst>
                <a:ext uri="{FF2B5EF4-FFF2-40B4-BE49-F238E27FC236}">
                  <a16:creationId xmlns:a16="http://schemas.microsoft.com/office/drawing/2014/main" id="{2321BE3D-0A47-43D1-A4E9-EB7B20BA9094}"/>
                </a:ext>
              </a:extLst>
            </p:cNvPr>
            <p:cNvGrpSpPr>
              <a:grpSpLocks noChangeAspect="1"/>
            </p:cNvGrpSpPr>
            <p:nvPr userDrawn="1"/>
          </p:nvGrpSpPr>
          <p:grpSpPr bwMode="auto">
            <a:xfrm>
              <a:off x="4641856" y="5183400"/>
              <a:ext cx="438150" cy="279400"/>
              <a:chOff x="2924" y="3218"/>
              <a:chExt cx="276" cy="176"/>
            </a:xfrm>
          </p:grpSpPr>
          <p:sp>
            <p:nvSpPr>
              <p:cNvPr id="342" name="Freeform 99">
                <a:extLst>
                  <a:ext uri="{FF2B5EF4-FFF2-40B4-BE49-F238E27FC236}">
                    <a16:creationId xmlns:a16="http://schemas.microsoft.com/office/drawing/2014/main" id="{FCF5F40E-6486-476D-9D3C-68EAEF5CD292}"/>
                  </a:ext>
                </a:extLst>
              </p:cNvPr>
              <p:cNvSpPr>
                <a:spLocks/>
              </p:cNvSpPr>
              <p:nvPr userDrawn="1"/>
            </p:nvSpPr>
            <p:spPr bwMode="auto">
              <a:xfrm>
                <a:off x="3057" y="3218"/>
                <a:ext cx="143" cy="75"/>
              </a:xfrm>
              <a:custGeom>
                <a:avLst/>
                <a:gdLst>
                  <a:gd name="T0" fmla="*/ 125 w 160"/>
                  <a:gd name="T1" fmla="*/ 84 h 84"/>
                  <a:gd name="T2" fmla="*/ 138 w 160"/>
                  <a:gd name="T3" fmla="*/ 84 h 84"/>
                  <a:gd name="T4" fmla="*/ 160 w 160"/>
                  <a:gd name="T5" fmla="*/ 59 h 84"/>
                  <a:gd name="T6" fmla="*/ 138 w 160"/>
                  <a:gd name="T7" fmla="*/ 38 h 84"/>
                  <a:gd name="T8" fmla="*/ 131 w 160"/>
                  <a:gd name="T9" fmla="*/ 18 h 84"/>
                  <a:gd name="T10" fmla="*/ 111 w 160"/>
                  <a:gd name="T11" fmla="*/ 19 h 84"/>
                  <a:gd name="T12" fmla="*/ 81 w 160"/>
                  <a:gd name="T13" fmla="*/ 0 h 84"/>
                  <a:gd name="T14" fmla="*/ 45 w 160"/>
                  <a:gd name="T15" fmla="*/ 32 h 84"/>
                  <a:gd name="T16" fmla="*/ 26 w 160"/>
                  <a:gd name="T17" fmla="*/ 25 h 84"/>
                  <a:gd name="T18" fmla="*/ 0 w 160"/>
                  <a:gd name="T19" fmla="*/ 54 h 84"/>
                  <a:gd name="T20" fmla="*/ 0 w 160"/>
                  <a:gd name="T21"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4">
                    <a:moveTo>
                      <a:pt x="125" y="84"/>
                    </a:moveTo>
                    <a:cubicBezTo>
                      <a:pt x="131" y="84"/>
                      <a:pt x="136" y="84"/>
                      <a:pt x="138" y="84"/>
                    </a:cubicBezTo>
                    <a:cubicBezTo>
                      <a:pt x="150" y="84"/>
                      <a:pt x="160" y="73"/>
                      <a:pt x="160" y="59"/>
                    </a:cubicBezTo>
                    <a:cubicBezTo>
                      <a:pt x="160" y="46"/>
                      <a:pt x="150" y="38"/>
                      <a:pt x="138" y="38"/>
                    </a:cubicBezTo>
                    <a:cubicBezTo>
                      <a:pt x="139" y="33"/>
                      <a:pt x="140" y="24"/>
                      <a:pt x="131" y="18"/>
                    </a:cubicBezTo>
                    <a:cubicBezTo>
                      <a:pt x="124" y="14"/>
                      <a:pt x="113" y="19"/>
                      <a:pt x="111" y="19"/>
                    </a:cubicBezTo>
                    <a:cubicBezTo>
                      <a:pt x="104" y="9"/>
                      <a:pt x="93" y="0"/>
                      <a:pt x="81" y="0"/>
                    </a:cubicBezTo>
                    <a:cubicBezTo>
                      <a:pt x="62" y="0"/>
                      <a:pt x="49" y="13"/>
                      <a:pt x="45" y="32"/>
                    </a:cubicBezTo>
                    <a:cubicBezTo>
                      <a:pt x="41" y="28"/>
                      <a:pt x="36" y="25"/>
                      <a:pt x="26" y="25"/>
                    </a:cubicBezTo>
                    <a:cubicBezTo>
                      <a:pt x="11" y="25"/>
                      <a:pt x="0" y="38"/>
                      <a:pt x="0" y="54"/>
                    </a:cubicBezTo>
                    <a:cubicBezTo>
                      <a:pt x="0" y="56"/>
                      <a:pt x="0" y="58"/>
                      <a:pt x="0" y="60"/>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3" name="Freeform 100">
                <a:extLst>
                  <a:ext uri="{FF2B5EF4-FFF2-40B4-BE49-F238E27FC236}">
                    <a16:creationId xmlns:a16="http://schemas.microsoft.com/office/drawing/2014/main" id="{4DAFCBF1-5858-4F38-82DF-B8FBEEFFA9A6}"/>
                  </a:ext>
                </a:extLst>
              </p:cNvPr>
              <p:cNvSpPr>
                <a:spLocks/>
              </p:cNvSpPr>
              <p:nvPr userDrawn="1"/>
            </p:nvSpPr>
            <p:spPr bwMode="auto">
              <a:xfrm>
                <a:off x="2983" y="3271"/>
                <a:ext cx="185" cy="112"/>
              </a:xfrm>
              <a:custGeom>
                <a:avLst/>
                <a:gdLst>
                  <a:gd name="T0" fmla="*/ 206 w 206"/>
                  <a:gd name="T1" fmla="*/ 124 h 124"/>
                  <a:gd name="T2" fmla="*/ 206 w 206"/>
                  <a:gd name="T3" fmla="*/ 12 h 124"/>
                  <a:gd name="T4" fmla="*/ 195 w 206"/>
                  <a:gd name="T5" fmla="*/ 0 h 124"/>
                  <a:gd name="T6" fmla="*/ 11 w 206"/>
                  <a:gd name="T7" fmla="*/ 0 h 124"/>
                  <a:gd name="T8" fmla="*/ 0 w 206"/>
                  <a:gd name="T9" fmla="*/ 12 h 124"/>
                  <a:gd name="T10" fmla="*/ 0 w 206"/>
                  <a:gd name="T11" fmla="*/ 36 h 124"/>
                </a:gdLst>
                <a:ahLst/>
                <a:cxnLst>
                  <a:cxn ang="0">
                    <a:pos x="T0" y="T1"/>
                  </a:cxn>
                  <a:cxn ang="0">
                    <a:pos x="T2" y="T3"/>
                  </a:cxn>
                  <a:cxn ang="0">
                    <a:pos x="T4" y="T5"/>
                  </a:cxn>
                  <a:cxn ang="0">
                    <a:pos x="T6" y="T7"/>
                  </a:cxn>
                  <a:cxn ang="0">
                    <a:pos x="T8" y="T9"/>
                  </a:cxn>
                  <a:cxn ang="0">
                    <a:pos x="T10" y="T11"/>
                  </a:cxn>
                </a:cxnLst>
                <a:rect l="0" t="0" r="r" b="b"/>
                <a:pathLst>
                  <a:path w="206" h="124">
                    <a:moveTo>
                      <a:pt x="206" y="124"/>
                    </a:moveTo>
                    <a:cubicBezTo>
                      <a:pt x="206" y="12"/>
                      <a:pt x="206" y="12"/>
                      <a:pt x="206" y="12"/>
                    </a:cubicBezTo>
                    <a:cubicBezTo>
                      <a:pt x="206" y="5"/>
                      <a:pt x="201" y="0"/>
                      <a:pt x="195" y="0"/>
                    </a:cubicBezTo>
                    <a:cubicBezTo>
                      <a:pt x="11" y="0"/>
                      <a:pt x="11" y="0"/>
                      <a:pt x="11" y="0"/>
                    </a:cubicBezTo>
                    <a:cubicBezTo>
                      <a:pt x="5" y="0"/>
                      <a:pt x="0" y="5"/>
                      <a:pt x="0" y="12"/>
                    </a:cubicBezTo>
                    <a:cubicBezTo>
                      <a:pt x="0" y="36"/>
                      <a:pt x="0" y="36"/>
                      <a:pt x="0" y="36"/>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4" name="Freeform 101">
                <a:extLst>
                  <a:ext uri="{FF2B5EF4-FFF2-40B4-BE49-F238E27FC236}">
                    <a16:creationId xmlns:a16="http://schemas.microsoft.com/office/drawing/2014/main" id="{A2ACF5A9-7AA5-4943-820E-E29700EEFD63}"/>
                  </a:ext>
                </a:extLst>
              </p:cNvPr>
              <p:cNvSpPr>
                <a:spLocks/>
              </p:cNvSpPr>
              <p:nvPr userDrawn="1"/>
            </p:nvSpPr>
            <p:spPr bwMode="auto">
              <a:xfrm>
                <a:off x="2994" y="3284"/>
                <a:ext cx="163" cy="98"/>
              </a:xfrm>
              <a:custGeom>
                <a:avLst/>
                <a:gdLst>
                  <a:gd name="T0" fmla="*/ 0 w 163"/>
                  <a:gd name="T1" fmla="*/ 19 h 98"/>
                  <a:gd name="T2" fmla="*/ 0 w 163"/>
                  <a:gd name="T3" fmla="*/ 0 h 98"/>
                  <a:gd name="T4" fmla="*/ 163 w 163"/>
                  <a:gd name="T5" fmla="*/ 0 h 98"/>
                  <a:gd name="T6" fmla="*/ 163 w 163"/>
                  <a:gd name="T7" fmla="*/ 98 h 98"/>
                </a:gdLst>
                <a:ahLst/>
                <a:cxnLst>
                  <a:cxn ang="0">
                    <a:pos x="T0" y="T1"/>
                  </a:cxn>
                  <a:cxn ang="0">
                    <a:pos x="T2" y="T3"/>
                  </a:cxn>
                  <a:cxn ang="0">
                    <a:pos x="T4" y="T5"/>
                  </a:cxn>
                  <a:cxn ang="0">
                    <a:pos x="T6" y="T7"/>
                  </a:cxn>
                </a:cxnLst>
                <a:rect l="0" t="0" r="r" b="b"/>
                <a:pathLst>
                  <a:path w="163" h="98">
                    <a:moveTo>
                      <a:pt x="0" y="19"/>
                    </a:moveTo>
                    <a:lnTo>
                      <a:pt x="0" y="0"/>
                    </a:lnTo>
                    <a:lnTo>
                      <a:pt x="163" y="0"/>
                    </a:lnTo>
                    <a:lnTo>
                      <a:pt x="163" y="98"/>
                    </a:ln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5" name="Freeform 102">
                <a:extLst>
                  <a:ext uri="{FF2B5EF4-FFF2-40B4-BE49-F238E27FC236}">
                    <a16:creationId xmlns:a16="http://schemas.microsoft.com/office/drawing/2014/main" id="{EA77B781-BD15-4AE0-82A5-FAA8829FAC5D}"/>
                  </a:ext>
                </a:extLst>
              </p:cNvPr>
              <p:cNvSpPr>
                <a:spLocks noEditPoints="1"/>
              </p:cNvSpPr>
              <p:nvPr userDrawn="1"/>
            </p:nvSpPr>
            <p:spPr bwMode="auto">
              <a:xfrm>
                <a:off x="2924" y="3263"/>
                <a:ext cx="49" cy="49"/>
              </a:xfrm>
              <a:custGeom>
                <a:avLst/>
                <a:gdLst>
                  <a:gd name="T0" fmla="*/ 55 w 55"/>
                  <a:gd name="T1" fmla="*/ 4 h 54"/>
                  <a:gd name="T2" fmla="*/ 15 w 55"/>
                  <a:gd name="T3" fmla="*/ 16 h 54"/>
                  <a:gd name="T4" fmla="*/ 3 w 55"/>
                  <a:gd name="T5" fmla="*/ 54 h 54"/>
                  <a:gd name="T6" fmla="*/ 54 w 55"/>
                  <a:gd name="T7" fmla="*/ 15 h 54"/>
                  <a:gd name="T8" fmla="*/ 23 w 55"/>
                  <a:gd name="T9" fmla="*/ 24 h 54"/>
                  <a:gd name="T10" fmla="*/ 13 w 55"/>
                  <a:gd name="T11" fmla="*/ 53 h 54"/>
                  <a:gd name="T12" fmla="*/ 52 w 55"/>
                  <a:gd name="T13" fmla="*/ 24 h 54"/>
                  <a:gd name="T14" fmla="*/ 30 w 55"/>
                  <a:gd name="T15" fmla="*/ 31 h 54"/>
                  <a:gd name="T16" fmla="*/ 23 w 55"/>
                  <a:gd name="T1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4"/>
                    </a:moveTo>
                    <a:cubicBezTo>
                      <a:pt x="41" y="0"/>
                      <a:pt x="26" y="5"/>
                      <a:pt x="15" y="16"/>
                    </a:cubicBezTo>
                    <a:cubicBezTo>
                      <a:pt x="4" y="26"/>
                      <a:pt x="0" y="41"/>
                      <a:pt x="3" y="54"/>
                    </a:cubicBezTo>
                    <a:moveTo>
                      <a:pt x="54" y="15"/>
                    </a:moveTo>
                    <a:cubicBezTo>
                      <a:pt x="43" y="11"/>
                      <a:pt x="31" y="15"/>
                      <a:pt x="23" y="24"/>
                    </a:cubicBezTo>
                    <a:cubicBezTo>
                      <a:pt x="15" y="32"/>
                      <a:pt x="11" y="43"/>
                      <a:pt x="13" y="53"/>
                    </a:cubicBezTo>
                    <a:moveTo>
                      <a:pt x="52" y="24"/>
                    </a:moveTo>
                    <a:cubicBezTo>
                      <a:pt x="45" y="22"/>
                      <a:pt x="36" y="24"/>
                      <a:pt x="30" y="31"/>
                    </a:cubicBezTo>
                    <a:cubicBezTo>
                      <a:pt x="23" y="37"/>
                      <a:pt x="21" y="45"/>
                      <a:pt x="23" y="52"/>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6" name="Freeform 103">
                <a:extLst>
                  <a:ext uri="{FF2B5EF4-FFF2-40B4-BE49-F238E27FC236}">
                    <a16:creationId xmlns:a16="http://schemas.microsoft.com/office/drawing/2014/main" id="{DB2D9F8A-0BCE-4D31-B81E-6510F8A17E7D}"/>
                  </a:ext>
                </a:extLst>
              </p:cNvPr>
              <p:cNvSpPr>
                <a:spLocks/>
              </p:cNvSpPr>
              <p:nvPr userDrawn="1"/>
            </p:nvSpPr>
            <p:spPr bwMode="auto">
              <a:xfrm>
                <a:off x="3000" y="3383"/>
                <a:ext cx="183" cy="11"/>
              </a:xfrm>
              <a:custGeom>
                <a:avLst/>
                <a:gdLst>
                  <a:gd name="T0" fmla="*/ 13 w 204"/>
                  <a:gd name="T1" fmla="*/ 0 h 13"/>
                  <a:gd name="T2" fmla="*/ 204 w 204"/>
                  <a:gd name="T3" fmla="*/ 0 h 13"/>
                  <a:gd name="T4" fmla="*/ 193 w 204"/>
                  <a:gd name="T5" fmla="*/ 13 h 13"/>
                  <a:gd name="T6" fmla="*/ 0 w 204"/>
                  <a:gd name="T7" fmla="*/ 13 h 13"/>
                </a:gdLst>
                <a:ahLst/>
                <a:cxnLst>
                  <a:cxn ang="0">
                    <a:pos x="T0" y="T1"/>
                  </a:cxn>
                  <a:cxn ang="0">
                    <a:pos x="T2" y="T3"/>
                  </a:cxn>
                  <a:cxn ang="0">
                    <a:pos x="T4" y="T5"/>
                  </a:cxn>
                  <a:cxn ang="0">
                    <a:pos x="T6" y="T7"/>
                  </a:cxn>
                </a:cxnLst>
                <a:rect l="0" t="0" r="r" b="b"/>
                <a:pathLst>
                  <a:path w="204" h="13">
                    <a:moveTo>
                      <a:pt x="13" y="0"/>
                    </a:moveTo>
                    <a:cubicBezTo>
                      <a:pt x="204" y="0"/>
                      <a:pt x="204" y="0"/>
                      <a:pt x="204" y="0"/>
                    </a:cubicBezTo>
                    <a:cubicBezTo>
                      <a:pt x="204" y="6"/>
                      <a:pt x="199" y="13"/>
                      <a:pt x="193" y="13"/>
                    </a:cubicBezTo>
                    <a:cubicBezTo>
                      <a:pt x="0" y="13"/>
                      <a:pt x="0" y="13"/>
                      <a:pt x="0" y="13"/>
                    </a:cubicBezTo>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7" name="Freeform 104">
                <a:extLst>
                  <a:ext uri="{FF2B5EF4-FFF2-40B4-BE49-F238E27FC236}">
                    <a16:creationId xmlns:a16="http://schemas.microsoft.com/office/drawing/2014/main" id="{68B6F666-370F-4F3A-9582-725A1F7D11C4}"/>
                  </a:ext>
                </a:extLst>
              </p:cNvPr>
              <p:cNvSpPr>
                <a:spLocks/>
              </p:cNvSpPr>
              <p:nvPr userDrawn="1"/>
            </p:nvSpPr>
            <p:spPr bwMode="auto">
              <a:xfrm>
                <a:off x="2960" y="3304"/>
                <a:ext cx="51" cy="90"/>
              </a:xfrm>
              <a:custGeom>
                <a:avLst/>
                <a:gdLst>
                  <a:gd name="T0" fmla="*/ 57 w 57"/>
                  <a:gd name="T1" fmla="*/ 92 h 101"/>
                  <a:gd name="T2" fmla="*/ 48 w 57"/>
                  <a:gd name="T3" fmla="*/ 101 h 101"/>
                  <a:gd name="T4" fmla="*/ 9 w 57"/>
                  <a:gd name="T5" fmla="*/ 101 h 101"/>
                  <a:gd name="T6" fmla="*/ 0 w 57"/>
                  <a:gd name="T7" fmla="*/ 92 h 101"/>
                  <a:gd name="T8" fmla="*/ 0 w 57"/>
                  <a:gd name="T9" fmla="*/ 9 h 101"/>
                  <a:gd name="T10" fmla="*/ 9 w 57"/>
                  <a:gd name="T11" fmla="*/ 0 h 101"/>
                  <a:gd name="T12" fmla="*/ 48 w 57"/>
                  <a:gd name="T13" fmla="*/ 0 h 101"/>
                  <a:gd name="T14" fmla="*/ 57 w 57"/>
                  <a:gd name="T15" fmla="*/ 9 h 101"/>
                  <a:gd name="T16" fmla="*/ 57 w 57"/>
                  <a:gd name="T1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01">
                    <a:moveTo>
                      <a:pt x="57" y="92"/>
                    </a:moveTo>
                    <a:cubicBezTo>
                      <a:pt x="57" y="97"/>
                      <a:pt x="53" y="101"/>
                      <a:pt x="48" y="101"/>
                    </a:cubicBezTo>
                    <a:cubicBezTo>
                      <a:pt x="9" y="101"/>
                      <a:pt x="9" y="101"/>
                      <a:pt x="9" y="101"/>
                    </a:cubicBezTo>
                    <a:cubicBezTo>
                      <a:pt x="4" y="101"/>
                      <a:pt x="0" y="97"/>
                      <a:pt x="0" y="92"/>
                    </a:cubicBezTo>
                    <a:cubicBezTo>
                      <a:pt x="0" y="9"/>
                      <a:pt x="0" y="9"/>
                      <a:pt x="0" y="9"/>
                    </a:cubicBezTo>
                    <a:cubicBezTo>
                      <a:pt x="0" y="4"/>
                      <a:pt x="4" y="0"/>
                      <a:pt x="9" y="0"/>
                    </a:cubicBezTo>
                    <a:cubicBezTo>
                      <a:pt x="48" y="0"/>
                      <a:pt x="48" y="0"/>
                      <a:pt x="48" y="0"/>
                    </a:cubicBezTo>
                    <a:cubicBezTo>
                      <a:pt x="53" y="0"/>
                      <a:pt x="57" y="4"/>
                      <a:pt x="57" y="9"/>
                    </a:cubicBezTo>
                    <a:lnTo>
                      <a:pt x="57" y="92"/>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8" name="Line 105">
                <a:extLst>
                  <a:ext uri="{FF2B5EF4-FFF2-40B4-BE49-F238E27FC236}">
                    <a16:creationId xmlns:a16="http://schemas.microsoft.com/office/drawing/2014/main" id="{0361CB66-8CD4-47CD-BF30-CBF0FA85A63A}"/>
                  </a:ext>
                </a:extLst>
              </p:cNvPr>
              <p:cNvSpPr>
                <a:spLocks noChangeShapeType="1"/>
              </p:cNvSpPr>
              <p:nvPr userDrawn="1"/>
            </p:nvSpPr>
            <p:spPr bwMode="auto">
              <a:xfrm>
                <a:off x="2961" y="3377"/>
                <a:ext cx="49" cy="0"/>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sp>
            <p:nvSpPr>
              <p:cNvPr id="349" name="Line 106">
                <a:extLst>
                  <a:ext uri="{FF2B5EF4-FFF2-40B4-BE49-F238E27FC236}">
                    <a16:creationId xmlns:a16="http://schemas.microsoft.com/office/drawing/2014/main" id="{91C4C8BD-4FF9-4A63-A948-121A59D5FCB1}"/>
                  </a:ext>
                </a:extLst>
              </p:cNvPr>
              <p:cNvSpPr>
                <a:spLocks noChangeShapeType="1"/>
              </p:cNvSpPr>
              <p:nvPr userDrawn="1"/>
            </p:nvSpPr>
            <p:spPr bwMode="auto">
              <a:xfrm>
                <a:off x="2980" y="3385"/>
                <a:ext cx="12" cy="0"/>
              </a:xfrm>
              <a:prstGeom prst="line">
                <a:avLst/>
              </a:pr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340" name="TextBox 339">
              <a:extLst>
                <a:ext uri="{FF2B5EF4-FFF2-40B4-BE49-F238E27FC236}">
                  <a16:creationId xmlns:a16="http://schemas.microsoft.com/office/drawing/2014/main" id="{23C3F1C9-C15C-4788-8DEB-0259ABD52357}"/>
                </a:ext>
              </a:extLst>
            </p:cNvPr>
            <p:cNvSpPr txBox="1"/>
            <p:nvPr userDrawn="1"/>
          </p:nvSpPr>
          <p:spPr>
            <a:xfrm>
              <a:off x="5169128" y="3560441"/>
              <a:ext cx="1527479" cy="461665"/>
            </a:xfrm>
            <a:prstGeom prst="rect">
              <a:avLst/>
            </a:prstGeom>
            <a:noFill/>
          </p:spPr>
          <p:txBody>
            <a:bodyPr wrap="square" rtlCol="0" anchor="ctr">
              <a:spAutoFit/>
            </a:bodyPr>
            <a:lstStyle/>
            <a:p>
              <a:pPr>
                <a:spcBef>
                  <a:spcPts val="1000"/>
                </a:spcBef>
              </a:pPr>
              <a:r>
                <a:rPr lang="en-US" sz="1200" dirty="0">
                  <a:solidFill>
                    <a:srgbClr val="003360"/>
                  </a:solidFill>
                </a:rPr>
                <a:t>Transportation </a:t>
              </a:r>
              <a:br>
                <a:rPr lang="en-US" sz="1200" dirty="0">
                  <a:solidFill>
                    <a:srgbClr val="003360"/>
                  </a:solidFill>
                </a:rPr>
              </a:br>
              <a:r>
                <a:rPr lang="en-US" sz="1200" dirty="0">
                  <a:solidFill>
                    <a:srgbClr val="003360"/>
                  </a:solidFill>
                </a:rPr>
                <a:t>&amp; Logistics</a:t>
              </a:r>
            </a:p>
          </p:txBody>
        </p:sp>
        <p:sp>
          <p:nvSpPr>
            <p:cNvPr id="341" name="Freeform 5">
              <a:extLst>
                <a:ext uri="{FF2B5EF4-FFF2-40B4-BE49-F238E27FC236}">
                  <a16:creationId xmlns:a16="http://schemas.microsoft.com/office/drawing/2014/main" id="{E433B1C8-85B8-4553-A689-EA12535CE112}"/>
                </a:ext>
              </a:extLst>
            </p:cNvPr>
            <p:cNvSpPr>
              <a:spLocks noEditPoints="1"/>
            </p:cNvSpPr>
            <p:nvPr userDrawn="1"/>
          </p:nvSpPr>
          <p:spPr bwMode="auto">
            <a:xfrm>
              <a:off x="4721914" y="3595204"/>
              <a:ext cx="278035" cy="392139"/>
            </a:xfrm>
            <a:custGeom>
              <a:avLst/>
              <a:gdLst>
                <a:gd name="T0" fmla="*/ 144 w 215"/>
                <a:gd name="T1" fmla="*/ 282 h 304"/>
                <a:gd name="T2" fmla="*/ 108 w 215"/>
                <a:gd name="T3" fmla="*/ 282 h 304"/>
                <a:gd name="T4" fmla="*/ 71 w 215"/>
                <a:gd name="T5" fmla="*/ 282 h 304"/>
                <a:gd name="T6" fmla="*/ 133 w 215"/>
                <a:gd name="T7" fmla="*/ 255 h 304"/>
                <a:gd name="T8" fmla="*/ 108 w 215"/>
                <a:gd name="T9" fmla="*/ 255 h 304"/>
                <a:gd name="T10" fmla="*/ 83 w 215"/>
                <a:gd name="T11" fmla="*/ 255 h 304"/>
                <a:gd name="T12" fmla="*/ 186 w 215"/>
                <a:gd name="T13" fmla="*/ 304 h 304"/>
                <a:gd name="T14" fmla="*/ 150 w 215"/>
                <a:gd name="T15" fmla="*/ 243 h 304"/>
                <a:gd name="T16" fmla="*/ 31 w 215"/>
                <a:gd name="T17" fmla="*/ 304 h 304"/>
                <a:gd name="T18" fmla="*/ 66 w 215"/>
                <a:gd name="T19" fmla="*/ 243 h 304"/>
                <a:gd name="T20" fmla="*/ 179 w 215"/>
                <a:gd name="T21" fmla="*/ 183 h 304"/>
                <a:gd name="T22" fmla="*/ 162 w 215"/>
                <a:gd name="T23" fmla="*/ 166 h 304"/>
                <a:gd name="T24" fmla="*/ 144 w 215"/>
                <a:gd name="T25" fmla="*/ 183 h 304"/>
                <a:gd name="T26" fmla="*/ 162 w 215"/>
                <a:gd name="T27" fmla="*/ 201 h 304"/>
                <a:gd name="T28" fmla="*/ 179 w 215"/>
                <a:gd name="T29" fmla="*/ 183 h 304"/>
                <a:gd name="T30" fmla="*/ 37 w 215"/>
                <a:gd name="T31" fmla="*/ 183 h 304"/>
                <a:gd name="T32" fmla="*/ 54 w 215"/>
                <a:gd name="T33" fmla="*/ 166 h 304"/>
                <a:gd name="T34" fmla="*/ 71 w 215"/>
                <a:gd name="T35" fmla="*/ 183 h 304"/>
                <a:gd name="T36" fmla="*/ 54 w 215"/>
                <a:gd name="T37" fmla="*/ 201 h 304"/>
                <a:gd name="T38" fmla="*/ 37 w 215"/>
                <a:gd name="T39" fmla="*/ 183 h 304"/>
                <a:gd name="T40" fmla="*/ 108 w 215"/>
                <a:gd name="T41" fmla="*/ 129 h 304"/>
                <a:gd name="T42" fmla="*/ 189 w 215"/>
                <a:gd name="T43" fmla="*/ 129 h 304"/>
                <a:gd name="T44" fmla="*/ 183 w 215"/>
                <a:gd name="T45" fmla="*/ 21 h 304"/>
                <a:gd name="T46" fmla="*/ 108 w 215"/>
                <a:gd name="T47" fmla="*/ 21 h 304"/>
                <a:gd name="T48" fmla="*/ 33 w 215"/>
                <a:gd name="T49" fmla="*/ 21 h 304"/>
                <a:gd name="T50" fmla="*/ 26 w 215"/>
                <a:gd name="T51" fmla="*/ 129 h 304"/>
                <a:gd name="T52" fmla="*/ 108 w 215"/>
                <a:gd name="T53" fmla="*/ 129 h 304"/>
                <a:gd name="T54" fmla="*/ 31 w 215"/>
                <a:gd name="T55" fmla="*/ 0 h 304"/>
                <a:gd name="T56" fmla="*/ 9 w 215"/>
                <a:gd name="T57" fmla="*/ 21 h 304"/>
                <a:gd name="T58" fmla="*/ 9 w 215"/>
                <a:gd name="T59" fmla="*/ 210 h 304"/>
                <a:gd name="T60" fmla="*/ 31 w 215"/>
                <a:gd name="T61" fmla="*/ 232 h 304"/>
                <a:gd name="T62" fmla="*/ 184 w 215"/>
                <a:gd name="T63" fmla="*/ 232 h 304"/>
                <a:gd name="T64" fmla="*/ 206 w 215"/>
                <a:gd name="T65" fmla="*/ 210 h 304"/>
                <a:gd name="T66" fmla="*/ 206 w 215"/>
                <a:gd name="T67" fmla="*/ 21 h 304"/>
                <a:gd name="T68" fmla="*/ 184 w 215"/>
                <a:gd name="T69" fmla="*/ 0 h 304"/>
                <a:gd name="T70" fmla="*/ 31 w 215"/>
                <a:gd name="T7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304">
                  <a:moveTo>
                    <a:pt x="144" y="282"/>
                  </a:moveTo>
                  <a:cubicBezTo>
                    <a:pt x="108" y="282"/>
                    <a:pt x="108" y="282"/>
                    <a:pt x="108" y="282"/>
                  </a:cubicBezTo>
                  <a:cubicBezTo>
                    <a:pt x="71" y="282"/>
                    <a:pt x="71" y="282"/>
                    <a:pt x="71" y="282"/>
                  </a:cubicBezTo>
                  <a:moveTo>
                    <a:pt x="133" y="255"/>
                  </a:moveTo>
                  <a:cubicBezTo>
                    <a:pt x="108" y="255"/>
                    <a:pt x="108" y="255"/>
                    <a:pt x="108" y="255"/>
                  </a:cubicBezTo>
                  <a:cubicBezTo>
                    <a:pt x="83" y="255"/>
                    <a:pt x="83" y="255"/>
                    <a:pt x="83" y="255"/>
                  </a:cubicBezTo>
                  <a:moveTo>
                    <a:pt x="186" y="304"/>
                  </a:moveTo>
                  <a:cubicBezTo>
                    <a:pt x="150" y="243"/>
                    <a:pt x="150" y="243"/>
                    <a:pt x="150" y="243"/>
                  </a:cubicBezTo>
                  <a:moveTo>
                    <a:pt x="31" y="304"/>
                  </a:moveTo>
                  <a:cubicBezTo>
                    <a:pt x="66" y="243"/>
                    <a:pt x="66" y="243"/>
                    <a:pt x="66" y="243"/>
                  </a:cubicBezTo>
                  <a:moveTo>
                    <a:pt x="179" y="183"/>
                  </a:moveTo>
                  <a:cubicBezTo>
                    <a:pt x="179" y="174"/>
                    <a:pt x="171" y="166"/>
                    <a:pt x="162" y="166"/>
                  </a:cubicBezTo>
                  <a:cubicBezTo>
                    <a:pt x="152" y="166"/>
                    <a:pt x="144" y="174"/>
                    <a:pt x="144" y="183"/>
                  </a:cubicBezTo>
                  <a:cubicBezTo>
                    <a:pt x="144" y="193"/>
                    <a:pt x="152" y="201"/>
                    <a:pt x="162" y="201"/>
                  </a:cubicBezTo>
                  <a:cubicBezTo>
                    <a:pt x="171" y="201"/>
                    <a:pt x="179" y="193"/>
                    <a:pt x="179" y="183"/>
                  </a:cubicBezTo>
                  <a:close/>
                  <a:moveTo>
                    <a:pt x="37" y="183"/>
                  </a:moveTo>
                  <a:cubicBezTo>
                    <a:pt x="37" y="174"/>
                    <a:pt x="45" y="166"/>
                    <a:pt x="54" y="166"/>
                  </a:cubicBezTo>
                  <a:cubicBezTo>
                    <a:pt x="64" y="166"/>
                    <a:pt x="71" y="174"/>
                    <a:pt x="71" y="183"/>
                  </a:cubicBezTo>
                  <a:cubicBezTo>
                    <a:pt x="71" y="193"/>
                    <a:pt x="64" y="201"/>
                    <a:pt x="54" y="201"/>
                  </a:cubicBezTo>
                  <a:cubicBezTo>
                    <a:pt x="45" y="201"/>
                    <a:pt x="37" y="193"/>
                    <a:pt x="37" y="183"/>
                  </a:cubicBezTo>
                  <a:close/>
                  <a:moveTo>
                    <a:pt x="108" y="129"/>
                  </a:moveTo>
                  <a:cubicBezTo>
                    <a:pt x="189" y="129"/>
                    <a:pt x="189" y="129"/>
                    <a:pt x="189" y="129"/>
                  </a:cubicBezTo>
                  <a:cubicBezTo>
                    <a:pt x="190" y="89"/>
                    <a:pt x="188" y="49"/>
                    <a:pt x="183" y="21"/>
                  </a:cubicBezTo>
                  <a:cubicBezTo>
                    <a:pt x="108" y="21"/>
                    <a:pt x="108" y="21"/>
                    <a:pt x="108" y="21"/>
                  </a:cubicBezTo>
                  <a:cubicBezTo>
                    <a:pt x="33" y="21"/>
                    <a:pt x="33" y="21"/>
                    <a:pt x="33" y="21"/>
                  </a:cubicBezTo>
                  <a:cubicBezTo>
                    <a:pt x="28" y="49"/>
                    <a:pt x="26" y="89"/>
                    <a:pt x="26" y="129"/>
                  </a:cubicBezTo>
                  <a:lnTo>
                    <a:pt x="108" y="129"/>
                  </a:lnTo>
                  <a:close/>
                  <a:moveTo>
                    <a:pt x="31" y="0"/>
                  </a:moveTo>
                  <a:cubicBezTo>
                    <a:pt x="19" y="0"/>
                    <a:pt x="12" y="10"/>
                    <a:pt x="9" y="21"/>
                  </a:cubicBezTo>
                  <a:cubicBezTo>
                    <a:pt x="0" y="69"/>
                    <a:pt x="0" y="153"/>
                    <a:pt x="9" y="210"/>
                  </a:cubicBezTo>
                  <a:cubicBezTo>
                    <a:pt x="11" y="221"/>
                    <a:pt x="19" y="232"/>
                    <a:pt x="31" y="232"/>
                  </a:cubicBezTo>
                  <a:cubicBezTo>
                    <a:pt x="184" y="232"/>
                    <a:pt x="184" y="232"/>
                    <a:pt x="184" y="232"/>
                  </a:cubicBezTo>
                  <a:cubicBezTo>
                    <a:pt x="196" y="232"/>
                    <a:pt x="204" y="221"/>
                    <a:pt x="206" y="210"/>
                  </a:cubicBezTo>
                  <a:cubicBezTo>
                    <a:pt x="215" y="162"/>
                    <a:pt x="215" y="78"/>
                    <a:pt x="206" y="21"/>
                  </a:cubicBezTo>
                  <a:cubicBezTo>
                    <a:pt x="204" y="10"/>
                    <a:pt x="196" y="0"/>
                    <a:pt x="184" y="0"/>
                  </a:cubicBezTo>
                  <a:lnTo>
                    <a:pt x="31" y="0"/>
                  </a:lnTo>
                  <a:close/>
                </a:path>
              </a:pathLst>
            </a:custGeom>
            <a:noFill/>
            <a:ln w="9525" cap="flat">
              <a:solidFill>
                <a:srgbClr val="0067B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endParaRPr lang="en-US" dirty="0"/>
            </a:p>
          </p:txBody>
        </p:sp>
      </p:grpSp>
    </p:spTree>
    <p:extLst>
      <p:ext uri="{BB962C8B-B14F-4D97-AF65-F5344CB8AC3E}">
        <p14:creationId xmlns:p14="http://schemas.microsoft.com/office/powerpoint/2010/main" val="3440846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FTI-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1BE751-7DDF-4AD9-9D3E-177A14225CF6}"/>
              </a:ext>
            </a:extLst>
          </p:cNvPr>
          <p:cNvSpPr>
            <a:spLocks noGrp="1"/>
          </p:cNvSpPr>
          <p:nvPr>
            <p:ph type="sldNum" sz="quarter" idx="10"/>
          </p:nvPr>
        </p:nvSpPr>
        <p:spPr/>
        <p:txBody>
          <a:bodyPr/>
          <a:lstStyle/>
          <a:p>
            <a:fld id="{A44E1BC3-91AF-4FE8-89CE-65FB7C47A221}" type="slidenum">
              <a:rPr lang="en-US" smtClean="0"/>
              <a:pPr/>
              <a:t>‹#›</a:t>
            </a:fld>
            <a:endParaRPr lang="en-US" dirty="0"/>
          </a:p>
        </p:txBody>
      </p:sp>
      <p:sp>
        <p:nvSpPr>
          <p:cNvPr id="5" name="Rectangle 4">
            <a:extLst>
              <a:ext uri="{FF2B5EF4-FFF2-40B4-BE49-F238E27FC236}">
                <a16:creationId xmlns:a16="http://schemas.microsoft.com/office/drawing/2014/main" id="{12F9B9B9-E65C-4701-8944-06CD552D5F95}"/>
              </a:ext>
            </a:extLst>
          </p:cNvPr>
          <p:cNvSpPr/>
          <p:nvPr userDrawn="1"/>
        </p:nvSpPr>
        <p:spPr>
          <a:xfrm>
            <a:off x="8252465" y="1254990"/>
            <a:ext cx="495649" cy="461665"/>
          </a:xfrm>
          <a:prstGeom prst="rect">
            <a:avLst/>
          </a:prstGeom>
        </p:spPr>
        <p:txBody>
          <a:bodyPr wrap="none">
            <a:spAutoFit/>
          </a:bodyPr>
          <a:lstStyle/>
          <a:p>
            <a:r>
              <a:rPr lang="en-US" sz="2400" b="1" dirty="0">
                <a:solidFill>
                  <a:srgbClr val="0070B2"/>
                </a:solidFill>
              </a:rPr>
              <a:t>30</a:t>
            </a:r>
          </a:p>
        </p:txBody>
      </p:sp>
      <p:pic>
        <p:nvPicPr>
          <p:cNvPr id="6" name="Picture 5">
            <a:extLst>
              <a:ext uri="{FF2B5EF4-FFF2-40B4-BE49-F238E27FC236}">
                <a16:creationId xmlns:a16="http://schemas.microsoft.com/office/drawing/2014/main" id="{FA3D58D6-F7D0-4FF6-9AD8-A73E0319ABC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0075" y="2249809"/>
            <a:ext cx="7098483" cy="3521061"/>
          </a:xfrm>
          <a:prstGeom prst="rect">
            <a:avLst/>
          </a:prstGeom>
        </p:spPr>
      </p:pic>
      <p:sp>
        <p:nvSpPr>
          <p:cNvPr id="7" name="Rectangle 6">
            <a:extLst>
              <a:ext uri="{FF2B5EF4-FFF2-40B4-BE49-F238E27FC236}">
                <a16:creationId xmlns:a16="http://schemas.microsoft.com/office/drawing/2014/main" id="{511C5AA5-AC6F-4E93-AEA4-444A7FFFE228}"/>
              </a:ext>
            </a:extLst>
          </p:cNvPr>
          <p:cNvSpPr/>
          <p:nvPr userDrawn="1"/>
        </p:nvSpPr>
        <p:spPr>
          <a:xfrm>
            <a:off x="475488" y="1370725"/>
            <a:ext cx="7258825" cy="430887"/>
          </a:xfrm>
          <a:prstGeom prst="rect">
            <a:avLst/>
          </a:prstGeom>
        </p:spPr>
        <p:txBody>
          <a:bodyPr wrap="square" lIns="0" tIns="0" rIns="0" bIns="0">
            <a:spAutoFit/>
          </a:bodyPr>
          <a:lstStyle/>
          <a:p>
            <a:pPr>
              <a:spcBef>
                <a:spcPts val="1000"/>
              </a:spcBef>
            </a:pPr>
            <a:r>
              <a:rPr lang="en-US" sz="1400" dirty="0">
                <a:solidFill>
                  <a:srgbClr val="0067B1"/>
                </a:solidFill>
              </a:rPr>
              <a:t>With offices in every major financial center and every corner of the globe, we successfully serve our clients wherever challenges and opportunities arise.</a:t>
            </a:r>
          </a:p>
        </p:txBody>
      </p:sp>
      <p:sp>
        <p:nvSpPr>
          <p:cNvPr id="8" name="TextBox 7">
            <a:extLst>
              <a:ext uri="{FF2B5EF4-FFF2-40B4-BE49-F238E27FC236}">
                <a16:creationId xmlns:a16="http://schemas.microsoft.com/office/drawing/2014/main" id="{EFF11133-F50A-4B77-8825-42D7AAFEC239}"/>
              </a:ext>
            </a:extLst>
          </p:cNvPr>
          <p:cNvSpPr txBox="1"/>
          <p:nvPr userDrawn="1"/>
        </p:nvSpPr>
        <p:spPr>
          <a:xfrm>
            <a:off x="8247860" y="1838595"/>
            <a:ext cx="1128974" cy="246221"/>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Countries</a:t>
            </a:r>
          </a:p>
        </p:txBody>
      </p:sp>
      <p:sp>
        <p:nvSpPr>
          <p:cNvPr id="9" name="Rectangle 8">
            <a:extLst>
              <a:ext uri="{FF2B5EF4-FFF2-40B4-BE49-F238E27FC236}">
                <a16:creationId xmlns:a16="http://schemas.microsoft.com/office/drawing/2014/main" id="{01E8FEA7-CE3A-4E0D-BAFF-B8D2E80CD155}"/>
              </a:ext>
            </a:extLst>
          </p:cNvPr>
          <p:cNvSpPr/>
          <p:nvPr userDrawn="1"/>
        </p:nvSpPr>
        <p:spPr>
          <a:xfrm>
            <a:off x="8235929" y="4661642"/>
            <a:ext cx="906017" cy="461665"/>
          </a:xfrm>
          <a:prstGeom prst="rect">
            <a:avLst/>
          </a:prstGeom>
        </p:spPr>
        <p:txBody>
          <a:bodyPr wrap="none">
            <a:spAutoFit/>
          </a:bodyPr>
          <a:lstStyle/>
          <a:p>
            <a:r>
              <a:rPr lang="en-US" sz="2400" b="1" dirty="0">
                <a:solidFill>
                  <a:srgbClr val="0070B2"/>
                </a:solidFill>
              </a:rPr>
              <a:t>$5.7B</a:t>
            </a:r>
          </a:p>
        </p:txBody>
      </p:sp>
      <p:sp>
        <p:nvSpPr>
          <p:cNvPr id="10" name="TextBox 9">
            <a:extLst>
              <a:ext uri="{FF2B5EF4-FFF2-40B4-BE49-F238E27FC236}">
                <a16:creationId xmlns:a16="http://schemas.microsoft.com/office/drawing/2014/main" id="{02DF3CC0-941B-449A-BFE9-F1E3DE940DBA}"/>
              </a:ext>
            </a:extLst>
          </p:cNvPr>
          <p:cNvSpPr txBox="1"/>
          <p:nvPr userDrawn="1"/>
        </p:nvSpPr>
        <p:spPr>
          <a:xfrm>
            <a:off x="8253549" y="5249448"/>
            <a:ext cx="1037560" cy="400110"/>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Equity Market Capitalization*</a:t>
            </a:r>
          </a:p>
        </p:txBody>
      </p:sp>
      <p:sp>
        <p:nvSpPr>
          <p:cNvPr id="11" name="Rectangle 10">
            <a:extLst>
              <a:ext uri="{FF2B5EF4-FFF2-40B4-BE49-F238E27FC236}">
                <a16:creationId xmlns:a16="http://schemas.microsoft.com/office/drawing/2014/main" id="{5B4253E0-EFC7-4DC3-934A-91B13A874A32}"/>
              </a:ext>
            </a:extLst>
          </p:cNvPr>
          <p:cNvSpPr/>
          <p:nvPr userDrawn="1"/>
        </p:nvSpPr>
        <p:spPr>
          <a:xfrm>
            <a:off x="8269860" y="2300840"/>
            <a:ext cx="1040670" cy="461665"/>
          </a:xfrm>
          <a:prstGeom prst="rect">
            <a:avLst/>
          </a:prstGeom>
        </p:spPr>
        <p:txBody>
          <a:bodyPr wrap="none">
            <a:spAutoFit/>
          </a:bodyPr>
          <a:lstStyle/>
          <a:p>
            <a:r>
              <a:rPr lang="en-US" sz="2400" b="1" dirty="0">
                <a:solidFill>
                  <a:srgbClr val="0070B2"/>
                </a:solidFill>
              </a:rPr>
              <a:t>7,000+</a:t>
            </a:r>
          </a:p>
        </p:txBody>
      </p:sp>
      <p:sp>
        <p:nvSpPr>
          <p:cNvPr id="12" name="TextBox 11">
            <a:extLst>
              <a:ext uri="{FF2B5EF4-FFF2-40B4-BE49-F238E27FC236}">
                <a16:creationId xmlns:a16="http://schemas.microsoft.com/office/drawing/2014/main" id="{7128A7AB-2128-4EBC-8802-4513F7EAFC66}"/>
              </a:ext>
            </a:extLst>
          </p:cNvPr>
          <p:cNvSpPr txBox="1"/>
          <p:nvPr userDrawn="1"/>
        </p:nvSpPr>
        <p:spPr>
          <a:xfrm>
            <a:off x="8253190" y="2886987"/>
            <a:ext cx="1128974" cy="246221"/>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Employees</a:t>
            </a:r>
          </a:p>
        </p:txBody>
      </p:sp>
      <p:sp>
        <p:nvSpPr>
          <p:cNvPr id="13" name="Rectangle 12">
            <a:extLst>
              <a:ext uri="{FF2B5EF4-FFF2-40B4-BE49-F238E27FC236}">
                <a16:creationId xmlns:a16="http://schemas.microsoft.com/office/drawing/2014/main" id="{96CADFC1-84BB-4EC5-95CD-D11E3CB7335B}"/>
              </a:ext>
            </a:extLst>
          </p:cNvPr>
          <p:cNvSpPr/>
          <p:nvPr userDrawn="1"/>
        </p:nvSpPr>
        <p:spPr>
          <a:xfrm>
            <a:off x="8254620" y="3350019"/>
            <a:ext cx="784189" cy="461665"/>
          </a:xfrm>
          <a:prstGeom prst="rect">
            <a:avLst/>
          </a:prstGeom>
        </p:spPr>
        <p:txBody>
          <a:bodyPr wrap="none">
            <a:spAutoFit/>
          </a:bodyPr>
          <a:lstStyle/>
          <a:p>
            <a:r>
              <a:rPr lang="en-US" sz="2400" b="1" dirty="0">
                <a:solidFill>
                  <a:srgbClr val="0070B2"/>
                </a:solidFill>
              </a:rPr>
              <a:t>9/10</a:t>
            </a:r>
          </a:p>
        </p:txBody>
      </p:sp>
      <p:sp>
        <p:nvSpPr>
          <p:cNvPr id="14" name="TextBox 13">
            <a:extLst>
              <a:ext uri="{FF2B5EF4-FFF2-40B4-BE49-F238E27FC236}">
                <a16:creationId xmlns:a16="http://schemas.microsoft.com/office/drawing/2014/main" id="{CF0A6152-81EA-422A-8129-B0C49FC8B151}"/>
              </a:ext>
            </a:extLst>
          </p:cNvPr>
          <p:cNvSpPr txBox="1"/>
          <p:nvPr userDrawn="1"/>
        </p:nvSpPr>
        <p:spPr>
          <a:xfrm>
            <a:off x="8246840" y="3935212"/>
            <a:ext cx="1234769" cy="553998"/>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Advisor to 9 of the world’s top 10 bank holding companies</a:t>
            </a:r>
          </a:p>
        </p:txBody>
      </p:sp>
      <p:cxnSp>
        <p:nvCxnSpPr>
          <p:cNvPr id="15" name="Straight Connector 14">
            <a:extLst>
              <a:ext uri="{FF2B5EF4-FFF2-40B4-BE49-F238E27FC236}">
                <a16:creationId xmlns:a16="http://schemas.microsoft.com/office/drawing/2014/main" id="{8C1947F6-6C38-4149-A989-BFB3ED5CDB67}"/>
              </a:ext>
            </a:extLst>
          </p:cNvPr>
          <p:cNvCxnSpPr>
            <a:cxnSpLocks/>
          </p:cNvCxnSpPr>
          <p:nvPr userDrawn="1"/>
        </p:nvCxnSpPr>
        <p:spPr>
          <a:xfrm>
            <a:off x="8343145" y="17541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276381-009D-41A2-83AC-80B66C23B39C}"/>
              </a:ext>
            </a:extLst>
          </p:cNvPr>
          <p:cNvCxnSpPr>
            <a:cxnSpLocks/>
          </p:cNvCxnSpPr>
          <p:nvPr userDrawn="1"/>
        </p:nvCxnSpPr>
        <p:spPr>
          <a:xfrm>
            <a:off x="8343145" y="28082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3EDA35-CFDA-4829-8645-866C8272E0E8}"/>
              </a:ext>
            </a:extLst>
          </p:cNvPr>
          <p:cNvCxnSpPr>
            <a:cxnSpLocks/>
          </p:cNvCxnSpPr>
          <p:nvPr userDrawn="1"/>
        </p:nvCxnSpPr>
        <p:spPr>
          <a:xfrm>
            <a:off x="8343145" y="385222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026FD4-3631-463F-9062-28AD8A99A0C7}"/>
              </a:ext>
            </a:extLst>
          </p:cNvPr>
          <p:cNvCxnSpPr>
            <a:cxnSpLocks/>
          </p:cNvCxnSpPr>
          <p:nvPr userDrawn="1"/>
        </p:nvCxnSpPr>
        <p:spPr>
          <a:xfrm>
            <a:off x="8343145" y="51704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9BE39D-E4D3-4C27-BD1C-4FFA0DCE6987}"/>
              </a:ext>
            </a:extLst>
          </p:cNvPr>
          <p:cNvCxnSpPr>
            <a:cxnSpLocks/>
          </p:cNvCxnSpPr>
          <p:nvPr userDrawn="1"/>
        </p:nvCxnSpPr>
        <p:spPr>
          <a:xfrm>
            <a:off x="10027165" y="17541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EA6BFC-B8CE-4185-9205-85C43BF82EC0}"/>
              </a:ext>
            </a:extLst>
          </p:cNvPr>
          <p:cNvCxnSpPr>
            <a:cxnSpLocks/>
          </p:cNvCxnSpPr>
          <p:nvPr userDrawn="1"/>
        </p:nvCxnSpPr>
        <p:spPr>
          <a:xfrm>
            <a:off x="10027165" y="28082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05815C-A894-4D12-956B-BD3C44D7064F}"/>
              </a:ext>
            </a:extLst>
          </p:cNvPr>
          <p:cNvCxnSpPr>
            <a:cxnSpLocks/>
          </p:cNvCxnSpPr>
          <p:nvPr userDrawn="1"/>
        </p:nvCxnSpPr>
        <p:spPr>
          <a:xfrm>
            <a:off x="10027165" y="385222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AE4414E-B5BA-4E94-BC62-6FF13D83659E}"/>
              </a:ext>
            </a:extLst>
          </p:cNvPr>
          <p:cNvCxnSpPr>
            <a:cxnSpLocks/>
          </p:cNvCxnSpPr>
          <p:nvPr userDrawn="1"/>
        </p:nvCxnSpPr>
        <p:spPr>
          <a:xfrm>
            <a:off x="10027165" y="5170481"/>
            <a:ext cx="312170" cy="0"/>
          </a:xfrm>
          <a:prstGeom prst="line">
            <a:avLst/>
          </a:prstGeom>
          <a:ln w="57150">
            <a:solidFill>
              <a:srgbClr val="E94A3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3BC896B-5C07-4AFC-8634-4981F974DC2C}"/>
              </a:ext>
            </a:extLst>
          </p:cNvPr>
          <p:cNvSpPr/>
          <p:nvPr userDrawn="1"/>
        </p:nvSpPr>
        <p:spPr>
          <a:xfrm>
            <a:off x="9944105" y="1254990"/>
            <a:ext cx="806631" cy="461665"/>
          </a:xfrm>
          <a:prstGeom prst="rect">
            <a:avLst/>
          </a:prstGeom>
        </p:spPr>
        <p:txBody>
          <a:bodyPr wrap="none">
            <a:spAutoFit/>
          </a:bodyPr>
          <a:lstStyle/>
          <a:p>
            <a:r>
              <a:rPr lang="en-US" sz="2400" b="1" dirty="0">
                <a:solidFill>
                  <a:srgbClr val="0070B2"/>
                </a:solidFill>
              </a:rPr>
              <a:t>1982</a:t>
            </a:r>
          </a:p>
        </p:txBody>
      </p:sp>
      <p:sp>
        <p:nvSpPr>
          <p:cNvPr id="24" name="Rectangle 23">
            <a:extLst>
              <a:ext uri="{FF2B5EF4-FFF2-40B4-BE49-F238E27FC236}">
                <a16:creationId xmlns:a16="http://schemas.microsoft.com/office/drawing/2014/main" id="{837BC1D2-BE28-41E9-BE07-100F4A7CAFCB}"/>
              </a:ext>
            </a:extLst>
          </p:cNvPr>
          <p:cNvSpPr/>
          <p:nvPr userDrawn="1"/>
        </p:nvSpPr>
        <p:spPr>
          <a:xfrm>
            <a:off x="9927569" y="4661642"/>
            <a:ext cx="495649" cy="461665"/>
          </a:xfrm>
          <a:prstGeom prst="rect">
            <a:avLst/>
          </a:prstGeom>
        </p:spPr>
        <p:txBody>
          <a:bodyPr wrap="none">
            <a:spAutoFit/>
          </a:bodyPr>
          <a:lstStyle/>
          <a:p>
            <a:r>
              <a:rPr lang="en-US" sz="2400" b="1" dirty="0">
                <a:solidFill>
                  <a:srgbClr val="0070B2"/>
                </a:solidFill>
              </a:rPr>
              <a:t>59</a:t>
            </a:r>
          </a:p>
        </p:txBody>
      </p:sp>
      <p:sp>
        <p:nvSpPr>
          <p:cNvPr id="25" name="Rectangle 24">
            <a:extLst>
              <a:ext uri="{FF2B5EF4-FFF2-40B4-BE49-F238E27FC236}">
                <a16:creationId xmlns:a16="http://schemas.microsoft.com/office/drawing/2014/main" id="{9023AE90-101E-4B64-B3D9-10CDB55F1F85}"/>
              </a:ext>
            </a:extLst>
          </p:cNvPr>
          <p:cNvSpPr/>
          <p:nvPr userDrawn="1"/>
        </p:nvSpPr>
        <p:spPr>
          <a:xfrm>
            <a:off x="9961500" y="2300840"/>
            <a:ext cx="1428276" cy="461665"/>
          </a:xfrm>
          <a:prstGeom prst="rect">
            <a:avLst/>
          </a:prstGeom>
        </p:spPr>
        <p:txBody>
          <a:bodyPr wrap="none">
            <a:spAutoFit/>
          </a:bodyPr>
          <a:lstStyle/>
          <a:p>
            <a:r>
              <a:rPr lang="en-US" sz="2400" b="1" dirty="0">
                <a:solidFill>
                  <a:srgbClr val="0070B2"/>
                </a:solidFill>
              </a:rPr>
              <a:t>NYSE:FCN</a:t>
            </a:r>
          </a:p>
        </p:txBody>
      </p:sp>
      <p:sp>
        <p:nvSpPr>
          <p:cNvPr id="26" name="Rectangle 25">
            <a:extLst>
              <a:ext uri="{FF2B5EF4-FFF2-40B4-BE49-F238E27FC236}">
                <a16:creationId xmlns:a16="http://schemas.microsoft.com/office/drawing/2014/main" id="{0782E288-6178-4186-B577-09237ADB54AD}"/>
              </a:ext>
            </a:extLst>
          </p:cNvPr>
          <p:cNvSpPr/>
          <p:nvPr userDrawn="1"/>
        </p:nvSpPr>
        <p:spPr>
          <a:xfrm>
            <a:off x="9946260" y="3350019"/>
            <a:ext cx="1095172" cy="461665"/>
          </a:xfrm>
          <a:prstGeom prst="rect">
            <a:avLst/>
          </a:prstGeom>
        </p:spPr>
        <p:txBody>
          <a:bodyPr wrap="none">
            <a:spAutoFit/>
          </a:bodyPr>
          <a:lstStyle/>
          <a:p>
            <a:r>
              <a:rPr lang="en-US" sz="2400" b="1" dirty="0">
                <a:solidFill>
                  <a:srgbClr val="0070B2"/>
                </a:solidFill>
              </a:rPr>
              <a:t>98/100</a:t>
            </a:r>
          </a:p>
        </p:txBody>
      </p:sp>
      <p:sp>
        <p:nvSpPr>
          <p:cNvPr id="27" name="TextBox 26">
            <a:extLst>
              <a:ext uri="{FF2B5EF4-FFF2-40B4-BE49-F238E27FC236}">
                <a16:creationId xmlns:a16="http://schemas.microsoft.com/office/drawing/2014/main" id="{F533D665-5197-43F5-B33E-7D8F90096FE9}"/>
              </a:ext>
            </a:extLst>
          </p:cNvPr>
          <p:cNvSpPr txBox="1"/>
          <p:nvPr userDrawn="1"/>
        </p:nvSpPr>
        <p:spPr>
          <a:xfrm>
            <a:off x="9947120" y="1838595"/>
            <a:ext cx="1128974" cy="246221"/>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Year Founded</a:t>
            </a:r>
          </a:p>
        </p:txBody>
      </p:sp>
      <p:sp>
        <p:nvSpPr>
          <p:cNvPr id="28" name="TextBox 27">
            <a:extLst>
              <a:ext uri="{FF2B5EF4-FFF2-40B4-BE49-F238E27FC236}">
                <a16:creationId xmlns:a16="http://schemas.microsoft.com/office/drawing/2014/main" id="{90DB88D6-8C40-493E-B807-D69EED391303}"/>
              </a:ext>
            </a:extLst>
          </p:cNvPr>
          <p:cNvSpPr txBox="1"/>
          <p:nvPr userDrawn="1"/>
        </p:nvSpPr>
        <p:spPr>
          <a:xfrm>
            <a:off x="9952809" y="5249448"/>
            <a:ext cx="1639540" cy="400110"/>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59 of Fortune Global 100 corporations are clients</a:t>
            </a:r>
          </a:p>
        </p:txBody>
      </p:sp>
      <p:sp>
        <p:nvSpPr>
          <p:cNvPr id="29" name="TextBox 28">
            <a:extLst>
              <a:ext uri="{FF2B5EF4-FFF2-40B4-BE49-F238E27FC236}">
                <a16:creationId xmlns:a16="http://schemas.microsoft.com/office/drawing/2014/main" id="{0547CB8E-DEE3-429D-8D53-447052A9AA6E}"/>
              </a:ext>
            </a:extLst>
          </p:cNvPr>
          <p:cNvSpPr txBox="1"/>
          <p:nvPr userDrawn="1"/>
        </p:nvSpPr>
        <p:spPr>
          <a:xfrm>
            <a:off x="9952450" y="2886987"/>
            <a:ext cx="1128974" cy="246221"/>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Publicly Traded</a:t>
            </a:r>
          </a:p>
        </p:txBody>
      </p:sp>
      <p:sp>
        <p:nvSpPr>
          <p:cNvPr id="30" name="TextBox 29">
            <a:extLst>
              <a:ext uri="{FF2B5EF4-FFF2-40B4-BE49-F238E27FC236}">
                <a16:creationId xmlns:a16="http://schemas.microsoft.com/office/drawing/2014/main" id="{D94B021D-EFD0-4AFD-98B9-3FA6814882EB}"/>
              </a:ext>
            </a:extLst>
          </p:cNvPr>
          <p:cNvSpPr txBox="1"/>
          <p:nvPr userDrawn="1"/>
        </p:nvSpPr>
        <p:spPr>
          <a:xfrm>
            <a:off x="9946100" y="3935212"/>
            <a:ext cx="1531949" cy="400110"/>
          </a:xfrm>
          <a:prstGeom prst="rect">
            <a:avLst/>
          </a:prstGeom>
          <a:noFill/>
        </p:spPr>
        <p:txBody>
          <a:bodyPr wrap="square" rtlCol="0">
            <a:spAutoFit/>
          </a:bodyPr>
          <a:lstStyle/>
          <a:p>
            <a:pPr>
              <a:spcBef>
                <a:spcPts val="600"/>
              </a:spcBef>
              <a:spcAft>
                <a:spcPts val="600"/>
              </a:spcAft>
              <a:buClr>
                <a:schemeClr val="accent2"/>
              </a:buClr>
            </a:pPr>
            <a:r>
              <a:rPr lang="en-US" sz="1000" dirty="0">
                <a:solidFill>
                  <a:schemeClr val="tx1">
                    <a:lumMod val="75000"/>
                    <a:lumOff val="25000"/>
                  </a:schemeClr>
                </a:solidFill>
                <a:latin typeface="+mj-lt"/>
              </a:rPr>
              <a:t>Advisor to 98 of the world’s top 100 law firms</a:t>
            </a:r>
          </a:p>
        </p:txBody>
      </p:sp>
      <p:sp>
        <p:nvSpPr>
          <p:cNvPr id="31" name="TextBox 30">
            <a:extLst>
              <a:ext uri="{FF2B5EF4-FFF2-40B4-BE49-F238E27FC236}">
                <a16:creationId xmlns:a16="http://schemas.microsoft.com/office/drawing/2014/main" id="{BAACDDF2-15FC-4EC3-A3A9-DF185C6C3A15}"/>
              </a:ext>
            </a:extLst>
          </p:cNvPr>
          <p:cNvSpPr txBox="1"/>
          <p:nvPr userDrawn="1"/>
        </p:nvSpPr>
        <p:spPr>
          <a:xfrm>
            <a:off x="345320" y="6219069"/>
            <a:ext cx="10511353" cy="230832"/>
          </a:xfrm>
          <a:prstGeom prst="rect">
            <a:avLst/>
          </a:prstGeom>
          <a:noFill/>
        </p:spPr>
        <p:txBody>
          <a:bodyPr wrap="square" rtlCol="0">
            <a:spAutoFit/>
          </a:bodyPr>
          <a:lstStyle/>
          <a:p>
            <a:pPr>
              <a:spcBef>
                <a:spcPts val="1000"/>
              </a:spcBef>
            </a:pPr>
            <a:r>
              <a:rPr lang="en-US" sz="900" i="1" dirty="0">
                <a:solidFill>
                  <a:schemeClr val="tx1">
                    <a:lumMod val="50000"/>
                    <a:lumOff val="50000"/>
                  </a:schemeClr>
                </a:solidFill>
              </a:rPr>
              <a:t>*Number of total shares outstanding as of July 21, 2022, times the closing share price as of July 28, 2022.</a:t>
            </a:r>
          </a:p>
        </p:txBody>
      </p:sp>
      <p:grpSp>
        <p:nvGrpSpPr>
          <p:cNvPr id="56" name="Group 55">
            <a:extLst>
              <a:ext uri="{FF2B5EF4-FFF2-40B4-BE49-F238E27FC236}">
                <a16:creationId xmlns:a16="http://schemas.microsoft.com/office/drawing/2014/main" id="{8678D823-0EA7-42D1-A0F2-51E544C2F934}"/>
              </a:ext>
            </a:extLst>
          </p:cNvPr>
          <p:cNvGrpSpPr/>
          <p:nvPr userDrawn="1"/>
        </p:nvGrpSpPr>
        <p:grpSpPr>
          <a:xfrm>
            <a:off x="475487" y="743442"/>
            <a:ext cx="3860539" cy="246554"/>
            <a:chOff x="475487" y="743442"/>
            <a:chExt cx="3860539" cy="246554"/>
          </a:xfrm>
        </p:grpSpPr>
        <p:grpSp>
          <p:nvGrpSpPr>
            <p:cNvPr id="37" name="Graphic 34">
              <a:extLst>
                <a:ext uri="{FF2B5EF4-FFF2-40B4-BE49-F238E27FC236}">
                  <a16:creationId xmlns:a16="http://schemas.microsoft.com/office/drawing/2014/main" id="{E650112C-EDE7-465C-9110-B03A39C729BB}"/>
                </a:ext>
              </a:extLst>
            </p:cNvPr>
            <p:cNvGrpSpPr/>
            <p:nvPr/>
          </p:nvGrpSpPr>
          <p:grpSpPr>
            <a:xfrm>
              <a:off x="475487" y="743442"/>
              <a:ext cx="3651248" cy="246554"/>
              <a:chOff x="475487" y="743442"/>
              <a:chExt cx="3651248" cy="246554"/>
            </a:xfrm>
            <a:solidFill>
              <a:schemeClr val="accent2"/>
            </a:solidFill>
          </p:grpSpPr>
          <p:sp>
            <p:nvSpPr>
              <p:cNvPr id="38" name="Freeform: Shape 37">
                <a:extLst>
                  <a:ext uri="{FF2B5EF4-FFF2-40B4-BE49-F238E27FC236}">
                    <a16:creationId xmlns:a16="http://schemas.microsoft.com/office/drawing/2014/main" id="{D3FB9012-A147-4AF1-88E0-3CE90A7905E2}"/>
                  </a:ext>
                </a:extLst>
              </p:cNvPr>
              <p:cNvSpPr/>
              <p:nvPr/>
            </p:nvSpPr>
            <p:spPr>
              <a:xfrm>
                <a:off x="475487" y="748205"/>
                <a:ext cx="152135" cy="237308"/>
              </a:xfrm>
              <a:custGeom>
                <a:avLst/>
                <a:gdLst>
                  <a:gd name="connsiteX0" fmla="*/ 0 w 152135"/>
                  <a:gd name="connsiteY0" fmla="*/ 237309 h 237308"/>
                  <a:gd name="connsiteX1" fmla="*/ 0 w 152135"/>
                  <a:gd name="connsiteY1" fmla="*/ 0 h 237308"/>
                  <a:gd name="connsiteX2" fmla="*/ 148493 w 152135"/>
                  <a:gd name="connsiteY2" fmla="*/ 0 h 237308"/>
                  <a:gd name="connsiteX3" fmla="*/ 148493 w 152135"/>
                  <a:gd name="connsiteY3" fmla="*/ 45108 h 237308"/>
                  <a:gd name="connsiteX4" fmla="*/ 53514 w 152135"/>
                  <a:gd name="connsiteY4" fmla="*/ 45108 h 237308"/>
                  <a:gd name="connsiteX5" fmla="*/ 53514 w 152135"/>
                  <a:gd name="connsiteY5" fmla="*/ 92738 h 237308"/>
                  <a:gd name="connsiteX6" fmla="*/ 134484 w 152135"/>
                  <a:gd name="connsiteY6" fmla="*/ 92738 h 237308"/>
                  <a:gd name="connsiteX7" fmla="*/ 134484 w 152135"/>
                  <a:gd name="connsiteY7" fmla="*/ 137566 h 237308"/>
                  <a:gd name="connsiteX8" fmla="*/ 53514 w 152135"/>
                  <a:gd name="connsiteY8" fmla="*/ 137566 h 237308"/>
                  <a:gd name="connsiteX9" fmla="*/ 53514 w 152135"/>
                  <a:gd name="connsiteY9" fmla="*/ 192200 h 237308"/>
                  <a:gd name="connsiteX10" fmla="*/ 152135 w 152135"/>
                  <a:gd name="connsiteY10" fmla="*/ 192200 h 237308"/>
                  <a:gd name="connsiteX11" fmla="*/ 152135 w 152135"/>
                  <a:gd name="connsiteY11" fmla="*/ 237309 h 237308"/>
                  <a:gd name="connsiteX12" fmla="*/ 0 w 152135"/>
                  <a:gd name="connsiteY12"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35" h="237308">
                    <a:moveTo>
                      <a:pt x="0" y="237309"/>
                    </a:moveTo>
                    <a:lnTo>
                      <a:pt x="0" y="0"/>
                    </a:lnTo>
                    <a:lnTo>
                      <a:pt x="148493" y="0"/>
                    </a:lnTo>
                    <a:lnTo>
                      <a:pt x="148493" y="45108"/>
                    </a:lnTo>
                    <a:lnTo>
                      <a:pt x="53514" y="45108"/>
                    </a:lnTo>
                    <a:lnTo>
                      <a:pt x="53514" y="92738"/>
                    </a:lnTo>
                    <a:lnTo>
                      <a:pt x="134484" y="92738"/>
                    </a:lnTo>
                    <a:lnTo>
                      <a:pt x="134484" y="137566"/>
                    </a:lnTo>
                    <a:lnTo>
                      <a:pt x="53514" y="137566"/>
                    </a:lnTo>
                    <a:lnTo>
                      <a:pt x="53514" y="192200"/>
                    </a:lnTo>
                    <a:lnTo>
                      <a:pt x="152135" y="192200"/>
                    </a:lnTo>
                    <a:lnTo>
                      <a:pt x="152135" y="237309"/>
                    </a:lnTo>
                    <a:lnTo>
                      <a:pt x="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39" name="Freeform: Shape 38">
                <a:extLst>
                  <a:ext uri="{FF2B5EF4-FFF2-40B4-BE49-F238E27FC236}">
                    <a16:creationId xmlns:a16="http://schemas.microsoft.com/office/drawing/2014/main" id="{F866FDED-8B4E-424D-975F-C4AD858D68B0}"/>
                  </a:ext>
                </a:extLst>
              </p:cNvPr>
              <p:cNvSpPr/>
              <p:nvPr/>
            </p:nvSpPr>
            <p:spPr>
              <a:xfrm>
                <a:off x="657320" y="748205"/>
                <a:ext cx="198644" cy="237308"/>
              </a:xfrm>
              <a:custGeom>
                <a:avLst/>
                <a:gdLst>
                  <a:gd name="connsiteX0" fmla="*/ 0 w 198644"/>
                  <a:gd name="connsiteY0" fmla="*/ 237309 h 237308"/>
                  <a:gd name="connsiteX1" fmla="*/ 65841 w 198644"/>
                  <a:gd name="connsiteY1" fmla="*/ 115152 h 237308"/>
                  <a:gd name="connsiteX2" fmla="*/ 3922 w 198644"/>
                  <a:gd name="connsiteY2" fmla="*/ 0 h 237308"/>
                  <a:gd name="connsiteX3" fmla="*/ 63600 w 198644"/>
                  <a:gd name="connsiteY3" fmla="*/ 0 h 237308"/>
                  <a:gd name="connsiteX4" fmla="*/ 84333 w 198644"/>
                  <a:gd name="connsiteY4" fmla="*/ 44828 h 237308"/>
                  <a:gd name="connsiteX5" fmla="*/ 92458 w 198644"/>
                  <a:gd name="connsiteY5" fmla="*/ 62479 h 237308"/>
                  <a:gd name="connsiteX6" fmla="*/ 101704 w 198644"/>
                  <a:gd name="connsiteY6" fmla="*/ 82932 h 237308"/>
                  <a:gd name="connsiteX7" fmla="*/ 103105 w 198644"/>
                  <a:gd name="connsiteY7" fmla="*/ 82932 h 237308"/>
                  <a:gd name="connsiteX8" fmla="*/ 110950 w 198644"/>
                  <a:gd name="connsiteY8" fmla="*/ 62479 h 237308"/>
                  <a:gd name="connsiteX9" fmla="*/ 118514 w 198644"/>
                  <a:gd name="connsiteY9" fmla="*/ 44828 h 237308"/>
                  <a:gd name="connsiteX10" fmla="*/ 137566 w 198644"/>
                  <a:gd name="connsiteY10" fmla="*/ 0 h 237308"/>
                  <a:gd name="connsiteX11" fmla="*/ 194722 w 198644"/>
                  <a:gd name="connsiteY11" fmla="*/ 0 h 237308"/>
                  <a:gd name="connsiteX12" fmla="*/ 133083 w 198644"/>
                  <a:gd name="connsiteY12" fmla="*/ 117954 h 237308"/>
                  <a:gd name="connsiteX13" fmla="*/ 198644 w 198644"/>
                  <a:gd name="connsiteY13" fmla="*/ 237309 h 237308"/>
                  <a:gd name="connsiteX14" fmla="*/ 138967 w 198644"/>
                  <a:gd name="connsiteY14" fmla="*/ 237309 h 237308"/>
                  <a:gd name="connsiteX15" fmla="*/ 115432 w 198644"/>
                  <a:gd name="connsiteY15" fmla="*/ 188838 h 237308"/>
                  <a:gd name="connsiteX16" fmla="*/ 106747 w 198644"/>
                  <a:gd name="connsiteY16" fmla="*/ 170067 h 237308"/>
                  <a:gd name="connsiteX17" fmla="*/ 97501 w 198644"/>
                  <a:gd name="connsiteY17" fmla="*/ 149894 h 237308"/>
                  <a:gd name="connsiteX18" fmla="*/ 96100 w 198644"/>
                  <a:gd name="connsiteY18" fmla="*/ 149894 h 237308"/>
                  <a:gd name="connsiteX19" fmla="*/ 87975 w 198644"/>
                  <a:gd name="connsiteY19" fmla="*/ 170067 h 237308"/>
                  <a:gd name="connsiteX20" fmla="*/ 79850 w 198644"/>
                  <a:gd name="connsiteY20" fmla="*/ 188838 h 237308"/>
                  <a:gd name="connsiteX21" fmla="*/ 57716 w 198644"/>
                  <a:gd name="connsiteY21" fmla="*/ 237309 h 237308"/>
                  <a:gd name="connsiteX22" fmla="*/ 280 w 198644"/>
                  <a:gd name="connsiteY22"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8644" h="237308">
                    <a:moveTo>
                      <a:pt x="0" y="237309"/>
                    </a:moveTo>
                    <a:lnTo>
                      <a:pt x="65841" y="115152"/>
                    </a:lnTo>
                    <a:lnTo>
                      <a:pt x="3922" y="0"/>
                    </a:lnTo>
                    <a:lnTo>
                      <a:pt x="63600" y="0"/>
                    </a:lnTo>
                    <a:lnTo>
                      <a:pt x="84333" y="44828"/>
                    </a:lnTo>
                    <a:cubicBezTo>
                      <a:pt x="86854" y="50432"/>
                      <a:pt x="89656" y="56315"/>
                      <a:pt x="92458" y="62479"/>
                    </a:cubicBezTo>
                    <a:cubicBezTo>
                      <a:pt x="95260" y="68643"/>
                      <a:pt x="98061" y="75647"/>
                      <a:pt x="101704" y="82932"/>
                    </a:cubicBezTo>
                    <a:lnTo>
                      <a:pt x="103105" y="82932"/>
                    </a:lnTo>
                    <a:cubicBezTo>
                      <a:pt x="105906" y="75367"/>
                      <a:pt x="108428" y="68643"/>
                      <a:pt x="110950" y="62479"/>
                    </a:cubicBezTo>
                    <a:cubicBezTo>
                      <a:pt x="113471" y="56315"/>
                      <a:pt x="115993" y="50432"/>
                      <a:pt x="118514" y="44828"/>
                    </a:cubicBezTo>
                    <a:lnTo>
                      <a:pt x="137566" y="0"/>
                    </a:lnTo>
                    <a:lnTo>
                      <a:pt x="194722" y="0"/>
                    </a:lnTo>
                    <a:lnTo>
                      <a:pt x="133083" y="117954"/>
                    </a:lnTo>
                    <a:lnTo>
                      <a:pt x="198644" y="237309"/>
                    </a:lnTo>
                    <a:lnTo>
                      <a:pt x="138967" y="237309"/>
                    </a:lnTo>
                    <a:lnTo>
                      <a:pt x="115432" y="188838"/>
                    </a:lnTo>
                    <a:cubicBezTo>
                      <a:pt x="112631" y="182394"/>
                      <a:pt x="109549" y="176230"/>
                      <a:pt x="106747" y="170067"/>
                    </a:cubicBezTo>
                    <a:cubicBezTo>
                      <a:pt x="103945" y="163903"/>
                      <a:pt x="100863" y="157178"/>
                      <a:pt x="97501" y="149894"/>
                    </a:cubicBezTo>
                    <a:lnTo>
                      <a:pt x="96100" y="149894"/>
                    </a:lnTo>
                    <a:cubicBezTo>
                      <a:pt x="93298" y="157178"/>
                      <a:pt x="90777" y="163903"/>
                      <a:pt x="87975" y="170067"/>
                    </a:cubicBezTo>
                    <a:cubicBezTo>
                      <a:pt x="85454" y="176230"/>
                      <a:pt x="82652" y="182394"/>
                      <a:pt x="79850" y="188838"/>
                    </a:cubicBezTo>
                    <a:lnTo>
                      <a:pt x="57716" y="237309"/>
                    </a:lnTo>
                    <a:lnTo>
                      <a:pt x="28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0" name="Freeform: Shape 39">
                <a:extLst>
                  <a:ext uri="{FF2B5EF4-FFF2-40B4-BE49-F238E27FC236}">
                    <a16:creationId xmlns:a16="http://schemas.microsoft.com/office/drawing/2014/main" id="{4ACC5CF5-46B9-4EEC-AEEB-FF2EA130134A}"/>
                  </a:ext>
                </a:extLst>
              </p:cNvPr>
              <p:cNvSpPr/>
              <p:nvPr/>
            </p:nvSpPr>
            <p:spPr>
              <a:xfrm>
                <a:off x="889586" y="748205"/>
                <a:ext cx="175950" cy="237869"/>
              </a:xfrm>
              <a:custGeom>
                <a:avLst/>
                <a:gdLst>
                  <a:gd name="connsiteX0" fmla="*/ 0 w 175950"/>
                  <a:gd name="connsiteY0" fmla="*/ 237309 h 237869"/>
                  <a:gd name="connsiteX1" fmla="*/ 0 w 175950"/>
                  <a:gd name="connsiteY1" fmla="*/ 0 h 237869"/>
                  <a:gd name="connsiteX2" fmla="*/ 81531 w 175950"/>
                  <a:gd name="connsiteY2" fmla="*/ 0 h 237869"/>
                  <a:gd name="connsiteX3" fmla="*/ 118234 w 175950"/>
                  <a:gd name="connsiteY3" fmla="*/ 3922 h 237869"/>
                  <a:gd name="connsiteX4" fmla="*/ 148213 w 175950"/>
                  <a:gd name="connsiteY4" fmla="*/ 16811 h 237869"/>
                  <a:gd name="connsiteX5" fmla="*/ 168386 w 175950"/>
                  <a:gd name="connsiteY5" fmla="*/ 40625 h 237869"/>
                  <a:gd name="connsiteX6" fmla="*/ 175950 w 175950"/>
                  <a:gd name="connsiteY6" fmla="*/ 76768 h 237869"/>
                  <a:gd name="connsiteX7" fmla="*/ 168386 w 175950"/>
                  <a:gd name="connsiteY7" fmla="*/ 112911 h 237869"/>
                  <a:gd name="connsiteX8" fmla="*/ 148213 w 175950"/>
                  <a:gd name="connsiteY8" fmla="*/ 138127 h 237869"/>
                  <a:gd name="connsiteX9" fmla="*/ 118794 w 175950"/>
                  <a:gd name="connsiteY9" fmla="*/ 152696 h 237869"/>
                  <a:gd name="connsiteX10" fmla="*/ 83212 w 175950"/>
                  <a:gd name="connsiteY10" fmla="*/ 157459 h 237869"/>
                  <a:gd name="connsiteX11" fmla="*/ 53794 w 175950"/>
                  <a:gd name="connsiteY11" fmla="*/ 157459 h 237869"/>
                  <a:gd name="connsiteX12" fmla="*/ 53794 w 175950"/>
                  <a:gd name="connsiteY12" fmla="*/ 237869 h 237869"/>
                  <a:gd name="connsiteX13" fmla="*/ 280 w 175950"/>
                  <a:gd name="connsiteY13" fmla="*/ 237869 h 237869"/>
                  <a:gd name="connsiteX14" fmla="*/ 53514 w 175950"/>
                  <a:gd name="connsiteY14" fmla="*/ 114312 h 237869"/>
                  <a:gd name="connsiteX15" fmla="*/ 79850 w 175950"/>
                  <a:gd name="connsiteY15" fmla="*/ 114312 h 237869"/>
                  <a:gd name="connsiteX16" fmla="*/ 123557 w 175950"/>
                  <a:gd name="connsiteY16" fmla="*/ 76488 h 237869"/>
                  <a:gd name="connsiteX17" fmla="*/ 111790 w 175950"/>
                  <a:gd name="connsiteY17" fmla="*/ 50151 h 237869"/>
                  <a:gd name="connsiteX18" fmla="*/ 78169 w 175950"/>
                  <a:gd name="connsiteY18" fmla="*/ 42587 h 237869"/>
                  <a:gd name="connsiteX19" fmla="*/ 53514 w 175950"/>
                  <a:gd name="connsiteY19" fmla="*/ 42587 h 237869"/>
                  <a:gd name="connsiteX20" fmla="*/ 53514 w 175950"/>
                  <a:gd name="connsiteY20" fmla="*/ 114312 h 23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950" h="237869">
                    <a:moveTo>
                      <a:pt x="0" y="237309"/>
                    </a:moveTo>
                    <a:lnTo>
                      <a:pt x="0" y="0"/>
                    </a:lnTo>
                    <a:lnTo>
                      <a:pt x="81531" y="0"/>
                    </a:lnTo>
                    <a:cubicBezTo>
                      <a:pt x="94699" y="0"/>
                      <a:pt x="107027" y="1121"/>
                      <a:pt x="118234" y="3922"/>
                    </a:cubicBezTo>
                    <a:cubicBezTo>
                      <a:pt x="129721" y="6444"/>
                      <a:pt x="139527" y="10647"/>
                      <a:pt x="148213" y="16811"/>
                    </a:cubicBezTo>
                    <a:cubicBezTo>
                      <a:pt x="156618" y="22694"/>
                      <a:pt x="163342" y="30539"/>
                      <a:pt x="168386" y="40625"/>
                    </a:cubicBezTo>
                    <a:cubicBezTo>
                      <a:pt x="173429" y="50432"/>
                      <a:pt x="175950" y="62479"/>
                      <a:pt x="175950" y="76768"/>
                    </a:cubicBezTo>
                    <a:cubicBezTo>
                      <a:pt x="175950" y="91057"/>
                      <a:pt x="173429" y="102544"/>
                      <a:pt x="168386" y="112911"/>
                    </a:cubicBezTo>
                    <a:cubicBezTo>
                      <a:pt x="163342" y="122997"/>
                      <a:pt x="156618" y="131402"/>
                      <a:pt x="148213" y="138127"/>
                    </a:cubicBezTo>
                    <a:cubicBezTo>
                      <a:pt x="139808" y="144571"/>
                      <a:pt x="130001" y="149614"/>
                      <a:pt x="118794" y="152696"/>
                    </a:cubicBezTo>
                    <a:cubicBezTo>
                      <a:pt x="107587" y="155778"/>
                      <a:pt x="95820" y="157459"/>
                      <a:pt x="83212" y="157459"/>
                    </a:cubicBezTo>
                    <a:lnTo>
                      <a:pt x="53794" y="157459"/>
                    </a:lnTo>
                    <a:lnTo>
                      <a:pt x="53794" y="237869"/>
                    </a:lnTo>
                    <a:lnTo>
                      <a:pt x="280" y="237869"/>
                    </a:lnTo>
                    <a:close/>
                    <a:moveTo>
                      <a:pt x="53514" y="114312"/>
                    </a:moveTo>
                    <a:lnTo>
                      <a:pt x="79850" y="114312"/>
                    </a:lnTo>
                    <a:cubicBezTo>
                      <a:pt x="108988" y="114312"/>
                      <a:pt x="123557" y="101704"/>
                      <a:pt x="123557" y="76488"/>
                    </a:cubicBezTo>
                    <a:cubicBezTo>
                      <a:pt x="123557" y="64160"/>
                      <a:pt x="119635" y="55475"/>
                      <a:pt x="111790" y="50151"/>
                    </a:cubicBezTo>
                    <a:cubicBezTo>
                      <a:pt x="103945" y="45108"/>
                      <a:pt x="92738" y="42587"/>
                      <a:pt x="78169" y="42587"/>
                    </a:cubicBezTo>
                    <a:lnTo>
                      <a:pt x="53514" y="42587"/>
                    </a:lnTo>
                    <a:lnTo>
                      <a:pt x="53514" y="114312"/>
                    </a:lnTo>
                    <a:close/>
                  </a:path>
                </a:pathLst>
              </a:custGeom>
              <a:grpFill/>
              <a:ln w="27954" cap="flat">
                <a:noFill/>
                <a:prstDash val="solid"/>
                <a:miter/>
              </a:ln>
            </p:spPr>
            <p:txBody>
              <a:bodyPr rtlCol="0" anchor="ctr"/>
              <a:lstStyle/>
              <a:p>
                <a:endParaRPr lang="en-US" dirty="0">
                  <a:solidFill>
                    <a:schemeClr val="accent2"/>
                  </a:solidFill>
                </a:endParaRPr>
              </a:p>
            </p:txBody>
          </p:sp>
          <p:sp>
            <p:nvSpPr>
              <p:cNvPr id="41" name="Freeform: Shape 40">
                <a:extLst>
                  <a:ext uri="{FF2B5EF4-FFF2-40B4-BE49-F238E27FC236}">
                    <a16:creationId xmlns:a16="http://schemas.microsoft.com/office/drawing/2014/main" id="{3D180B8F-7C45-48FB-B93F-754D8FDAAD01}"/>
                  </a:ext>
                </a:extLst>
              </p:cNvPr>
              <p:cNvSpPr/>
              <p:nvPr/>
            </p:nvSpPr>
            <p:spPr>
              <a:xfrm>
                <a:off x="1104201" y="748205"/>
                <a:ext cx="152135" cy="237308"/>
              </a:xfrm>
              <a:custGeom>
                <a:avLst/>
                <a:gdLst>
                  <a:gd name="connsiteX0" fmla="*/ 0 w 152135"/>
                  <a:gd name="connsiteY0" fmla="*/ 237309 h 237308"/>
                  <a:gd name="connsiteX1" fmla="*/ 0 w 152135"/>
                  <a:gd name="connsiteY1" fmla="*/ 0 h 237308"/>
                  <a:gd name="connsiteX2" fmla="*/ 148493 w 152135"/>
                  <a:gd name="connsiteY2" fmla="*/ 0 h 237308"/>
                  <a:gd name="connsiteX3" fmla="*/ 148493 w 152135"/>
                  <a:gd name="connsiteY3" fmla="*/ 45108 h 237308"/>
                  <a:gd name="connsiteX4" fmla="*/ 53514 w 152135"/>
                  <a:gd name="connsiteY4" fmla="*/ 45108 h 237308"/>
                  <a:gd name="connsiteX5" fmla="*/ 53514 w 152135"/>
                  <a:gd name="connsiteY5" fmla="*/ 92738 h 237308"/>
                  <a:gd name="connsiteX6" fmla="*/ 134484 w 152135"/>
                  <a:gd name="connsiteY6" fmla="*/ 92738 h 237308"/>
                  <a:gd name="connsiteX7" fmla="*/ 134484 w 152135"/>
                  <a:gd name="connsiteY7" fmla="*/ 137566 h 237308"/>
                  <a:gd name="connsiteX8" fmla="*/ 53514 w 152135"/>
                  <a:gd name="connsiteY8" fmla="*/ 137566 h 237308"/>
                  <a:gd name="connsiteX9" fmla="*/ 53514 w 152135"/>
                  <a:gd name="connsiteY9" fmla="*/ 192200 h 237308"/>
                  <a:gd name="connsiteX10" fmla="*/ 152135 w 152135"/>
                  <a:gd name="connsiteY10" fmla="*/ 192200 h 237308"/>
                  <a:gd name="connsiteX11" fmla="*/ 152135 w 152135"/>
                  <a:gd name="connsiteY11" fmla="*/ 237309 h 237308"/>
                  <a:gd name="connsiteX12" fmla="*/ 0 w 152135"/>
                  <a:gd name="connsiteY12"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35" h="237308">
                    <a:moveTo>
                      <a:pt x="0" y="237309"/>
                    </a:moveTo>
                    <a:lnTo>
                      <a:pt x="0" y="0"/>
                    </a:lnTo>
                    <a:lnTo>
                      <a:pt x="148493" y="0"/>
                    </a:lnTo>
                    <a:lnTo>
                      <a:pt x="148493" y="45108"/>
                    </a:lnTo>
                    <a:lnTo>
                      <a:pt x="53514" y="45108"/>
                    </a:lnTo>
                    <a:lnTo>
                      <a:pt x="53514" y="92738"/>
                    </a:lnTo>
                    <a:lnTo>
                      <a:pt x="134484" y="92738"/>
                    </a:lnTo>
                    <a:lnTo>
                      <a:pt x="134484" y="137566"/>
                    </a:lnTo>
                    <a:lnTo>
                      <a:pt x="53514" y="137566"/>
                    </a:lnTo>
                    <a:lnTo>
                      <a:pt x="53514" y="192200"/>
                    </a:lnTo>
                    <a:lnTo>
                      <a:pt x="152135" y="192200"/>
                    </a:lnTo>
                    <a:lnTo>
                      <a:pt x="152135" y="237309"/>
                    </a:lnTo>
                    <a:lnTo>
                      <a:pt x="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2" name="Freeform: Shape 41">
                <a:extLst>
                  <a:ext uri="{FF2B5EF4-FFF2-40B4-BE49-F238E27FC236}">
                    <a16:creationId xmlns:a16="http://schemas.microsoft.com/office/drawing/2014/main" id="{ED0F6808-F0B3-4214-AFFB-41061911614A}"/>
                  </a:ext>
                </a:extLst>
              </p:cNvPr>
              <p:cNvSpPr/>
              <p:nvPr/>
            </p:nvSpPr>
            <p:spPr>
              <a:xfrm>
                <a:off x="1304246" y="748205"/>
                <a:ext cx="188277" cy="237308"/>
              </a:xfrm>
              <a:custGeom>
                <a:avLst/>
                <a:gdLst>
                  <a:gd name="connsiteX0" fmla="*/ 0 w 188277"/>
                  <a:gd name="connsiteY0" fmla="*/ 237309 h 237308"/>
                  <a:gd name="connsiteX1" fmla="*/ 0 w 188277"/>
                  <a:gd name="connsiteY1" fmla="*/ 0 h 237308"/>
                  <a:gd name="connsiteX2" fmla="*/ 85454 w 188277"/>
                  <a:gd name="connsiteY2" fmla="*/ 0 h 237308"/>
                  <a:gd name="connsiteX3" fmla="*/ 121036 w 188277"/>
                  <a:gd name="connsiteY3" fmla="*/ 3642 h 237308"/>
                  <a:gd name="connsiteX4" fmla="*/ 149894 w 188277"/>
                  <a:gd name="connsiteY4" fmla="*/ 15970 h 237308"/>
                  <a:gd name="connsiteX5" fmla="*/ 169506 w 188277"/>
                  <a:gd name="connsiteY5" fmla="*/ 38664 h 237308"/>
                  <a:gd name="connsiteX6" fmla="*/ 176791 w 188277"/>
                  <a:gd name="connsiteY6" fmla="*/ 73966 h 237308"/>
                  <a:gd name="connsiteX7" fmla="*/ 165304 w 188277"/>
                  <a:gd name="connsiteY7" fmla="*/ 117113 h 237308"/>
                  <a:gd name="connsiteX8" fmla="*/ 134484 w 188277"/>
                  <a:gd name="connsiteY8" fmla="*/ 142329 h 237308"/>
                  <a:gd name="connsiteX9" fmla="*/ 188278 w 188277"/>
                  <a:gd name="connsiteY9" fmla="*/ 237309 h 237308"/>
                  <a:gd name="connsiteX10" fmla="*/ 128320 w 188277"/>
                  <a:gd name="connsiteY10" fmla="*/ 237309 h 237308"/>
                  <a:gd name="connsiteX11" fmla="*/ 82932 w 188277"/>
                  <a:gd name="connsiteY11" fmla="*/ 151855 h 237308"/>
                  <a:gd name="connsiteX12" fmla="*/ 53514 w 188277"/>
                  <a:gd name="connsiteY12" fmla="*/ 151855 h 237308"/>
                  <a:gd name="connsiteX13" fmla="*/ 53514 w 188277"/>
                  <a:gd name="connsiteY13" fmla="*/ 237309 h 237308"/>
                  <a:gd name="connsiteX14" fmla="*/ 0 w 188277"/>
                  <a:gd name="connsiteY14" fmla="*/ 237309 h 237308"/>
                  <a:gd name="connsiteX15" fmla="*/ 53514 w 188277"/>
                  <a:gd name="connsiteY15" fmla="*/ 108988 h 237308"/>
                  <a:gd name="connsiteX16" fmla="*/ 81251 w 188277"/>
                  <a:gd name="connsiteY16" fmla="*/ 108988 h 237308"/>
                  <a:gd name="connsiteX17" fmla="*/ 113471 w 188277"/>
                  <a:gd name="connsiteY17" fmla="*/ 100023 h 237308"/>
                  <a:gd name="connsiteX18" fmla="*/ 124678 w 188277"/>
                  <a:gd name="connsiteY18" fmla="*/ 73686 h 237308"/>
                  <a:gd name="connsiteX19" fmla="*/ 113471 w 188277"/>
                  <a:gd name="connsiteY19" fmla="*/ 49311 h 237308"/>
                  <a:gd name="connsiteX20" fmla="*/ 81251 w 188277"/>
                  <a:gd name="connsiteY20" fmla="*/ 42307 h 237308"/>
                  <a:gd name="connsiteX21" fmla="*/ 53514 w 188277"/>
                  <a:gd name="connsiteY21" fmla="*/ 42307 h 237308"/>
                  <a:gd name="connsiteX22" fmla="*/ 53514 w 188277"/>
                  <a:gd name="connsiteY22" fmla="*/ 108988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277" h="237308">
                    <a:moveTo>
                      <a:pt x="0" y="237309"/>
                    </a:moveTo>
                    <a:lnTo>
                      <a:pt x="0" y="0"/>
                    </a:lnTo>
                    <a:lnTo>
                      <a:pt x="85454" y="0"/>
                    </a:lnTo>
                    <a:cubicBezTo>
                      <a:pt x="98062" y="0"/>
                      <a:pt x="109829" y="1121"/>
                      <a:pt x="121036" y="3642"/>
                    </a:cubicBezTo>
                    <a:cubicBezTo>
                      <a:pt x="132243" y="6164"/>
                      <a:pt x="141769" y="10086"/>
                      <a:pt x="149894" y="15970"/>
                    </a:cubicBezTo>
                    <a:cubicBezTo>
                      <a:pt x="158019" y="21574"/>
                      <a:pt x="164743" y="29138"/>
                      <a:pt x="169506" y="38664"/>
                    </a:cubicBezTo>
                    <a:cubicBezTo>
                      <a:pt x="174269" y="48190"/>
                      <a:pt x="176791" y="59958"/>
                      <a:pt x="176791" y="73966"/>
                    </a:cubicBezTo>
                    <a:cubicBezTo>
                      <a:pt x="176791" y="91337"/>
                      <a:pt x="172868" y="105906"/>
                      <a:pt x="165304" y="117113"/>
                    </a:cubicBezTo>
                    <a:cubicBezTo>
                      <a:pt x="157739" y="128320"/>
                      <a:pt x="147372" y="137006"/>
                      <a:pt x="134484" y="142329"/>
                    </a:cubicBezTo>
                    <a:lnTo>
                      <a:pt x="188278" y="237309"/>
                    </a:lnTo>
                    <a:lnTo>
                      <a:pt x="128320" y="237309"/>
                    </a:lnTo>
                    <a:lnTo>
                      <a:pt x="82932" y="151855"/>
                    </a:lnTo>
                    <a:lnTo>
                      <a:pt x="53514" y="151855"/>
                    </a:lnTo>
                    <a:lnTo>
                      <a:pt x="53514" y="237309"/>
                    </a:lnTo>
                    <a:lnTo>
                      <a:pt x="0" y="237309"/>
                    </a:lnTo>
                    <a:close/>
                    <a:moveTo>
                      <a:pt x="53514" y="108988"/>
                    </a:moveTo>
                    <a:lnTo>
                      <a:pt x="81251" y="108988"/>
                    </a:lnTo>
                    <a:cubicBezTo>
                      <a:pt x="95260" y="108988"/>
                      <a:pt x="106187" y="105906"/>
                      <a:pt x="113471" y="100023"/>
                    </a:cubicBezTo>
                    <a:cubicBezTo>
                      <a:pt x="120756" y="94139"/>
                      <a:pt x="124678" y="85173"/>
                      <a:pt x="124678" y="73686"/>
                    </a:cubicBezTo>
                    <a:cubicBezTo>
                      <a:pt x="124678" y="62199"/>
                      <a:pt x="121036" y="53794"/>
                      <a:pt x="113471" y="49311"/>
                    </a:cubicBezTo>
                    <a:cubicBezTo>
                      <a:pt x="106187" y="44828"/>
                      <a:pt x="95260" y="42307"/>
                      <a:pt x="81251" y="42307"/>
                    </a:cubicBezTo>
                    <a:lnTo>
                      <a:pt x="53514" y="42307"/>
                    </a:lnTo>
                    <a:lnTo>
                      <a:pt x="53514" y="108988"/>
                    </a:lnTo>
                    <a:close/>
                  </a:path>
                </a:pathLst>
              </a:custGeom>
              <a:grpFill/>
              <a:ln w="27954" cap="flat">
                <a:noFill/>
                <a:prstDash val="solid"/>
                <a:miter/>
              </a:ln>
            </p:spPr>
            <p:txBody>
              <a:bodyPr rtlCol="0" anchor="ctr"/>
              <a:lstStyle/>
              <a:p>
                <a:endParaRPr lang="en-US" dirty="0">
                  <a:solidFill>
                    <a:schemeClr val="accent2"/>
                  </a:solidFill>
                </a:endParaRPr>
              </a:p>
            </p:txBody>
          </p:sp>
          <p:sp>
            <p:nvSpPr>
              <p:cNvPr id="43" name="Freeform: Shape 42">
                <a:extLst>
                  <a:ext uri="{FF2B5EF4-FFF2-40B4-BE49-F238E27FC236}">
                    <a16:creationId xmlns:a16="http://schemas.microsoft.com/office/drawing/2014/main" id="{45D3CC95-939E-4A0A-87F2-AAEA9B4FDD70}"/>
                  </a:ext>
                </a:extLst>
              </p:cNvPr>
              <p:cNvSpPr/>
              <p:nvPr/>
            </p:nvSpPr>
            <p:spPr>
              <a:xfrm>
                <a:off x="1511296" y="748205"/>
                <a:ext cx="184355" cy="237308"/>
              </a:xfrm>
              <a:custGeom>
                <a:avLst/>
                <a:gdLst>
                  <a:gd name="connsiteX0" fmla="*/ 65281 w 184355"/>
                  <a:gd name="connsiteY0" fmla="*/ 237309 h 237308"/>
                  <a:gd name="connsiteX1" fmla="*/ 65281 w 184355"/>
                  <a:gd name="connsiteY1" fmla="*/ 45108 h 237308"/>
                  <a:gd name="connsiteX2" fmla="*/ 0 w 184355"/>
                  <a:gd name="connsiteY2" fmla="*/ 45108 h 237308"/>
                  <a:gd name="connsiteX3" fmla="*/ 0 w 184355"/>
                  <a:gd name="connsiteY3" fmla="*/ 0 h 237308"/>
                  <a:gd name="connsiteX4" fmla="*/ 184355 w 184355"/>
                  <a:gd name="connsiteY4" fmla="*/ 0 h 237308"/>
                  <a:gd name="connsiteX5" fmla="*/ 184355 w 184355"/>
                  <a:gd name="connsiteY5" fmla="*/ 45108 h 237308"/>
                  <a:gd name="connsiteX6" fmla="*/ 119075 w 184355"/>
                  <a:gd name="connsiteY6" fmla="*/ 45108 h 237308"/>
                  <a:gd name="connsiteX7" fmla="*/ 119075 w 184355"/>
                  <a:gd name="connsiteY7" fmla="*/ 237309 h 237308"/>
                  <a:gd name="connsiteX8" fmla="*/ 65281 w 184355"/>
                  <a:gd name="connsiteY8"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55" h="237308">
                    <a:moveTo>
                      <a:pt x="65281" y="237309"/>
                    </a:moveTo>
                    <a:lnTo>
                      <a:pt x="65281" y="45108"/>
                    </a:lnTo>
                    <a:lnTo>
                      <a:pt x="0" y="45108"/>
                    </a:lnTo>
                    <a:lnTo>
                      <a:pt x="0" y="0"/>
                    </a:lnTo>
                    <a:lnTo>
                      <a:pt x="184355" y="0"/>
                    </a:lnTo>
                    <a:lnTo>
                      <a:pt x="184355" y="45108"/>
                    </a:lnTo>
                    <a:lnTo>
                      <a:pt x="119075" y="45108"/>
                    </a:lnTo>
                    <a:lnTo>
                      <a:pt x="119075" y="237309"/>
                    </a:lnTo>
                    <a:lnTo>
                      <a:pt x="65281"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4" name="Freeform: Shape 43">
                <a:extLst>
                  <a:ext uri="{FF2B5EF4-FFF2-40B4-BE49-F238E27FC236}">
                    <a16:creationId xmlns:a16="http://schemas.microsoft.com/office/drawing/2014/main" id="{F550C588-9C56-4927-BDCA-FBC24A0BC83D}"/>
                  </a:ext>
                </a:extLst>
              </p:cNvPr>
              <p:cNvSpPr/>
              <p:nvPr/>
            </p:nvSpPr>
            <p:spPr>
              <a:xfrm>
                <a:off x="1718345" y="743442"/>
                <a:ext cx="177631" cy="246554"/>
              </a:xfrm>
              <a:custGeom>
                <a:avLst/>
                <a:gdLst>
                  <a:gd name="connsiteX0" fmla="*/ 87975 w 177631"/>
                  <a:gd name="connsiteY0" fmla="*/ 246554 h 246554"/>
                  <a:gd name="connsiteX1" fmla="*/ 41466 w 177631"/>
                  <a:gd name="connsiteY1" fmla="*/ 237869 h 246554"/>
                  <a:gd name="connsiteX2" fmla="*/ 0 w 177631"/>
                  <a:gd name="connsiteY2" fmla="*/ 212093 h 246554"/>
                  <a:gd name="connsiteX3" fmla="*/ 30539 w 177631"/>
                  <a:gd name="connsiteY3" fmla="*/ 175390 h 246554"/>
                  <a:gd name="connsiteX4" fmla="*/ 58837 w 177631"/>
                  <a:gd name="connsiteY4" fmla="*/ 193321 h 246554"/>
                  <a:gd name="connsiteX5" fmla="*/ 89096 w 177631"/>
                  <a:gd name="connsiteY5" fmla="*/ 200326 h 246554"/>
                  <a:gd name="connsiteX6" fmla="*/ 114031 w 177631"/>
                  <a:gd name="connsiteY6" fmla="*/ 194162 h 246554"/>
                  <a:gd name="connsiteX7" fmla="*/ 122157 w 177631"/>
                  <a:gd name="connsiteY7" fmla="*/ 177351 h 246554"/>
                  <a:gd name="connsiteX8" fmla="*/ 119915 w 177631"/>
                  <a:gd name="connsiteY8" fmla="*/ 167825 h 246554"/>
                  <a:gd name="connsiteX9" fmla="*/ 112911 w 177631"/>
                  <a:gd name="connsiteY9" fmla="*/ 160821 h 246554"/>
                  <a:gd name="connsiteX10" fmla="*/ 101984 w 177631"/>
                  <a:gd name="connsiteY10" fmla="*/ 154937 h 246554"/>
                  <a:gd name="connsiteX11" fmla="*/ 87975 w 177631"/>
                  <a:gd name="connsiteY11" fmla="*/ 149053 h 246554"/>
                  <a:gd name="connsiteX12" fmla="*/ 57156 w 177631"/>
                  <a:gd name="connsiteY12" fmla="*/ 135885 h 246554"/>
                  <a:gd name="connsiteX13" fmla="*/ 39505 w 177631"/>
                  <a:gd name="connsiteY13" fmla="*/ 126359 h 246554"/>
                  <a:gd name="connsiteX14" fmla="*/ 24095 w 177631"/>
                  <a:gd name="connsiteY14" fmla="*/ 112631 h 246554"/>
                  <a:gd name="connsiteX15" fmla="*/ 13448 w 177631"/>
                  <a:gd name="connsiteY15" fmla="*/ 94419 h 246554"/>
                  <a:gd name="connsiteX16" fmla="*/ 9526 w 177631"/>
                  <a:gd name="connsiteY16" fmla="*/ 70884 h 246554"/>
                  <a:gd name="connsiteX17" fmla="*/ 15690 w 177631"/>
                  <a:gd name="connsiteY17" fmla="*/ 43427 h 246554"/>
                  <a:gd name="connsiteX18" fmla="*/ 33061 w 177631"/>
                  <a:gd name="connsiteY18" fmla="*/ 20733 h 246554"/>
                  <a:gd name="connsiteX19" fmla="*/ 59958 w 177631"/>
                  <a:gd name="connsiteY19" fmla="*/ 5604 h 246554"/>
                  <a:gd name="connsiteX20" fmla="*/ 94139 w 177631"/>
                  <a:gd name="connsiteY20" fmla="*/ 0 h 246554"/>
                  <a:gd name="connsiteX21" fmla="*/ 135045 w 177631"/>
                  <a:gd name="connsiteY21" fmla="*/ 8125 h 246554"/>
                  <a:gd name="connsiteX22" fmla="*/ 170627 w 177631"/>
                  <a:gd name="connsiteY22" fmla="*/ 31380 h 246554"/>
                  <a:gd name="connsiteX23" fmla="*/ 143170 w 177631"/>
                  <a:gd name="connsiteY23" fmla="*/ 65281 h 246554"/>
                  <a:gd name="connsiteX24" fmla="*/ 119915 w 177631"/>
                  <a:gd name="connsiteY24" fmla="*/ 51272 h 246554"/>
                  <a:gd name="connsiteX25" fmla="*/ 94139 w 177631"/>
                  <a:gd name="connsiteY25" fmla="*/ 46229 h 246554"/>
                  <a:gd name="connsiteX26" fmla="*/ 72005 w 177631"/>
                  <a:gd name="connsiteY26" fmla="*/ 51832 h 246554"/>
                  <a:gd name="connsiteX27" fmla="*/ 63880 w 177631"/>
                  <a:gd name="connsiteY27" fmla="*/ 67802 h 246554"/>
                  <a:gd name="connsiteX28" fmla="*/ 66682 w 177631"/>
                  <a:gd name="connsiteY28" fmla="*/ 77048 h 246554"/>
                  <a:gd name="connsiteX29" fmla="*/ 74246 w 177631"/>
                  <a:gd name="connsiteY29" fmla="*/ 84053 h 246554"/>
                  <a:gd name="connsiteX30" fmla="*/ 85734 w 177631"/>
                  <a:gd name="connsiteY30" fmla="*/ 89936 h 246554"/>
                  <a:gd name="connsiteX31" fmla="*/ 100023 w 177631"/>
                  <a:gd name="connsiteY31" fmla="*/ 95820 h 246554"/>
                  <a:gd name="connsiteX32" fmla="*/ 130562 w 177631"/>
                  <a:gd name="connsiteY32" fmla="*/ 108148 h 246554"/>
                  <a:gd name="connsiteX33" fmla="*/ 165023 w 177631"/>
                  <a:gd name="connsiteY33" fmla="*/ 132243 h 246554"/>
                  <a:gd name="connsiteX34" fmla="*/ 177631 w 177631"/>
                  <a:gd name="connsiteY34" fmla="*/ 172588 h 246554"/>
                  <a:gd name="connsiteX35" fmla="*/ 171748 w 177631"/>
                  <a:gd name="connsiteY35" fmla="*/ 200886 h 246554"/>
                  <a:gd name="connsiteX36" fmla="*/ 154377 w 177631"/>
                  <a:gd name="connsiteY36" fmla="*/ 224140 h 246554"/>
                  <a:gd name="connsiteX37" fmla="*/ 126079 w 177631"/>
                  <a:gd name="connsiteY37" fmla="*/ 240110 h 246554"/>
                  <a:gd name="connsiteX38" fmla="*/ 88255 w 177631"/>
                  <a:gd name="connsiteY38" fmla="*/ 245994 h 24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7631" h="246554">
                    <a:moveTo>
                      <a:pt x="87975" y="246554"/>
                    </a:moveTo>
                    <a:cubicBezTo>
                      <a:pt x="72565" y="246554"/>
                      <a:pt x="56876" y="243753"/>
                      <a:pt x="41466" y="237869"/>
                    </a:cubicBezTo>
                    <a:cubicBezTo>
                      <a:pt x="26056" y="232266"/>
                      <a:pt x="12328" y="223580"/>
                      <a:pt x="0" y="212093"/>
                    </a:cubicBezTo>
                    <a:lnTo>
                      <a:pt x="30539" y="175390"/>
                    </a:lnTo>
                    <a:cubicBezTo>
                      <a:pt x="38944" y="182674"/>
                      <a:pt x="48470" y="188558"/>
                      <a:pt x="58837" y="193321"/>
                    </a:cubicBezTo>
                    <a:cubicBezTo>
                      <a:pt x="69203" y="198084"/>
                      <a:pt x="79290" y="200326"/>
                      <a:pt x="89096" y="200326"/>
                    </a:cubicBezTo>
                    <a:cubicBezTo>
                      <a:pt x="100303" y="200326"/>
                      <a:pt x="108708" y="198364"/>
                      <a:pt x="114031" y="194162"/>
                    </a:cubicBezTo>
                    <a:cubicBezTo>
                      <a:pt x="119355" y="189959"/>
                      <a:pt x="122157" y="184356"/>
                      <a:pt x="122157" y="177351"/>
                    </a:cubicBezTo>
                    <a:cubicBezTo>
                      <a:pt x="122157" y="173709"/>
                      <a:pt x="121316" y="170627"/>
                      <a:pt x="119915" y="167825"/>
                    </a:cubicBezTo>
                    <a:cubicBezTo>
                      <a:pt x="118234" y="165304"/>
                      <a:pt x="115993" y="162782"/>
                      <a:pt x="112911" y="160821"/>
                    </a:cubicBezTo>
                    <a:cubicBezTo>
                      <a:pt x="109829" y="158860"/>
                      <a:pt x="106187" y="156898"/>
                      <a:pt x="101984" y="154937"/>
                    </a:cubicBezTo>
                    <a:cubicBezTo>
                      <a:pt x="97781" y="152976"/>
                      <a:pt x="93018" y="151015"/>
                      <a:pt x="87975" y="149053"/>
                    </a:cubicBezTo>
                    <a:lnTo>
                      <a:pt x="57156" y="135885"/>
                    </a:lnTo>
                    <a:cubicBezTo>
                      <a:pt x="50992" y="133364"/>
                      <a:pt x="45108" y="130282"/>
                      <a:pt x="39505" y="126359"/>
                    </a:cubicBezTo>
                    <a:cubicBezTo>
                      <a:pt x="33901" y="122437"/>
                      <a:pt x="28578" y="117954"/>
                      <a:pt x="24095" y="112631"/>
                    </a:cubicBezTo>
                    <a:cubicBezTo>
                      <a:pt x="19612" y="107307"/>
                      <a:pt x="15970" y="101424"/>
                      <a:pt x="13448" y="94419"/>
                    </a:cubicBezTo>
                    <a:cubicBezTo>
                      <a:pt x="10927" y="87415"/>
                      <a:pt x="9526" y="79570"/>
                      <a:pt x="9526" y="70884"/>
                    </a:cubicBezTo>
                    <a:cubicBezTo>
                      <a:pt x="9526" y="61078"/>
                      <a:pt x="11487" y="52113"/>
                      <a:pt x="15690" y="43427"/>
                    </a:cubicBezTo>
                    <a:cubicBezTo>
                      <a:pt x="19892" y="34742"/>
                      <a:pt x="25776" y="27177"/>
                      <a:pt x="33061" y="20733"/>
                    </a:cubicBezTo>
                    <a:cubicBezTo>
                      <a:pt x="40345" y="14289"/>
                      <a:pt x="49591" y="9246"/>
                      <a:pt x="59958" y="5604"/>
                    </a:cubicBezTo>
                    <a:cubicBezTo>
                      <a:pt x="70324" y="1961"/>
                      <a:pt x="81531" y="0"/>
                      <a:pt x="94139" y="0"/>
                    </a:cubicBezTo>
                    <a:cubicBezTo>
                      <a:pt x="107868" y="0"/>
                      <a:pt x="121596" y="2802"/>
                      <a:pt x="135045" y="8125"/>
                    </a:cubicBezTo>
                    <a:cubicBezTo>
                      <a:pt x="148493" y="13448"/>
                      <a:pt x="160260" y="21293"/>
                      <a:pt x="170627" y="31380"/>
                    </a:cubicBezTo>
                    <a:lnTo>
                      <a:pt x="143170" y="65281"/>
                    </a:lnTo>
                    <a:cubicBezTo>
                      <a:pt x="135325" y="59117"/>
                      <a:pt x="127760" y="54634"/>
                      <a:pt x="119915" y="51272"/>
                    </a:cubicBezTo>
                    <a:cubicBezTo>
                      <a:pt x="112070" y="47910"/>
                      <a:pt x="103665" y="46229"/>
                      <a:pt x="94139" y="46229"/>
                    </a:cubicBezTo>
                    <a:cubicBezTo>
                      <a:pt x="84613" y="46229"/>
                      <a:pt x="77609" y="48190"/>
                      <a:pt x="72005" y="51832"/>
                    </a:cubicBezTo>
                    <a:cubicBezTo>
                      <a:pt x="66402" y="55475"/>
                      <a:pt x="63880" y="60798"/>
                      <a:pt x="63880" y="67802"/>
                    </a:cubicBezTo>
                    <a:cubicBezTo>
                      <a:pt x="63880" y="71445"/>
                      <a:pt x="64720" y="74527"/>
                      <a:pt x="66682" y="77048"/>
                    </a:cubicBezTo>
                    <a:cubicBezTo>
                      <a:pt x="68643" y="79570"/>
                      <a:pt x="71165" y="81811"/>
                      <a:pt x="74246" y="84053"/>
                    </a:cubicBezTo>
                    <a:cubicBezTo>
                      <a:pt x="77609" y="86014"/>
                      <a:pt x="81251" y="87975"/>
                      <a:pt x="85734" y="89936"/>
                    </a:cubicBezTo>
                    <a:cubicBezTo>
                      <a:pt x="90217" y="91898"/>
                      <a:pt x="94980" y="93859"/>
                      <a:pt x="100023" y="95820"/>
                    </a:cubicBezTo>
                    <a:lnTo>
                      <a:pt x="130562" y="108148"/>
                    </a:lnTo>
                    <a:cubicBezTo>
                      <a:pt x="145131" y="114031"/>
                      <a:pt x="156618" y="121876"/>
                      <a:pt x="165023" y="132243"/>
                    </a:cubicBezTo>
                    <a:cubicBezTo>
                      <a:pt x="173429" y="142329"/>
                      <a:pt x="177631" y="155778"/>
                      <a:pt x="177631" y="172588"/>
                    </a:cubicBezTo>
                    <a:cubicBezTo>
                      <a:pt x="177631" y="182674"/>
                      <a:pt x="175670" y="191920"/>
                      <a:pt x="171748" y="200886"/>
                    </a:cubicBezTo>
                    <a:cubicBezTo>
                      <a:pt x="167825" y="209851"/>
                      <a:pt x="161941" y="217416"/>
                      <a:pt x="154377" y="224140"/>
                    </a:cubicBezTo>
                    <a:cubicBezTo>
                      <a:pt x="146812" y="230865"/>
                      <a:pt x="137286" y="236188"/>
                      <a:pt x="126079" y="240110"/>
                    </a:cubicBezTo>
                    <a:cubicBezTo>
                      <a:pt x="114872" y="244033"/>
                      <a:pt x="102264" y="245994"/>
                      <a:pt x="88255" y="245994"/>
                    </a:cubicBezTo>
                    <a:close/>
                  </a:path>
                </a:pathLst>
              </a:custGeom>
              <a:grpFill/>
              <a:ln w="27954" cap="flat">
                <a:noFill/>
                <a:prstDash val="solid"/>
                <a:miter/>
              </a:ln>
            </p:spPr>
            <p:txBody>
              <a:bodyPr rtlCol="0" anchor="ctr"/>
              <a:lstStyle/>
              <a:p>
                <a:endParaRPr lang="en-US" dirty="0">
                  <a:solidFill>
                    <a:schemeClr val="accent2"/>
                  </a:solidFill>
                </a:endParaRPr>
              </a:p>
            </p:txBody>
          </p:sp>
          <p:sp>
            <p:nvSpPr>
              <p:cNvPr id="45" name="Freeform: Shape 44">
                <a:extLst>
                  <a:ext uri="{FF2B5EF4-FFF2-40B4-BE49-F238E27FC236}">
                    <a16:creationId xmlns:a16="http://schemas.microsoft.com/office/drawing/2014/main" id="{C1D15B31-BA4C-4B0B-A60A-A744AF060E02}"/>
                  </a:ext>
                </a:extLst>
              </p:cNvPr>
              <p:cNvSpPr/>
              <p:nvPr/>
            </p:nvSpPr>
            <p:spPr>
              <a:xfrm>
                <a:off x="1988155" y="748205"/>
                <a:ext cx="285498" cy="237588"/>
              </a:xfrm>
              <a:custGeom>
                <a:avLst/>
                <a:gdLst>
                  <a:gd name="connsiteX0" fmla="*/ 43988 w 285498"/>
                  <a:gd name="connsiteY0" fmla="*/ 237309 h 237588"/>
                  <a:gd name="connsiteX1" fmla="*/ 0 w 285498"/>
                  <a:gd name="connsiteY1" fmla="*/ 0 h 237588"/>
                  <a:gd name="connsiteX2" fmla="*/ 54914 w 285498"/>
                  <a:gd name="connsiteY2" fmla="*/ 0 h 237588"/>
                  <a:gd name="connsiteX3" fmla="*/ 71165 w 285498"/>
                  <a:gd name="connsiteY3" fmla="*/ 110950 h 237588"/>
                  <a:gd name="connsiteX4" fmla="*/ 75928 w 285498"/>
                  <a:gd name="connsiteY4" fmla="*/ 148213 h 237588"/>
                  <a:gd name="connsiteX5" fmla="*/ 80690 w 285498"/>
                  <a:gd name="connsiteY5" fmla="*/ 186037 h 237588"/>
                  <a:gd name="connsiteX6" fmla="*/ 82091 w 285498"/>
                  <a:gd name="connsiteY6" fmla="*/ 186037 h 237588"/>
                  <a:gd name="connsiteX7" fmla="*/ 89096 w 285498"/>
                  <a:gd name="connsiteY7" fmla="*/ 148213 h 237588"/>
                  <a:gd name="connsiteX8" fmla="*/ 96100 w 285498"/>
                  <a:gd name="connsiteY8" fmla="*/ 110950 h 237588"/>
                  <a:gd name="connsiteX9" fmla="*/ 121596 w 285498"/>
                  <a:gd name="connsiteY9" fmla="*/ 0 h 237588"/>
                  <a:gd name="connsiteX10" fmla="*/ 166985 w 285498"/>
                  <a:gd name="connsiteY10" fmla="*/ 0 h 237588"/>
                  <a:gd name="connsiteX11" fmla="*/ 192481 w 285498"/>
                  <a:gd name="connsiteY11" fmla="*/ 110950 h 237588"/>
                  <a:gd name="connsiteX12" fmla="*/ 199485 w 285498"/>
                  <a:gd name="connsiteY12" fmla="*/ 147933 h 237588"/>
                  <a:gd name="connsiteX13" fmla="*/ 206489 w 285498"/>
                  <a:gd name="connsiteY13" fmla="*/ 186037 h 237588"/>
                  <a:gd name="connsiteX14" fmla="*/ 207890 w 285498"/>
                  <a:gd name="connsiteY14" fmla="*/ 186037 h 237588"/>
                  <a:gd name="connsiteX15" fmla="*/ 212933 w 285498"/>
                  <a:gd name="connsiteY15" fmla="*/ 148213 h 237588"/>
                  <a:gd name="connsiteX16" fmla="*/ 217977 w 285498"/>
                  <a:gd name="connsiteY16" fmla="*/ 110950 h 237588"/>
                  <a:gd name="connsiteX17" fmla="*/ 234227 w 285498"/>
                  <a:gd name="connsiteY17" fmla="*/ 0 h 237588"/>
                  <a:gd name="connsiteX18" fmla="*/ 285499 w 285498"/>
                  <a:gd name="connsiteY18" fmla="*/ 0 h 237588"/>
                  <a:gd name="connsiteX19" fmla="*/ 243192 w 285498"/>
                  <a:gd name="connsiteY19" fmla="*/ 237589 h 237588"/>
                  <a:gd name="connsiteX20" fmla="*/ 175670 w 285498"/>
                  <a:gd name="connsiteY20" fmla="*/ 237589 h 237588"/>
                  <a:gd name="connsiteX21" fmla="*/ 152415 w 285498"/>
                  <a:gd name="connsiteY21" fmla="*/ 129721 h 237588"/>
                  <a:gd name="connsiteX22" fmla="*/ 147092 w 285498"/>
                  <a:gd name="connsiteY22" fmla="*/ 101704 h 237588"/>
                  <a:gd name="connsiteX23" fmla="*/ 142890 w 285498"/>
                  <a:gd name="connsiteY23" fmla="*/ 74527 h 237588"/>
                  <a:gd name="connsiteX24" fmla="*/ 141489 w 285498"/>
                  <a:gd name="connsiteY24" fmla="*/ 74527 h 237588"/>
                  <a:gd name="connsiteX25" fmla="*/ 137006 w 285498"/>
                  <a:gd name="connsiteY25" fmla="*/ 101704 h 237588"/>
                  <a:gd name="connsiteX26" fmla="*/ 131682 w 285498"/>
                  <a:gd name="connsiteY26" fmla="*/ 129721 h 237588"/>
                  <a:gd name="connsiteX27" fmla="*/ 109549 w 285498"/>
                  <a:gd name="connsiteY27" fmla="*/ 237589 h 237588"/>
                  <a:gd name="connsiteX28" fmla="*/ 43147 w 285498"/>
                  <a:gd name="connsiteY28" fmla="*/ 237589 h 2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498" h="237588">
                    <a:moveTo>
                      <a:pt x="43988" y="237309"/>
                    </a:moveTo>
                    <a:lnTo>
                      <a:pt x="0" y="0"/>
                    </a:lnTo>
                    <a:lnTo>
                      <a:pt x="54914" y="0"/>
                    </a:lnTo>
                    <a:lnTo>
                      <a:pt x="71165" y="110950"/>
                    </a:lnTo>
                    <a:cubicBezTo>
                      <a:pt x="72565" y="123277"/>
                      <a:pt x="74246" y="135885"/>
                      <a:pt x="75928" y="148213"/>
                    </a:cubicBezTo>
                    <a:cubicBezTo>
                      <a:pt x="77609" y="160541"/>
                      <a:pt x="79290" y="173429"/>
                      <a:pt x="80690" y="186037"/>
                    </a:cubicBezTo>
                    <a:lnTo>
                      <a:pt x="82091" y="186037"/>
                    </a:lnTo>
                    <a:cubicBezTo>
                      <a:pt x="84613" y="173429"/>
                      <a:pt x="86854" y="160821"/>
                      <a:pt x="89096" y="148213"/>
                    </a:cubicBezTo>
                    <a:cubicBezTo>
                      <a:pt x="91337" y="135605"/>
                      <a:pt x="93859" y="123277"/>
                      <a:pt x="96100" y="110950"/>
                    </a:cubicBezTo>
                    <a:lnTo>
                      <a:pt x="121596" y="0"/>
                    </a:lnTo>
                    <a:lnTo>
                      <a:pt x="166985" y="0"/>
                    </a:lnTo>
                    <a:lnTo>
                      <a:pt x="192481" y="110950"/>
                    </a:lnTo>
                    <a:cubicBezTo>
                      <a:pt x="195002" y="122997"/>
                      <a:pt x="197244" y="135325"/>
                      <a:pt x="199485" y="147933"/>
                    </a:cubicBezTo>
                    <a:cubicBezTo>
                      <a:pt x="201726" y="160541"/>
                      <a:pt x="204248" y="173149"/>
                      <a:pt x="206489" y="186037"/>
                    </a:cubicBezTo>
                    <a:lnTo>
                      <a:pt x="207890" y="186037"/>
                    </a:lnTo>
                    <a:cubicBezTo>
                      <a:pt x="209571" y="173149"/>
                      <a:pt x="211252" y="160541"/>
                      <a:pt x="212933" y="148213"/>
                    </a:cubicBezTo>
                    <a:cubicBezTo>
                      <a:pt x="214614" y="135885"/>
                      <a:pt x="216295" y="123557"/>
                      <a:pt x="217977" y="110950"/>
                    </a:cubicBezTo>
                    <a:lnTo>
                      <a:pt x="234227" y="0"/>
                    </a:lnTo>
                    <a:lnTo>
                      <a:pt x="285499" y="0"/>
                    </a:lnTo>
                    <a:lnTo>
                      <a:pt x="243192" y="237589"/>
                    </a:lnTo>
                    <a:lnTo>
                      <a:pt x="175670" y="237589"/>
                    </a:lnTo>
                    <a:lnTo>
                      <a:pt x="152415" y="129721"/>
                    </a:lnTo>
                    <a:cubicBezTo>
                      <a:pt x="150454" y="120475"/>
                      <a:pt x="148773" y="111230"/>
                      <a:pt x="147092" y="101704"/>
                    </a:cubicBezTo>
                    <a:cubicBezTo>
                      <a:pt x="145411" y="92458"/>
                      <a:pt x="144010" y="83212"/>
                      <a:pt x="142890" y="74527"/>
                    </a:cubicBezTo>
                    <a:lnTo>
                      <a:pt x="141489" y="74527"/>
                    </a:lnTo>
                    <a:cubicBezTo>
                      <a:pt x="140088" y="83212"/>
                      <a:pt x="138407" y="92178"/>
                      <a:pt x="137006" y="101704"/>
                    </a:cubicBezTo>
                    <a:cubicBezTo>
                      <a:pt x="135325" y="110950"/>
                      <a:pt x="133644" y="120475"/>
                      <a:pt x="131682" y="129721"/>
                    </a:cubicBezTo>
                    <a:lnTo>
                      <a:pt x="109549" y="237589"/>
                    </a:lnTo>
                    <a:lnTo>
                      <a:pt x="43147" y="23758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6" name="Freeform: Shape 45">
                <a:extLst>
                  <a:ext uri="{FF2B5EF4-FFF2-40B4-BE49-F238E27FC236}">
                    <a16:creationId xmlns:a16="http://schemas.microsoft.com/office/drawing/2014/main" id="{B4E95A07-92DD-4DCA-BE09-8D48FB306588}"/>
                  </a:ext>
                </a:extLst>
              </p:cNvPr>
              <p:cNvSpPr/>
              <p:nvPr/>
            </p:nvSpPr>
            <p:spPr>
              <a:xfrm>
                <a:off x="2309796" y="748205"/>
                <a:ext cx="53513" cy="237308"/>
              </a:xfrm>
              <a:custGeom>
                <a:avLst/>
                <a:gdLst>
                  <a:gd name="connsiteX0" fmla="*/ 0 w 53513"/>
                  <a:gd name="connsiteY0" fmla="*/ 237309 h 237308"/>
                  <a:gd name="connsiteX1" fmla="*/ 0 w 53513"/>
                  <a:gd name="connsiteY1" fmla="*/ 0 h 237308"/>
                  <a:gd name="connsiteX2" fmla="*/ 53513 w 53513"/>
                  <a:gd name="connsiteY2" fmla="*/ 0 h 237308"/>
                  <a:gd name="connsiteX3" fmla="*/ 53513 w 53513"/>
                  <a:gd name="connsiteY3" fmla="*/ 237309 h 237308"/>
                  <a:gd name="connsiteX4" fmla="*/ 0 w 53513"/>
                  <a:gd name="connsiteY4" fmla="*/ 237309 h 23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3" h="237308">
                    <a:moveTo>
                      <a:pt x="0" y="237309"/>
                    </a:moveTo>
                    <a:lnTo>
                      <a:pt x="0" y="0"/>
                    </a:lnTo>
                    <a:lnTo>
                      <a:pt x="53513" y="0"/>
                    </a:lnTo>
                    <a:lnTo>
                      <a:pt x="53513" y="237309"/>
                    </a:lnTo>
                    <a:lnTo>
                      <a:pt x="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7" name="Freeform: Shape 46">
                <a:extLst>
                  <a:ext uri="{FF2B5EF4-FFF2-40B4-BE49-F238E27FC236}">
                    <a16:creationId xmlns:a16="http://schemas.microsoft.com/office/drawing/2014/main" id="{57F8B0F5-E47C-46B3-ABDE-5FC500324B82}"/>
                  </a:ext>
                </a:extLst>
              </p:cNvPr>
              <p:cNvSpPr/>
              <p:nvPr/>
            </p:nvSpPr>
            <p:spPr>
              <a:xfrm>
                <a:off x="2400013" y="748205"/>
                <a:ext cx="184355" cy="237308"/>
              </a:xfrm>
              <a:custGeom>
                <a:avLst/>
                <a:gdLst>
                  <a:gd name="connsiteX0" fmla="*/ 65281 w 184355"/>
                  <a:gd name="connsiteY0" fmla="*/ 237309 h 237308"/>
                  <a:gd name="connsiteX1" fmla="*/ 65281 w 184355"/>
                  <a:gd name="connsiteY1" fmla="*/ 45108 h 237308"/>
                  <a:gd name="connsiteX2" fmla="*/ 0 w 184355"/>
                  <a:gd name="connsiteY2" fmla="*/ 45108 h 237308"/>
                  <a:gd name="connsiteX3" fmla="*/ 0 w 184355"/>
                  <a:gd name="connsiteY3" fmla="*/ 0 h 237308"/>
                  <a:gd name="connsiteX4" fmla="*/ 184355 w 184355"/>
                  <a:gd name="connsiteY4" fmla="*/ 0 h 237308"/>
                  <a:gd name="connsiteX5" fmla="*/ 184355 w 184355"/>
                  <a:gd name="connsiteY5" fmla="*/ 45108 h 237308"/>
                  <a:gd name="connsiteX6" fmla="*/ 119075 w 184355"/>
                  <a:gd name="connsiteY6" fmla="*/ 45108 h 237308"/>
                  <a:gd name="connsiteX7" fmla="*/ 119075 w 184355"/>
                  <a:gd name="connsiteY7" fmla="*/ 237309 h 237308"/>
                  <a:gd name="connsiteX8" fmla="*/ 65281 w 184355"/>
                  <a:gd name="connsiteY8"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55" h="237308">
                    <a:moveTo>
                      <a:pt x="65281" y="237309"/>
                    </a:moveTo>
                    <a:lnTo>
                      <a:pt x="65281" y="45108"/>
                    </a:lnTo>
                    <a:lnTo>
                      <a:pt x="0" y="45108"/>
                    </a:lnTo>
                    <a:lnTo>
                      <a:pt x="0" y="0"/>
                    </a:lnTo>
                    <a:lnTo>
                      <a:pt x="184355" y="0"/>
                    </a:lnTo>
                    <a:lnTo>
                      <a:pt x="184355" y="45108"/>
                    </a:lnTo>
                    <a:lnTo>
                      <a:pt x="119075" y="45108"/>
                    </a:lnTo>
                    <a:lnTo>
                      <a:pt x="119075" y="237309"/>
                    </a:lnTo>
                    <a:lnTo>
                      <a:pt x="65281"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8" name="Freeform: Shape 47">
                <a:extLst>
                  <a:ext uri="{FF2B5EF4-FFF2-40B4-BE49-F238E27FC236}">
                    <a16:creationId xmlns:a16="http://schemas.microsoft.com/office/drawing/2014/main" id="{DE47C95A-F9C9-479A-99BE-234957DFD84F}"/>
                  </a:ext>
                </a:extLst>
              </p:cNvPr>
              <p:cNvSpPr/>
              <p:nvPr/>
            </p:nvSpPr>
            <p:spPr>
              <a:xfrm>
                <a:off x="2620791" y="748205"/>
                <a:ext cx="189118" cy="237308"/>
              </a:xfrm>
              <a:custGeom>
                <a:avLst/>
                <a:gdLst>
                  <a:gd name="connsiteX0" fmla="*/ 0 w 189118"/>
                  <a:gd name="connsiteY0" fmla="*/ 237309 h 237308"/>
                  <a:gd name="connsiteX1" fmla="*/ 0 w 189118"/>
                  <a:gd name="connsiteY1" fmla="*/ 0 h 237308"/>
                  <a:gd name="connsiteX2" fmla="*/ 53514 w 189118"/>
                  <a:gd name="connsiteY2" fmla="*/ 0 h 237308"/>
                  <a:gd name="connsiteX3" fmla="*/ 53514 w 189118"/>
                  <a:gd name="connsiteY3" fmla="*/ 91337 h 237308"/>
                  <a:gd name="connsiteX4" fmla="*/ 135325 w 189118"/>
                  <a:gd name="connsiteY4" fmla="*/ 91337 h 237308"/>
                  <a:gd name="connsiteX5" fmla="*/ 135325 w 189118"/>
                  <a:gd name="connsiteY5" fmla="*/ 0 h 237308"/>
                  <a:gd name="connsiteX6" fmla="*/ 189119 w 189118"/>
                  <a:gd name="connsiteY6" fmla="*/ 0 h 237308"/>
                  <a:gd name="connsiteX7" fmla="*/ 189119 w 189118"/>
                  <a:gd name="connsiteY7" fmla="*/ 237309 h 237308"/>
                  <a:gd name="connsiteX8" fmla="*/ 135325 w 189118"/>
                  <a:gd name="connsiteY8" fmla="*/ 237309 h 237308"/>
                  <a:gd name="connsiteX9" fmla="*/ 135325 w 189118"/>
                  <a:gd name="connsiteY9" fmla="*/ 138127 h 237308"/>
                  <a:gd name="connsiteX10" fmla="*/ 53514 w 189118"/>
                  <a:gd name="connsiteY10" fmla="*/ 138127 h 237308"/>
                  <a:gd name="connsiteX11" fmla="*/ 53514 w 189118"/>
                  <a:gd name="connsiteY11" fmla="*/ 237309 h 237308"/>
                  <a:gd name="connsiteX12" fmla="*/ 0 w 189118"/>
                  <a:gd name="connsiteY12"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118" h="237308">
                    <a:moveTo>
                      <a:pt x="0" y="237309"/>
                    </a:moveTo>
                    <a:lnTo>
                      <a:pt x="0" y="0"/>
                    </a:lnTo>
                    <a:lnTo>
                      <a:pt x="53514" y="0"/>
                    </a:lnTo>
                    <a:lnTo>
                      <a:pt x="53514" y="91337"/>
                    </a:lnTo>
                    <a:lnTo>
                      <a:pt x="135325" y="91337"/>
                    </a:lnTo>
                    <a:lnTo>
                      <a:pt x="135325" y="0"/>
                    </a:lnTo>
                    <a:lnTo>
                      <a:pt x="189119" y="0"/>
                    </a:lnTo>
                    <a:lnTo>
                      <a:pt x="189119" y="237309"/>
                    </a:lnTo>
                    <a:lnTo>
                      <a:pt x="135325" y="237309"/>
                    </a:lnTo>
                    <a:lnTo>
                      <a:pt x="135325" y="138127"/>
                    </a:lnTo>
                    <a:lnTo>
                      <a:pt x="53514" y="138127"/>
                    </a:lnTo>
                    <a:lnTo>
                      <a:pt x="53514" y="237309"/>
                    </a:lnTo>
                    <a:lnTo>
                      <a:pt x="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49" name="Freeform: Shape 48">
                <a:extLst>
                  <a:ext uri="{FF2B5EF4-FFF2-40B4-BE49-F238E27FC236}">
                    <a16:creationId xmlns:a16="http://schemas.microsoft.com/office/drawing/2014/main" id="{88A2524F-6B40-4FA7-B2EF-27B17A5E5004}"/>
                  </a:ext>
                </a:extLst>
              </p:cNvPr>
              <p:cNvSpPr/>
              <p:nvPr/>
            </p:nvSpPr>
            <p:spPr>
              <a:xfrm>
                <a:off x="2941032" y="748205"/>
                <a:ext cx="53513" cy="237308"/>
              </a:xfrm>
              <a:custGeom>
                <a:avLst/>
                <a:gdLst>
                  <a:gd name="connsiteX0" fmla="*/ 0 w 53513"/>
                  <a:gd name="connsiteY0" fmla="*/ 237309 h 237308"/>
                  <a:gd name="connsiteX1" fmla="*/ 0 w 53513"/>
                  <a:gd name="connsiteY1" fmla="*/ 0 h 237308"/>
                  <a:gd name="connsiteX2" fmla="*/ 53514 w 53513"/>
                  <a:gd name="connsiteY2" fmla="*/ 0 h 237308"/>
                  <a:gd name="connsiteX3" fmla="*/ 53514 w 53513"/>
                  <a:gd name="connsiteY3" fmla="*/ 237309 h 237308"/>
                  <a:gd name="connsiteX4" fmla="*/ 0 w 53513"/>
                  <a:gd name="connsiteY4" fmla="*/ 237309 h 237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13" h="237308">
                    <a:moveTo>
                      <a:pt x="0" y="237309"/>
                    </a:moveTo>
                    <a:lnTo>
                      <a:pt x="0" y="0"/>
                    </a:lnTo>
                    <a:lnTo>
                      <a:pt x="53514" y="0"/>
                    </a:lnTo>
                    <a:lnTo>
                      <a:pt x="53514" y="237309"/>
                    </a:lnTo>
                    <a:lnTo>
                      <a:pt x="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50" name="Freeform: Shape 49">
                <a:extLst>
                  <a:ext uri="{FF2B5EF4-FFF2-40B4-BE49-F238E27FC236}">
                    <a16:creationId xmlns:a16="http://schemas.microsoft.com/office/drawing/2014/main" id="{C78BA6ED-4E39-4FCF-9741-37082068FB58}"/>
                  </a:ext>
                </a:extLst>
              </p:cNvPr>
              <p:cNvSpPr/>
              <p:nvPr/>
            </p:nvSpPr>
            <p:spPr>
              <a:xfrm>
                <a:off x="3050580" y="748205"/>
                <a:ext cx="221618" cy="237308"/>
              </a:xfrm>
              <a:custGeom>
                <a:avLst/>
                <a:gdLst>
                  <a:gd name="connsiteX0" fmla="*/ 0 w 221618"/>
                  <a:gd name="connsiteY0" fmla="*/ 237309 h 237308"/>
                  <a:gd name="connsiteX1" fmla="*/ 0 w 221618"/>
                  <a:gd name="connsiteY1" fmla="*/ 0 h 237308"/>
                  <a:gd name="connsiteX2" fmla="*/ 58557 w 221618"/>
                  <a:gd name="connsiteY2" fmla="*/ 0 h 237308"/>
                  <a:gd name="connsiteX3" fmla="*/ 96941 w 221618"/>
                  <a:gd name="connsiteY3" fmla="*/ 105626 h 237308"/>
                  <a:gd name="connsiteX4" fmla="*/ 103945 w 221618"/>
                  <a:gd name="connsiteY4" fmla="*/ 127200 h 237308"/>
                  <a:gd name="connsiteX5" fmla="*/ 110950 w 221618"/>
                  <a:gd name="connsiteY5" fmla="*/ 149334 h 237308"/>
                  <a:gd name="connsiteX6" fmla="*/ 112350 w 221618"/>
                  <a:gd name="connsiteY6" fmla="*/ 149334 h 237308"/>
                  <a:gd name="connsiteX7" fmla="*/ 119075 w 221618"/>
                  <a:gd name="connsiteY7" fmla="*/ 127200 h 237308"/>
                  <a:gd name="connsiteX8" fmla="*/ 125799 w 221618"/>
                  <a:gd name="connsiteY8" fmla="*/ 105626 h 237308"/>
                  <a:gd name="connsiteX9" fmla="*/ 163342 w 221618"/>
                  <a:gd name="connsiteY9" fmla="*/ 0 h 237308"/>
                  <a:gd name="connsiteX10" fmla="*/ 221619 w 221618"/>
                  <a:gd name="connsiteY10" fmla="*/ 0 h 237308"/>
                  <a:gd name="connsiteX11" fmla="*/ 221619 w 221618"/>
                  <a:gd name="connsiteY11" fmla="*/ 237309 h 237308"/>
                  <a:gd name="connsiteX12" fmla="*/ 172868 w 221618"/>
                  <a:gd name="connsiteY12" fmla="*/ 237309 h 237308"/>
                  <a:gd name="connsiteX13" fmla="*/ 172868 w 221618"/>
                  <a:gd name="connsiteY13" fmla="*/ 150174 h 237308"/>
                  <a:gd name="connsiteX14" fmla="*/ 173709 w 221618"/>
                  <a:gd name="connsiteY14" fmla="*/ 130842 h 237308"/>
                  <a:gd name="connsiteX15" fmla="*/ 175670 w 221618"/>
                  <a:gd name="connsiteY15" fmla="*/ 109549 h 237308"/>
                  <a:gd name="connsiteX16" fmla="*/ 177911 w 221618"/>
                  <a:gd name="connsiteY16" fmla="*/ 88535 h 237308"/>
                  <a:gd name="connsiteX17" fmla="*/ 180153 w 221618"/>
                  <a:gd name="connsiteY17" fmla="*/ 69484 h 237308"/>
                  <a:gd name="connsiteX18" fmla="*/ 178752 w 221618"/>
                  <a:gd name="connsiteY18" fmla="*/ 69484 h 237308"/>
                  <a:gd name="connsiteX19" fmla="*/ 159420 w 221618"/>
                  <a:gd name="connsiteY19" fmla="*/ 126079 h 237308"/>
                  <a:gd name="connsiteX20" fmla="*/ 125519 w 221618"/>
                  <a:gd name="connsiteY20" fmla="*/ 216856 h 237308"/>
                  <a:gd name="connsiteX21" fmla="*/ 96100 w 221618"/>
                  <a:gd name="connsiteY21" fmla="*/ 216856 h 237308"/>
                  <a:gd name="connsiteX22" fmla="*/ 62199 w 221618"/>
                  <a:gd name="connsiteY22" fmla="*/ 126079 h 237308"/>
                  <a:gd name="connsiteX23" fmla="*/ 43147 w 221618"/>
                  <a:gd name="connsiteY23" fmla="*/ 69484 h 237308"/>
                  <a:gd name="connsiteX24" fmla="*/ 41746 w 221618"/>
                  <a:gd name="connsiteY24" fmla="*/ 69484 h 237308"/>
                  <a:gd name="connsiteX25" fmla="*/ 43988 w 221618"/>
                  <a:gd name="connsiteY25" fmla="*/ 88535 h 237308"/>
                  <a:gd name="connsiteX26" fmla="*/ 46229 w 221618"/>
                  <a:gd name="connsiteY26" fmla="*/ 109549 h 237308"/>
                  <a:gd name="connsiteX27" fmla="*/ 47910 w 221618"/>
                  <a:gd name="connsiteY27" fmla="*/ 130842 h 237308"/>
                  <a:gd name="connsiteX28" fmla="*/ 48750 w 221618"/>
                  <a:gd name="connsiteY28" fmla="*/ 150174 h 237308"/>
                  <a:gd name="connsiteX29" fmla="*/ 48750 w 221618"/>
                  <a:gd name="connsiteY29" fmla="*/ 237309 h 237308"/>
                  <a:gd name="connsiteX30" fmla="*/ 560 w 221618"/>
                  <a:gd name="connsiteY30"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1618" h="237308">
                    <a:moveTo>
                      <a:pt x="0" y="237309"/>
                    </a:moveTo>
                    <a:lnTo>
                      <a:pt x="0" y="0"/>
                    </a:lnTo>
                    <a:lnTo>
                      <a:pt x="58557" y="0"/>
                    </a:lnTo>
                    <a:lnTo>
                      <a:pt x="96941" y="105626"/>
                    </a:lnTo>
                    <a:cubicBezTo>
                      <a:pt x="99462" y="112631"/>
                      <a:pt x="101704" y="119915"/>
                      <a:pt x="103945" y="127200"/>
                    </a:cubicBezTo>
                    <a:cubicBezTo>
                      <a:pt x="106186" y="134484"/>
                      <a:pt x="108428" y="142049"/>
                      <a:pt x="110950" y="149334"/>
                    </a:cubicBezTo>
                    <a:lnTo>
                      <a:pt x="112350" y="149334"/>
                    </a:lnTo>
                    <a:cubicBezTo>
                      <a:pt x="114872" y="142049"/>
                      <a:pt x="117113" y="134764"/>
                      <a:pt x="119075" y="127200"/>
                    </a:cubicBezTo>
                    <a:cubicBezTo>
                      <a:pt x="121036" y="119915"/>
                      <a:pt x="123277" y="112631"/>
                      <a:pt x="125799" y="105626"/>
                    </a:cubicBezTo>
                    <a:lnTo>
                      <a:pt x="163342" y="0"/>
                    </a:lnTo>
                    <a:lnTo>
                      <a:pt x="221619" y="0"/>
                    </a:lnTo>
                    <a:lnTo>
                      <a:pt x="221619" y="237309"/>
                    </a:lnTo>
                    <a:lnTo>
                      <a:pt x="172868" y="237309"/>
                    </a:lnTo>
                    <a:lnTo>
                      <a:pt x="172868" y="150174"/>
                    </a:lnTo>
                    <a:cubicBezTo>
                      <a:pt x="172868" y="144290"/>
                      <a:pt x="172868" y="137846"/>
                      <a:pt x="173709" y="130842"/>
                    </a:cubicBezTo>
                    <a:cubicBezTo>
                      <a:pt x="174549" y="123838"/>
                      <a:pt x="174830" y="116833"/>
                      <a:pt x="175670" y="109549"/>
                    </a:cubicBezTo>
                    <a:cubicBezTo>
                      <a:pt x="176510" y="102264"/>
                      <a:pt x="177071" y="95260"/>
                      <a:pt x="177911" y="88535"/>
                    </a:cubicBezTo>
                    <a:cubicBezTo>
                      <a:pt x="178752" y="81531"/>
                      <a:pt x="179312" y="75367"/>
                      <a:pt x="180153" y="69484"/>
                    </a:cubicBezTo>
                    <a:lnTo>
                      <a:pt x="178752" y="69484"/>
                    </a:lnTo>
                    <a:lnTo>
                      <a:pt x="159420" y="126079"/>
                    </a:lnTo>
                    <a:lnTo>
                      <a:pt x="125519" y="216856"/>
                    </a:lnTo>
                    <a:lnTo>
                      <a:pt x="96100" y="216856"/>
                    </a:lnTo>
                    <a:lnTo>
                      <a:pt x="62199" y="126079"/>
                    </a:lnTo>
                    <a:lnTo>
                      <a:pt x="43147" y="69484"/>
                    </a:lnTo>
                    <a:lnTo>
                      <a:pt x="41746" y="69484"/>
                    </a:lnTo>
                    <a:cubicBezTo>
                      <a:pt x="42587" y="75367"/>
                      <a:pt x="43147" y="81811"/>
                      <a:pt x="43988" y="88535"/>
                    </a:cubicBezTo>
                    <a:cubicBezTo>
                      <a:pt x="44828" y="95260"/>
                      <a:pt x="45388" y="102544"/>
                      <a:pt x="46229" y="109549"/>
                    </a:cubicBezTo>
                    <a:cubicBezTo>
                      <a:pt x="47069" y="116833"/>
                      <a:pt x="47630" y="123838"/>
                      <a:pt x="47910" y="130842"/>
                    </a:cubicBezTo>
                    <a:cubicBezTo>
                      <a:pt x="48190" y="137846"/>
                      <a:pt x="48750" y="144290"/>
                      <a:pt x="48750" y="150174"/>
                    </a:cubicBezTo>
                    <a:lnTo>
                      <a:pt x="48750" y="237309"/>
                    </a:lnTo>
                    <a:lnTo>
                      <a:pt x="560" y="237309"/>
                    </a:lnTo>
                    <a:close/>
                  </a:path>
                </a:pathLst>
              </a:custGeom>
              <a:grpFill/>
              <a:ln w="27954" cap="flat">
                <a:noFill/>
                <a:prstDash val="solid"/>
                <a:miter/>
              </a:ln>
            </p:spPr>
            <p:txBody>
              <a:bodyPr rtlCol="0" anchor="ctr"/>
              <a:lstStyle/>
              <a:p>
                <a:endParaRPr lang="en-US" dirty="0">
                  <a:solidFill>
                    <a:schemeClr val="accent2"/>
                  </a:solidFill>
                </a:endParaRPr>
              </a:p>
            </p:txBody>
          </p:sp>
          <p:sp>
            <p:nvSpPr>
              <p:cNvPr id="51" name="Freeform: Shape 50">
                <a:extLst>
                  <a:ext uri="{FF2B5EF4-FFF2-40B4-BE49-F238E27FC236}">
                    <a16:creationId xmlns:a16="http://schemas.microsoft.com/office/drawing/2014/main" id="{01D7269C-1011-43D2-B762-A55EEA1F88AA}"/>
                  </a:ext>
                </a:extLst>
              </p:cNvPr>
              <p:cNvSpPr/>
              <p:nvPr/>
            </p:nvSpPr>
            <p:spPr>
              <a:xfrm>
                <a:off x="3328234" y="748205"/>
                <a:ext cx="175950" cy="237869"/>
              </a:xfrm>
              <a:custGeom>
                <a:avLst/>
                <a:gdLst>
                  <a:gd name="connsiteX0" fmla="*/ 0 w 175950"/>
                  <a:gd name="connsiteY0" fmla="*/ 237309 h 237869"/>
                  <a:gd name="connsiteX1" fmla="*/ 0 w 175950"/>
                  <a:gd name="connsiteY1" fmla="*/ 0 h 237869"/>
                  <a:gd name="connsiteX2" fmla="*/ 81531 w 175950"/>
                  <a:gd name="connsiteY2" fmla="*/ 0 h 237869"/>
                  <a:gd name="connsiteX3" fmla="*/ 118234 w 175950"/>
                  <a:gd name="connsiteY3" fmla="*/ 3922 h 237869"/>
                  <a:gd name="connsiteX4" fmla="*/ 148213 w 175950"/>
                  <a:gd name="connsiteY4" fmla="*/ 16811 h 237869"/>
                  <a:gd name="connsiteX5" fmla="*/ 168386 w 175950"/>
                  <a:gd name="connsiteY5" fmla="*/ 40625 h 237869"/>
                  <a:gd name="connsiteX6" fmla="*/ 175950 w 175950"/>
                  <a:gd name="connsiteY6" fmla="*/ 76768 h 237869"/>
                  <a:gd name="connsiteX7" fmla="*/ 168386 w 175950"/>
                  <a:gd name="connsiteY7" fmla="*/ 112911 h 237869"/>
                  <a:gd name="connsiteX8" fmla="*/ 148213 w 175950"/>
                  <a:gd name="connsiteY8" fmla="*/ 138127 h 237869"/>
                  <a:gd name="connsiteX9" fmla="*/ 118794 w 175950"/>
                  <a:gd name="connsiteY9" fmla="*/ 152696 h 237869"/>
                  <a:gd name="connsiteX10" fmla="*/ 83212 w 175950"/>
                  <a:gd name="connsiteY10" fmla="*/ 157459 h 237869"/>
                  <a:gd name="connsiteX11" fmla="*/ 53794 w 175950"/>
                  <a:gd name="connsiteY11" fmla="*/ 157459 h 237869"/>
                  <a:gd name="connsiteX12" fmla="*/ 53794 w 175950"/>
                  <a:gd name="connsiteY12" fmla="*/ 237869 h 237869"/>
                  <a:gd name="connsiteX13" fmla="*/ 280 w 175950"/>
                  <a:gd name="connsiteY13" fmla="*/ 237869 h 237869"/>
                  <a:gd name="connsiteX14" fmla="*/ 53514 w 175950"/>
                  <a:gd name="connsiteY14" fmla="*/ 114312 h 237869"/>
                  <a:gd name="connsiteX15" fmla="*/ 79850 w 175950"/>
                  <a:gd name="connsiteY15" fmla="*/ 114312 h 237869"/>
                  <a:gd name="connsiteX16" fmla="*/ 123558 w 175950"/>
                  <a:gd name="connsiteY16" fmla="*/ 76488 h 237869"/>
                  <a:gd name="connsiteX17" fmla="*/ 111790 w 175950"/>
                  <a:gd name="connsiteY17" fmla="*/ 50151 h 237869"/>
                  <a:gd name="connsiteX18" fmla="*/ 78169 w 175950"/>
                  <a:gd name="connsiteY18" fmla="*/ 42587 h 237869"/>
                  <a:gd name="connsiteX19" fmla="*/ 53514 w 175950"/>
                  <a:gd name="connsiteY19" fmla="*/ 42587 h 237869"/>
                  <a:gd name="connsiteX20" fmla="*/ 53514 w 175950"/>
                  <a:gd name="connsiteY20" fmla="*/ 114312 h 23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950" h="237869">
                    <a:moveTo>
                      <a:pt x="0" y="237309"/>
                    </a:moveTo>
                    <a:lnTo>
                      <a:pt x="0" y="0"/>
                    </a:lnTo>
                    <a:lnTo>
                      <a:pt x="81531" y="0"/>
                    </a:lnTo>
                    <a:cubicBezTo>
                      <a:pt x="94699" y="0"/>
                      <a:pt x="107027" y="1121"/>
                      <a:pt x="118234" y="3922"/>
                    </a:cubicBezTo>
                    <a:cubicBezTo>
                      <a:pt x="129721" y="6444"/>
                      <a:pt x="139528" y="10647"/>
                      <a:pt x="148213" y="16811"/>
                    </a:cubicBezTo>
                    <a:cubicBezTo>
                      <a:pt x="156618" y="22694"/>
                      <a:pt x="163342" y="30539"/>
                      <a:pt x="168386" y="40625"/>
                    </a:cubicBezTo>
                    <a:cubicBezTo>
                      <a:pt x="173429" y="50432"/>
                      <a:pt x="175950" y="62479"/>
                      <a:pt x="175950" y="76768"/>
                    </a:cubicBezTo>
                    <a:cubicBezTo>
                      <a:pt x="175950" y="91057"/>
                      <a:pt x="173429" y="102544"/>
                      <a:pt x="168386" y="112911"/>
                    </a:cubicBezTo>
                    <a:cubicBezTo>
                      <a:pt x="163342" y="123277"/>
                      <a:pt x="156618" y="131402"/>
                      <a:pt x="148213" y="138127"/>
                    </a:cubicBezTo>
                    <a:cubicBezTo>
                      <a:pt x="139808" y="144571"/>
                      <a:pt x="130001" y="149614"/>
                      <a:pt x="118794" y="152696"/>
                    </a:cubicBezTo>
                    <a:cubicBezTo>
                      <a:pt x="107588" y="155778"/>
                      <a:pt x="95820" y="157459"/>
                      <a:pt x="83212" y="157459"/>
                    </a:cubicBezTo>
                    <a:lnTo>
                      <a:pt x="53794" y="157459"/>
                    </a:lnTo>
                    <a:lnTo>
                      <a:pt x="53794" y="237869"/>
                    </a:lnTo>
                    <a:lnTo>
                      <a:pt x="280" y="237869"/>
                    </a:lnTo>
                    <a:close/>
                    <a:moveTo>
                      <a:pt x="53514" y="114312"/>
                    </a:moveTo>
                    <a:lnTo>
                      <a:pt x="79850" y="114312"/>
                    </a:lnTo>
                    <a:cubicBezTo>
                      <a:pt x="108988" y="114312"/>
                      <a:pt x="123558" y="101704"/>
                      <a:pt x="123558" y="76488"/>
                    </a:cubicBezTo>
                    <a:cubicBezTo>
                      <a:pt x="123558" y="64160"/>
                      <a:pt x="119635" y="55475"/>
                      <a:pt x="111790" y="50151"/>
                    </a:cubicBezTo>
                    <a:cubicBezTo>
                      <a:pt x="103945" y="45108"/>
                      <a:pt x="92738" y="42587"/>
                      <a:pt x="78169" y="42587"/>
                    </a:cubicBezTo>
                    <a:lnTo>
                      <a:pt x="53514" y="42587"/>
                    </a:lnTo>
                    <a:lnTo>
                      <a:pt x="53514" y="114312"/>
                    </a:lnTo>
                    <a:close/>
                  </a:path>
                </a:pathLst>
              </a:custGeom>
              <a:grpFill/>
              <a:ln w="27954" cap="flat">
                <a:noFill/>
                <a:prstDash val="solid"/>
                <a:miter/>
              </a:ln>
            </p:spPr>
            <p:txBody>
              <a:bodyPr rtlCol="0" anchor="ctr"/>
              <a:lstStyle/>
              <a:p>
                <a:endParaRPr lang="en-US" dirty="0">
                  <a:solidFill>
                    <a:schemeClr val="accent2"/>
                  </a:solidFill>
                </a:endParaRPr>
              </a:p>
            </p:txBody>
          </p:sp>
          <p:sp>
            <p:nvSpPr>
              <p:cNvPr id="52" name="Freeform: Shape 51">
                <a:extLst>
                  <a:ext uri="{FF2B5EF4-FFF2-40B4-BE49-F238E27FC236}">
                    <a16:creationId xmlns:a16="http://schemas.microsoft.com/office/drawing/2014/main" id="{CC44ED37-4E27-41FD-AB74-E01B2331BBBF}"/>
                  </a:ext>
                </a:extLst>
              </p:cNvPr>
              <p:cNvSpPr/>
              <p:nvPr/>
            </p:nvSpPr>
            <p:spPr>
              <a:xfrm>
                <a:off x="3505585" y="748205"/>
                <a:ext cx="213213" cy="237588"/>
              </a:xfrm>
              <a:custGeom>
                <a:avLst/>
                <a:gdLst>
                  <a:gd name="connsiteX0" fmla="*/ 280 w 213213"/>
                  <a:gd name="connsiteY0" fmla="*/ 237309 h 237588"/>
                  <a:gd name="connsiteX1" fmla="*/ 74527 w 213213"/>
                  <a:gd name="connsiteY1" fmla="*/ 0 h 237588"/>
                  <a:gd name="connsiteX2" fmla="*/ 138967 w 213213"/>
                  <a:gd name="connsiteY2" fmla="*/ 0 h 237588"/>
                  <a:gd name="connsiteX3" fmla="*/ 213214 w 213213"/>
                  <a:gd name="connsiteY3" fmla="*/ 237589 h 237588"/>
                  <a:gd name="connsiteX4" fmla="*/ 156338 w 213213"/>
                  <a:gd name="connsiteY4" fmla="*/ 237589 h 237588"/>
                  <a:gd name="connsiteX5" fmla="*/ 141769 w 213213"/>
                  <a:gd name="connsiteY5" fmla="*/ 181274 h 237588"/>
                  <a:gd name="connsiteX6" fmla="*/ 69203 w 213213"/>
                  <a:gd name="connsiteY6" fmla="*/ 181274 h 237588"/>
                  <a:gd name="connsiteX7" fmla="*/ 54634 w 213213"/>
                  <a:gd name="connsiteY7" fmla="*/ 237589 h 237588"/>
                  <a:gd name="connsiteX8" fmla="*/ 0 w 213213"/>
                  <a:gd name="connsiteY8" fmla="*/ 237589 h 237588"/>
                  <a:gd name="connsiteX9" fmla="*/ 86294 w 213213"/>
                  <a:gd name="connsiteY9" fmla="*/ 117113 h 237588"/>
                  <a:gd name="connsiteX10" fmla="*/ 80410 w 213213"/>
                  <a:gd name="connsiteY10" fmla="*/ 138967 h 237588"/>
                  <a:gd name="connsiteX11" fmla="*/ 131122 w 213213"/>
                  <a:gd name="connsiteY11" fmla="*/ 138967 h 237588"/>
                  <a:gd name="connsiteX12" fmla="*/ 125799 w 213213"/>
                  <a:gd name="connsiteY12" fmla="*/ 117113 h 237588"/>
                  <a:gd name="connsiteX13" fmla="*/ 115993 w 213213"/>
                  <a:gd name="connsiteY13" fmla="*/ 79290 h 237588"/>
                  <a:gd name="connsiteX14" fmla="*/ 106467 w 213213"/>
                  <a:gd name="connsiteY14" fmla="*/ 40625 h 237588"/>
                  <a:gd name="connsiteX15" fmla="*/ 105066 w 213213"/>
                  <a:gd name="connsiteY15" fmla="*/ 40625 h 237588"/>
                  <a:gd name="connsiteX16" fmla="*/ 96100 w 213213"/>
                  <a:gd name="connsiteY16" fmla="*/ 79290 h 237588"/>
                  <a:gd name="connsiteX17" fmla="*/ 86574 w 213213"/>
                  <a:gd name="connsiteY17" fmla="*/ 117113 h 2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213" h="237588">
                    <a:moveTo>
                      <a:pt x="280" y="237309"/>
                    </a:moveTo>
                    <a:lnTo>
                      <a:pt x="74527" y="0"/>
                    </a:lnTo>
                    <a:lnTo>
                      <a:pt x="138967" y="0"/>
                    </a:lnTo>
                    <a:lnTo>
                      <a:pt x="213214" y="237589"/>
                    </a:lnTo>
                    <a:lnTo>
                      <a:pt x="156338" y="237589"/>
                    </a:lnTo>
                    <a:lnTo>
                      <a:pt x="141769" y="181274"/>
                    </a:lnTo>
                    <a:lnTo>
                      <a:pt x="69203" y="181274"/>
                    </a:lnTo>
                    <a:lnTo>
                      <a:pt x="54634" y="237589"/>
                    </a:lnTo>
                    <a:lnTo>
                      <a:pt x="0" y="237589"/>
                    </a:lnTo>
                    <a:close/>
                    <a:moveTo>
                      <a:pt x="86294" y="117113"/>
                    </a:moveTo>
                    <a:lnTo>
                      <a:pt x="80410" y="138967"/>
                    </a:lnTo>
                    <a:lnTo>
                      <a:pt x="131122" y="138967"/>
                    </a:lnTo>
                    <a:lnTo>
                      <a:pt x="125799" y="117113"/>
                    </a:lnTo>
                    <a:cubicBezTo>
                      <a:pt x="122437" y="105346"/>
                      <a:pt x="119075" y="92458"/>
                      <a:pt x="115993" y="79290"/>
                    </a:cubicBezTo>
                    <a:cubicBezTo>
                      <a:pt x="112911" y="65841"/>
                      <a:pt x="109549" y="52953"/>
                      <a:pt x="106467" y="40625"/>
                    </a:cubicBezTo>
                    <a:lnTo>
                      <a:pt x="105066" y="40625"/>
                    </a:lnTo>
                    <a:cubicBezTo>
                      <a:pt x="102264" y="53233"/>
                      <a:pt x="99182" y="66121"/>
                      <a:pt x="96100" y="79290"/>
                    </a:cubicBezTo>
                    <a:cubicBezTo>
                      <a:pt x="93018" y="92458"/>
                      <a:pt x="89936" y="105066"/>
                      <a:pt x="86574" y="117113"/>
                    </a:cubicBezTo>
                    <a:close/>
                  </a:path>
                </a:pathLst>
              </a:custGeom>
              <a:grpFill/>
              <a:ln w="27954" cap="flat">
                <a:noFill/>
                <a:prstDash val="solid"/>
                <a:miter/>
              </a:ln>
            </p:spPr>
            <p:txBody>
              <a:bodyPr rtlCol="0" anchor="ctr"/>
              <a:lstStyle/>
              <a:p>
                <a:endParaRPr lang="en-US" dirty="0">
                  <a:solidFill>
                    <a:schemeClr val="accent2"/>
                  </a:solidFill>
                </a:endParaRPr>
              </a:p>
            </p:txBody>
          </p:sp>
          <p:sp>
            <p:nvSpPr>
              <p:cNvPr id="53" name="Freeform: Shape 52">
                <a:extLst>
                  <a:ext uri="{FF2B5EF4-FFF2-40B4-BE49-F238E27FC236}">
                    <a16:creationId xmlns:a16="http://schemas.microsoft.com/office/drawing/2014/main" id="{AF65511D-CD9E-4F47-9997-56BFD4E27696}"/>
                  </a:ext>
                </a:extLst>
              </p:cNvPr>
              <p:cNvSpPr/>
              <p:nvPr/>
            </p:nvSpPr>
            <p:spPr>
              <a:xfrm>
                <a:off x="3731127" y="743442"/>
                <a:ext cx="187437" cy="246554"/>
              </a:xfrm>
              <a:custGeom>
                <a:avLst/>
                <a:gdLst>
                  <a:gd name="connsiteX0" fmla="*/ 110109 w 187437"/>
                  <a:gd name="connsiteY0" fmla="*/ 246554 h 246554"/>
                  <a:gd name="connsiteX1" fmla="*/ 67522 w 187437"/>
                  <a:gd name="connsiteY1" fmla="*/ 238710 h 246554"/>
                  <a:gd name="connsiteX2" fmla="*/ 32500 w 187437"/>
                  <a:gd name="connsiteY2" fmla="*/ 215455 h 246554"/>
                  <a:gd name="connsiteX3" fmla="*/ 8686 w 187437"/>
                  <a:gd name="connsiteY3" fmla="*/ 177351 h 246554"/>
                  <a:gd name="connsiteX4" fmla="*/ 0 w 187437"/>
                  <a:gd name="connsiteY4" fmla="*/ 124678 h 246554"/>
                  <a:gd name="connsiteX5" fmla="*/ 8966 w 187437"/>
                  <a:gd name="connsiteY5" fmla="*/ 72005 h 246554"/>
                  <a:gd name="connsiteX6" fmla="*/ 33341 w 187437"/>
                  <a:gd name="connsiteY6" fmla="*/ 32781 h 246554"/>
                  <a:gd name="connsiteX7" fmla="*/ 68923 w 187437"/>
                  <a:gd name="connsiteY7" fmla="*/ 8405 h 246554"/>
                  <a:gd name="connsiteX8" fmla="*/ 111790 w 187437"/>
                  <a:gd name="connsiteY8" fmla="*/ 0 h 246554"/>
                  <a:gd name="connsiteX9" fmla="*/ 152976 w 187437"/>
                  <a:gd name="connsiteY9" fmla="*/ 9246 h 246554"/>
                  <a:gd name="connsiteX10" fmla="*/ 183235 w 187437"/>
                  <a:gd name="connsiteY10" fmla="*/ 30819 h 246554"/>
                  <a:gd name="connsiteX11" fmla="*/ 154937 w 187437"/>
                  <a:gd name="connsiteY11" fmla="*/ 65001 h 246554"/>
                  <a:gd name="connsiteX12" fmla="*/ 135885 w 187437"/>
                  <a:gd name="connsiteY12" fmla="*/ 51272 h 246554"/>
                  <a:gd name="connsiteX13" fmla="*/ 113191 w 187437"/>
                  <a:gd name="connsiteY13" fmla="*/ 45949 h 246554"/>
                  <a:gd name="connsiteX14" fmla="*/ 90497 w 187437"/>
                  <a:gd name="connsiteY14" fmla="*/ 51272 h 246554"/>
                  <a:gd name="connsiteX15" fmla="*/ 72005 w 187437"/>
                  <a:gd name="connsiteY15" fmla="*/ 66402 h 246554"/>
                  <a:gd name="connsiteX16" fmla="*/ 59678 w 187437"/>
                  <a:gd name="connsiteY16" fmla="*/ 90497 h 246554"/>
                  <a:gd name="connsiteX17" fmla="*/ 55195 w 187437"/>
                  <a:gd name="connsiteY17" fmla="*/ 122437 h 246554"/>
                  <a:gd name="connsiteX18" fmla="*/ 70885 w 187437"/>
                  <a:gd name="connsiteY18" fmla="*/ 179312 h 246554"/>
                  <a:gd name="connsiteX19" fmla="*/ 112911 w 187437"/>
                  <a:gd name="connsiteY19" fmla="*/ 199485 h 246554"/>
                  <a:gd name="connsiteX20" fmla="*/ 138967 w 187437"/>
                  <a:gd name="connsiteY20" fmla="*/ 193041 h 246554"/>
                  <a:gd name="connsiteX21" fmla="*/ 159140 w 187437"/>
                  <a:gd name="connsiteY21" fmla="*/ 177071 h 246554"/>
                  <a:gd name="connsiteX22" fmla="*/ 187438 w 187437"/>
                  <a:gd name="connsiteY22" fmla="*/ 210692 h 246554"/>
                  <a:gd name="connsiteX23" fmla="*/ 110669 w 187437"/>
                  <a:gd name="connsiteY23" fmla="*/ 245714 h 24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437" h="246554">
                    <a:moveTo>
                      <a:pt x="110109" y="246554"/>
                    </a:moveTo>
                    <a:cubicBezTo>
                      <a:pt x="94980" y="246554"/>
                      <a:pt x="80971" y="244033"/>
                      <a:pt x="67522" y="238710"/>
                    </a:cubicBezTo>
                    <a:cubicBezTo>
                      <a:pt x="54074" y="233386"/>
                      <a:pt x="42307" y="225822"/>
                      <a:pt x="32500" y="215455"/>
                    </a:cubicBezTo>
                    <a:cubicBezTo>
                      <a:pt x="22694" y="205089"/>
                      <a:pt x="14569" y="192481"/>
                      <a:pt x="8686" y="177351"/>
                    </a:cubicBezTo>
                    <a:cubicBezTo>
                      <a:pt x="2802" y="162222"/>
                      <a:pt x="0" y="144571"/>
                      <a:pt x="0" y="124678"/>
                    </a:cubicBezTo>
                    <a:cubicBezTo>
                      <a:pt x="0" y="104786"/>
                      <a:pt x="3082" y="87415"/>
                      <a:pt x="8966" y="72005"/>
                    </a:cubicBezTo>
                    <a:cubicBezTo>
                      <a:pt x="14849" y="56595"/>
                      <a:pt x="23255" y="43427"/>
                      <a:pt x="33341" y="32781"/>
                    </a:cubicBezTo>
                    <a:cubicBezTo>
                      <a:pt x="43427" y="22134"/>
                      <a:pt x="55475" y="14009"/>
                      <a:pt x="68923" y="8405"/>
                    </a:cubicBezTo>
                    <a:cubicBezTo>
                      <a:pt x="82372" y="2802"/>
                      <a:pt x="96941" y="0"/>
                      <a:pt x="111790" y="0"/>
                    </a:cubicBezTo>
                    <a:cubicBezTo>
                      <a:pt x="126639" y="0"/>
                      <a:pt x="140929" y="3082"/>
                      <a:pt x="152976" y="9246"/>
                    </a:cubicBezTo>
                    <a:cubicBezTo>
                      <a:pt x="165023" y="15410"/>
                      <a:pt x="175110" y="22694"/>
                      <a:pt x="183235" y="30819"/>
                    </a:cubicBezTo>
                    <a:lnTo>
                      <a:pt x="154937" y="65001"/>
                    </a:lnTo>
                    <a:cubicBezTo>
                      <a:pt x="148773" y="59397"/>
                      <a:pt x="142609" y="54914"/>
                      <a:pt x="135885" y="51272"/>
                    </a:cubicBezTo>
                    <a:cubicBezTo>
                      <a:pt x="129161" y="47910"/>
                      <a:pt x="121596" y="45949"/>
                      <a:pt x="113191" y="45949"/>
                    </a:cubicBezTo>
                    <a:cubicBezTo>
                      <a:pt x="105066" y="45949"/>
                      <a:pt x="97501" y="47630"/>
                      <a:pt x="90497" y="51272"/>
                    </a:cubicBezTo>
                    <a:cubicBezTo>
                      <a:pt x="83212" y="54914"/>
                      <a:pt x="77048" y="59958"/>
                      <a:pt x="72005" y="66402"/>
                    </a:cubicBezTo>
                    <a:cubicBezTo>
                      <a:pt x="66682" y="72846"/>
                      <a:pt x="62759" y="80971"/>
                      <a:pt x="59678" y="90497"/>
                    </a:cubicBezTo>
                    <a:cubicBezTo>
                      <a:pt x="56596" y="100023"/>
                      <a:pt x="55195" y="110669"/>
                      <a:pt x="55195" y="122437"/>
                    </a:cubicBezTo>
                    <a:cubicBezTo>
                      <a:pt x="55195" y="147092"/>
                      <a:pt x="60518" y="165864"/>
                      <a:pt x="70885" y="179312"/>
                    </a:cubicBezTo>
                    <a:cubicBezTo>
                      <a:pt x="81251" y="192761"/>
                      <a:pt x="95260" y="199485"/>
                      <a:pt x="112911" y="199485"/>
                    </a:cubicBezTo>
                    <a:cubicBezTo>
                      <a:pt x="122717" y="199485"/>
                      <a:pt x="131402" y="197244"/>
                      <a:pt x="138967" y="193041"/>
                    </a:cubicBezTo>
                    <a:cubicBezTo>
                      <a:pt x="146532" y="188838"/>
                      <a:pt x="153256" y="183515"/>
                      <a:pt x="159140" y="177071"/>
                    </a:cubicBezTo>
                    <a:lnTo>
                      <a:pt x="187438" y="210692"/>
                    </a:lnTo>
                    <a:cubicBezTo>
                      <a:pt x="167545" y="233947"/>
                      <a:pt x="142049" y="245714"/>
                      <a:pt x="110669" y="245714"/>
                    </a:cubicBezTo>
                    <a:close/>
                  </a:path>
                </a:pathLst>
              </a:custGeom>
              <a:grpFill/>
              <a:ln w="27954" cap="flat">
                <a:noFill/>
                <a:prstDash val="solid"/>
                <a:miter/>
              </a:ln>
            </p:spPr>
            <p:txBody>
              <a:bodyPr rtlCol="0" anchor="ctr"/>
              <a:lstStyle/>
              <a:p>
                <a:endParaRPr lang="en-US" dirty="0">
                  <a:solidFill>
                    <a:schemeClr val="accent2"/>
                  </a:solidFill>
                </a:endParaRPr>
              </a:p>
            </p:txBody>
          </p:sp>
          <p:sp>
            <p:nvSpPr>
              <p:cNvPr id="54" name="Freeform: Shape 53">
                <a:extLst>
                  <a:ext uri="{FF2B5EF4-FFF2-40B4-BE49-F238E27FC236}">
                    <a16:creationId xmlns:a16="http://schemas.microsoft.com/office/drawing/2014/main" id="{1096A084-9A71-4B9E-85BE-33784847E416}"/>
                  </a:ext>
                </a:extLst>
              </p:cNvPr>
              <p:cNvSpPr/>
              <p:nvPr/>
            </p:nvSpPr>
            <p:spPr>
              <a:xfrm>
                <a:off x="3942379" y="748205"/>
                <a:ext cx="184355" cy="237308"/>
              </a:xfrm>
              <a:custGeom>
                <a:avLst/>
                <a:gdLst>
                  <a:gd name="connsiteX0" fmla="*/ 65281 w 184355"/>
                  <a:gd name="connsiteY0" fmla="*/ 237309 h 237308"/>
                  <a:gd name="connsiteX1" fmla="*/ 65281 w 184355"/>
                  <a:gd name="connsiteY1" fmla="*/ 45108 h 237308"/>
                  <a:gd name="connsiteX2" fmla="*/ 0 w 184355"/>
                  <a:gd name="connsiteY2" fmla="*/ 45108 h 237308"/>
                  <a:gd name="connsiteX3" fmla="*/ 0 w 184355"/>
                  <a:gd name="connsiteY3" fmla="*/ 0 h 237308"/>
                  <a:gd name="connsiteX4" fmla="*/ 184356 w 184355"/>
                  <a:gd name="connsiteY4" fmla="*/ 0 h 237308"/>
                  <a:gd name="connsiteX5" fmla="*/ 184356 w 184355"/>
                  <a:gd name="connsiteY5" fmla="*/ 45108 h 237308"/>
                  <a:gd name="connsiteX6" fmla="*/ 119075 w 184355"/>
                  <a:gd name="connsiteY6" fmla="*/ 45108 h 237308"/>
                  <a:gd name="connsiteX7" fmla="*/ 119075 w 184355"/>
                  <a:gd name="connsiteY7" fmla="*/ 237309 h 237308"/>
                  <a:gd name="connsiteX8" fmla="*/ 65281 w 184355"/>
                  <a:gd name="connsiteY8" fmla="*/ 237309 h 23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355" h="237308">
                    <a:moveTo>
                      <a:pt x="65281" y="237309"/>
                    </a:moveTo>
                    <a:lnTo>
                      <a:pt x="65281" y="45108"/>
                    </a:lnTo>
                    <a:lnTo>
                      <a:pt x="0" y="45108"/>
                    </a:lnTo>
                    <a:lnTo>
                      <a:pt x="0" y="0"/>
                    </a:lnTo>
                    <a:lnTo>
                      <a:pt x="184356" y="0"/>
                    </a:lnTo>
                    <a:lnTo>
                      <a:pt x="184356" y="45108"/>
                    </a:lnTo>
                    <a:lnTo>
                      <a:pt x="119075" y="45108"/>
                    </a:lnTo>
                    <a:lnTo>
                      <a:pt x="119075" y="237309"/>
                    </a:lnTo>
                    <a:lnTo>
                      <a:pt x="65281" y="237309"/>
                    </a:lnTo>
                    <a:close/>
                  </a:path>
                </a:pathLst>
              </a:custGeom>
              <a:grpFill/>
              <a:ln w="27954" cap="flat">
                <a:noFill/>
                <a:prstDash val="solid"/>
                <a:miter/>
              </a:ln>
            </p:spPr>
            <p:txBody>
              <a:bodyPr rtlCol="0" anchor="ctr"/>
              <a:lstStyle/>
              <a:p>
                <a:endParaRPr lang="en-US" dirty="0">
                  <a:solidFill>
                    <a:schemeClr val="accent2"/>
                  </a:solidFill>
                </a:endParaRPr>
              </a:p>
            </p:txBody>
          </p:sp>
        </p:grpSp>
        <p:sp>
          <p:nvSpPr>
            <p:cNvPr id="55" name="Freeform: Shape 54">
              <a:extLst>
                <a:ext uri="{FF2B5EF4-FFF2-40B4-BE49-F238E27FC236}">
                  <a16:creationId xmlns:a16="http://schemas.microsoft.com/office/drawing/2014/main" id="{5E13505E-E491-41E8-8851-76E410265F6C}"/>
                </a:ext>
              </a:extLst>
            </p:cNvPr>
            <p:cNvSpPr/>
            <p:nvPr/>
          </p:nvSpPr>
          <p:spPr>
            <a:xfrm>
              <a:off x="4182210" y="748205"/>
              <a:ext cx="153816" cy="75927"/>
            </a:xfrm>
            <a:custGeom>
              <a:avLst/>
              <a:gdLst>
                <a:gd name="connsiteX0" fmla="*/ 22694 w 153816"/>
                <a:gd name="connsiteY0" fmla="*/ 75928 h 75927"/>
                <a:gd name="connsiteX1" fmla="*/ 22694 w 153816"/>
                <a:gd name="connsiteY1" fmla="*/ 17091 h 75927"/>
                <a:gd name="connsiteX2" fmla="*/ 0 w 153816"/>
                <a:gd name="connsiteY2" fmla="*/ 17091 h 75927"/>
                <a:gd name="connsiteX3" fmla="*/ 0 w 153816"/>
                <a:gd name="connsiteY3" fmla="*/ 0 h 75927"/>
                <a:gd name="connsiteX4" fmla="*/ 64720 w 153816"/>
                <a:gd name="connsiteY4" fmla="*/ 0 h 75927"/>
                <a:gd name="connsiteX5" fmla="*/ 64720 w 153816"/>
                <a:gd name="connsiteY5" fmla="*/ 17091 h 75927"/>
                <a:gd name="connsiteX6" fmla="*/ 41746 w 153816"/>
                <a:gd name="connsiteY6" fmla="*/ 17091 h 75927"/>
                <a:gd name="connsiteX7" fmla="*/ 41746 w 153816"/>
                <a:gd name="connsiteY7" fmla="*/ 75928 h 75927"/>
                <a:gd name="connsiteX8" fmla="*/ 22694 w 153816"/>
                <a:gd name="connsiteY8" fmla="*/ 75928 h 75927"/>
                <a:gd name="connsiteX9" fmla="*/ 75647 w 153816"/>
                <a:gd name="connsiteY9" fmla="*/ 75928 h 75927"/>
                <a:gd name="connsiteX10" fmla="*/ 75647 w 153816"/>
                <a:gd name="connsiteY10" fmla="*/ 0 h 75927"/>
                <a:gd name="connsiteX11" fmla="*/ 97781 w 153816"/>
                <a:gd name="connsiteY11" fmla="*/ 0 h 75927"/>
                <a:gd name="connsiteX12" fmla="*/ 108148 w 153816"/>
                <a:gd name="connsiteY12" fmla="*/ 26056 h 75927"/>
                <a:gd name="connsiteX13" fmla="*/ 114312 w 153816"/>
                <a:gd name="connsiteY13" fmla="*/ 43707 h 75927"/>
                <a:gd name="connsiteX14" fmla="*/ 115152 w 153816"/>
                <a:gd name="connsiteY14" fmla="*/ 43707 h 75927"/>
                <a:gd name="connsiteX15" fmla="*/ 121316 w 153816"/>
                <a:gd name="connsiteY15" fmla="*/ 26056 h 75927"/>
                <a:gd name="connsiteX16" fmla="*/ 131682 w 153816"/>
                <a:gd name="connsiteY16" fmla="*/ 0 h 75927"/>
                <a:gd name="connsiteX17" fmla="*/ 153816 w 153816"/>
                <a:gd name="connsiteY17" fmla="*/ 0 h 75927"/>
                <a:gd name="connsiteX18" fmla="*/ 153816 w 153816"/>
                <a:gd name="connsiteY18" fmla="*/ 75928 h 75927"/>
                <a:gd name="connsiteX19" fmla="*/ 136165 w 153816"/>
                <a:gd name="connsiteY19" fmla="*/ 75928 h 75927"/>
                <a:gd name="connsiteX20" fmla="*/ 136165 w 153816"/>
                <a:gd name="connsiteY20" fmla="*/ 47630 h 75927"/>
                <a:gd name="connsiteX21" fmla="*/ 138407 w 153816"/>
                <a:gd name="connsiteY21" fmla="*/ 20733 h 75927"/>
                <a:gd name="connsiteX22" fmla="*/ 137286 w 153816"/>
                <a:gd name="connsiteY22" fmla="*/ 20733 h 75927"/>
                <a:gd name="connsiteX23" fmla="*/ 121316 w 153816"/>
                <a:gd name="connsiteY23" fmla="*/ 64440 h 75927"/>
                <a:gd name="connsiteX24" fmla="*/ 107307 w 153816"/>
                <a:gd name="connsiteY24" fmla="*/ 64440 h 75927"/>
                <a:gd name="connsiteX25" fmla="*/ 91337 w 153816"/>
                <a:gd name="connsiteY25" fmla="*/ 20733 h 75927"/>
                <a:gd name="connsiteX26" fmla="*/ 90217 w 153816"/>
                <a:gd name="connsiteY26" fmla="*/ 20733 h 75927"/>
                <a:gd name="connsiteX27" fmla="*/ 92458 w 153816"/>
                <a:gd name="connsiteY27" fmla="*/ 47630 h 75927"/>
                <a:gd name="connsiteX28" fmla="*/ 92458 w 153816"/>
                <a:gd name="connsiteY28" fmla="*/ 75928 h 75927"/>
                <a:gd name="connsiteX29" fmla="*/ 74807 w 153816"/>
                <a:gd name="connsiteY29" fmla="*/ 75928 h 7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3816" h="75927">
                  <a:moveTo>
                    <a:pt x="22694" y="75928"/>
                  </a:moveTo>
                  <a:lnTo>
                    <a:pt x="22694" y="17091"/>
                  </a:lnTo>
                  <a:lnTo>
                    <a:pt x="0" y="17091"/>
                  </a:lnTo>
                  <a:lnTo>
                    <a:pt x="0" y="0"/>
                  </a:lnTo>
                  <a:lnTo>
                    <a:pt x="64720" y="0"/>
                  </a:lnTo>
                  <a:lnTo>
                    <a:pt x="64720" y="17091"/>
                  </a:lnTo>
                  <a:lnTo>
                    <a:pt x="41746" y="17091"/>
                  </a:lnTo>
                  <a:lnTo>
                    <a:pt x="41746" y="75928"/>
                  </a:lnTo>
                  <a:lnTo>
                    <a:pt x="22694" y="75928"/>
                  </a:lnTo>
                  <a:close/>
                  <a:moveTo>
                    <a:pt x="75647" y="75928"/>
                  </a:moveTo>
                  <a:lnTo>
                    <a:pt x="75647" y="0"/>
                  </a:lnTo>
                  <a:lnTo>
                    <a:pt x="97781" y="0"/>
                  </a:lnTo>
                  <a:lnTo>
                    <a:pt x="108148" y="26056"/>
                  </a:lnTo>
                  <a:lnTo>
                    <a:pt x="114312" y="43707"/>
                  </a:lnTo>
                  <a:lnTo>
                    <a:pt x="115152" y="43707"/>
                  </a:lnTo>
                  <a:lnTo>
                    <a:pt x="121316" y="26056"/>
                  </a:lnTo>
                  <a:lnTo>
                    <a:pt x="131682" y="0"/>
                  </a:lnTo>
                  <a:lnTo>
                    <a:pt x="153816" y="0"/>
                  </a:lnTo>
                  <a:lnTo>
                    <a:pt x="153816" y="75928"/>
                  </a:lnTo>
                  <a:lnTo>
                    <a:pt x="136165" y="75928"/>
                  </a:lnTo>
                  <a:lnTo>
                    <a:pt x="136165" y="47630"/>
                  </a:lnTo>
                  <a:lnTo>
                    <a:pt x="138407" y="20733"/>
                  </a:lnTo>
                  <a:lnTo>
                    <a:pt x="137286" y="20733"/>
                  </a:lnTo>
                  <a:lnTo>
                    <a:pt x="121316" y="64440"/>
                  </a:lnTo>
                  <a:lnTo>
                    <a:pt x="107307" y="64440"/>
                  </a:lnTo>
                  <a:lnTo>
                    <a:pt x="91337" y="20733"/>
                  </a:lnTo>
                  <a:lnTo>
                    <a:pt x="90217" y="20733"/>
                  </a:lnTo>
                  <a:lnTo>
                    <a:pt x="92458" y="47630"/>
                  </a:lnTo>
                  <a:lnTo>
                    <a:pt x="92458" y="75928"/>
                  </a:lnTo>
                  <a:lnTo>
                    <a:pt x="74807" y="75928"/>
                  </a:lnTo>
                  <a:close/>
                </a:path>
              </a:pathLst>
            </a:custGeom>
            <a:solidFill>
              <a:schemeClr val="accent2"/>
            </a:solidFill>
            <a:ln w="27954" cap="flat">
              <a:noFill/>
              <a:prstDash val="solid"/>
              <a:miter/>
            </a:ln>
          </p:spPr>
          <p:txBody>
            <a:bodyPr rtlCol="0" anchor="ctr"/>
            <a:lstStyle/>
            <a:p>
              <a:endParaRPr lang="en-US" dirty="0">
                <a:solidFill>
                  <a:schemeClr val="accent2"/>
                </a:solidFill>
              </a:endParaRPr>
            </a:p>
          </p:txBody>
        </p:sp>
      </p:grpSp>
    </p:spTree>
    <p:extLst>
      <p:ext uri="{BB962C8B-B14F-4D97-AF65-F5344CB8AC3E}">
        <p14:creationId xmlns:p14="http://schemas.microsoft.com/office/powerpoint/2010/main" val="280657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out FTI-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A2C4ED-30D5-4247-8555-CC1E8E4E57D3}"/>
              </a:ext>
            </a:extLst>
          </p:cNvPr>
          <p:cNvSpPr>
            <a:spLocks noGrp="1"/>
          </p:cNvSpPr>
          <p:nvPr>
            <p:ph type="sldNum" sz="quarter" idx="10"/>
          </p:nvPr>
        </p:nvSpPr>
        <p:spPr/>
        <p:txBody>
          <a:bodyPr/>
          <a:lstStyle/>
          <a:p>
            <a:fld id="{A44E1BC3-91AF-4FE8-89CE-65FB7C47A221}" type="slidenum">
              <a:rPr lang="en-US" smtClean="0"/>
              <a:pPr/>
              <a:t>‹#›</a:t>
            </a:fld>
            <a:endParaRPr lang="en-US" dirty="0"/>
          </a:p>
        </p:txBody>
      </p:sp>
      <p:sp>
        <p:nvSpPr>
          <p:cNvPr id="22" name="Rectangle 21">
            <a:extLst>
              <a:ext uri="{FF2B5EF4-FFF2-40B4-BE49-F238E27FC236}">
                <a16:creationId xmlns:a16="http://schemas.microsoft.com/office/drawing/2014/main" id="{988F658E-FEC0-48D8-9C57-DC295DF9A16F}"/>
              </a:ext>
            </a:extLst>
          </p:cNvPr>
          <p:cNvSpPr/>
          <p:nvPr userDrawn="1"/>
        </p:nvSpPr>
        <p:spPr>
          <a:xfrm>
            <a:off x="457199" y="636597"/>
            <a:ext cx="7773595" cy="480131"/>
          </a:xfrm>
          <a:prstGeom prst="rect">
            <a:avLst/>
          </a:prstGeom>
        </p:spPr>
        <p:txBody>
          <a:bodyPr wrap="square" lIns="0" tIns="45720" rIns="0" bIns="45720" anchor="b">
            <a:spAutoFit/>
          </a:bodyPr>
          <a:lstStyle/>
          <a:p>
            <a:pPr lvl="0">
              <a:lnSpc>
                <a:spcPct val="90000"/>
              </a:lnSpc>
              <a:spcBef>
                <a:spcPts val="1000"/>
              </a:spcBef>
            </a:pPr>
            <a:r>
              <a:rPr lang="en-US" sz="2800" b="0" dirty="0">
                <a:solidFill>
                  <a:schemeClr val="accent2"/>
                </a:solidFill>
                <a:latin typeface="+mn-lt"/>
                <a:ea typeface="+mj-ea"/>
                <a:cs typeface="+mj-cs"/>
              </a:rPr>
              <a:t>Definitive Expertise</a:t>
            </a:r>
          </a:p>
        </p:txBody>
      </p:sp>
      <p:sp>
        <p:nvSpPr>
          <p:cNvPr id="28" name="Rectangle 27">
            <a:extLst>
              <a:ext uri="{FF2B5EF4-FFF2-40B4-BE49-F238E27FC236}">
                <a16:creationId xmlns:a16="http://schemas.microsoft.com/office/drawing/2014/main" id="{927F8600-DF48-47E5-A9F1-0430FAB90E4B}"/>
              </a:ext>
            </a:extLst>
          </p:cNvPr>
          <p:cNvSpPr/>
          <p:nvPr userDrawn="1"/>
        </p:nvSpPr>
        <p:spPr>
          <a:xfrm>
            <a:off x="643475" y="2529203"/>
            <a:ext cx="2320903" cy="738664"/>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Recognized as one of </a:t>
            </a:r>
            <a:r>
              <a:rPr lang="en-US" sz="1200" b="1" kern="1200" dirty="0">
                <a:solidFill>
                  <a:srgbClr val="003763"/>
                </a:solidFill>
                <a:latin typeface="+mn-lt"/>
                <a:ea typeface="+mn-ea"/>
                <a:cs typeface="+mn-cs"/>
              </a:rPr>
              <a:t>America’s Best Employers for Women </a:t>
            </a:r>
            <a:r>
              <a:rPr lang="en-US" sz="1200" dirty="0">
                <a:solidFill>
                  <a:schemeClr val="tx1">
                    <a:lumMod val="75000"/>
                    <a:lumOff val="25000"/>
                  </a:schemeClr>
                </a:solidFill>
              </a:rPr>
              <a:t>(2022); Named </a:t>
            </a:r>
            <a:r>
              <a:rPr lang="en-US" sz="1200" b="1" kern="1200" dirty="0">
                <a:solidFill>
                  <a:srgbClr val="003763"/>
                </a:solidFill>
                <a:latin typeface="+mn-lt"/>
                <a:ea typeface="+mn-ea"/>
                <a:cs typeface="+mn-cs"/>
              </a:rPr>
              <a:t>America’s Best Management Consulting Firms </a:t>
            </a:r>
            <a:r>
              <a:rPr lang="en-US" sz="1200" dirty="0">
                <a:solidFill>
                  <a:schemeClr val="tx1">
                    <a:lumMod val="75000"/>
                    <a:lumOff val="25000"/>
                  </a:schemeClr>
                </a:solidFill>
              </a:rPr>
              <a:t>(2016-2022)</a:t>
            </a:r>
          </a:p>
        </p:txBody>
      </p:sp>
      <p:sp>
        <p:nvSpPr>
          <p:cNvPr id="29" name="Rectangle 3">
            <a:extLst>
              <a:ext uri="{FF2B5EF4-FFF2-40B4-BE49-F238E27FC236}">
                <a16:creationId xmlns:a16="http://schemas.microsoft.com/office/drawing/2014/main" id="{7AD1BFD1-B485-4977-9574-CF9C0B1F4799}"/>
              </a:ext>
            </a:extLst>
          </p:cNvPr>
          <p:cNvSpPr/>
          <p:nvPr userDrawn="1"/>
        </p:nvSpPr>
        <p:spPr>
          <a:xfrm>
            <a:off x="457200" y="1588845"/>
            <a:ext cx="2722880" cy="2143398"/>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32" name="Picture 4" descr="Forbes Logo PNG Transparent &amp; SVG Vector - Freebie Supply">
            <a:extLst>
              <a:ext uri="{FF2B5EF4-FFF2-40B4-BE49-F238E27FC236}">
                <a16:creationId xmlns:a16="http://schemas.microsoft.com/office/drawing/2014/main" id="{9AA1EF15-47E7-4499-A216-C61153DCB7D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2835" y="1725304"/>
            <a:ext cx="1544830" cy="6463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The Deal - Login">
            <a:extLst>
              <a:ext uri="{FF2B5EF4-FFF2-40B4-BE49-F238E27FC236}">
                <a16:creationId xmlns:a16="http://schemas.microsoft.com/office/drawing/2014/main" id="{A57E6305-CD24-4729-B325-CBCF3356DC9D}"/>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29242" b="33060"/>
          <a:stretch/>
        </p:blipFill>
        <p:spPr bwMode="auto">
          <a:xfrm>
            <a:off x="6329445" y="4078068"/>
            <a:ext cx="1206354" cy="50575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5D9FD58B-998A-499D-BC5D-2287FDE6684E}"/>
              </a:ext>
            </a:extLst>
          </p:cNvPr>
          <p:cNvSpPr/>
          <p:nvPr userDrawn="1"/>
        </p:nvSpPr>
        <p:spPr>
          <a:xfrm>
            <a:off x="3493355" y="2529203"/>
            <a:ext cx="2427611" cy="1000274"/>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Named </a:t>
            </a:r>
            <a:r>
              <a:rPr lang="en-US" sz="1200" b="1" dirty="0">
                <a:solidFill>
                  <a:srgbClr val="003763"/>
                </a:solidFill>
              </a:rPr>
              <a:t>Consulting Firm of the Year</a:t>
            </a:r>
            <a:r>
              <a:rPr lang="en-US" sz="1200" dirty="0">
                <a:solidFill>
                  <a:schemeClr val="tx1">
                    <a:lumMod val="75000"/>
                    <a:lumOff val="25000"/>
                  </a:schemeClr>
                </a:solidFill>
              </a:rPr>
              <a:t>; most experts named in the </a:t>
            </a:r>
            <a:r>
              <a:rPr lang="en-US" sz="1200" b="1" dirty="0">
                <a:solidFill>
                  <a:srgbClr val="003763"/>
                </a:solidFill>
              </a:rPr>
              <a:t>Consulting Experts Guide</a:t>
            </a:r>
            <a:r>
              <a:rPr lang="en-US" sz="1200" dirty="0">
                <a:solidFill>
                  <a:schemeClr val="tx1">
                    <a:lumMod val="75000"/>
                    <a:lumOff val="25000"/>
                  </a:schemeClr>
                </a:solidFill>
              </a:rPr>
              <a:t> (2016-2021)</a:t>
            </a:r>
          </a:p>
          <a:p>
            <a:pPr>
              <a:spcBef>
                <a:spcPts val="600"/>
              </a:spcBef>
            </a:pPr>
            <a:r>
              <a:rPr lang="en-US" sz="1200" dirty="0">
                <a:solidFill>
                  <a:schemeClr val="tx1">
                    <a:lumMod val="75000"/>
                    <a:lumOff val="25000"/>
                  </a:schemeClr>
                </a:solidFill>
              </a:rPr>
              <a:t>Awarded </a:t>
            </a:r>
            <a:r>
              <a:rPr lang="en-US" sz="1200" b="1" kern="1200" dirty="0">
                <a:solidFill>
                  <a:srgbClr val="003763"/>
                </a:solidFill>
              </a:rPr>
              <a:t>Investigations Digital Forensics Firm</a:t>
            </a:r>
            <a:r>
              <a:rPr lang="en-US" sz="1200" dirty="0">
                <a:solidFill>
                  <a:schemeClr val="tx1">
                    <a:lumMod val="75000"/>
                    <a:lumOff val="25000"/>
                  </a:schemeClr>
                </a:solidFill>
              </a:rPr>
              <a:t> (2021)</a:t>
            </a:r>
          </a:p>
        </p:txBody>
      </p:sp>
      <p:sp>
        <p:nvSpPr>
          <p:cNvPr id="39" name="Rectangle 3">
            <a:extLst>
              <a:ext uri="{FF2B5EF4-FFF2-40B4-BE49-F238E27FC236}">
                <a16:creationId xmlns:a16="http://schemas.microsoft.com/office/drawing/2014/main" id="{5B726132-70D7-422E-965A-C5A4D58C9195}"/>
              </a:ext>
            </a:extLst>
          </p:cNvPr>
          <p:cNvSpPr/>
          <p:nvPr userDrawn="1"/>
        </p:nvSpPr>
        <p:spPr>
          <a:xfrm>
            <a:off x="3307080" y="1588845"/>
            <a:ext cx="2722880" cy="2143398"/>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E961511-A1FF-4F7A-BD03-AD6DAE220759}"/>
              </a:ext>
            </a:extLst>
          </p:cNvPr>
          <p:cNvSpPr/>
          <p:nvPr userDrawn="1"/>
        </p:nvSpPr>
        <p:spPr>
          <a:xfrm>
            <a:off x="6330487" y="2529203"/>
            <a:ext cx="1900307" cy="738664"/>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Named </a:t>
            </a:r>
            <a:r>
              <a:rPr lang="en-US" sz="1200" b="1" kern="1200" dirty="0">
                <a:solidFill>
                  <a:srgbClr val="003763"/>
                </a:solidFill>
              </a:rPr>
              <a:t>#1 Expert Witness Firm on GAR 100 Expert Witness Firms’ Power Index </a:t>
            </a:r>
            <a:r>
              <a:rPr lang="en-US" sz="1200" dirty="0">
                <a:solidFill>
                  <a:schemeClr val="tx1">
                    <a:lumMod val="75000"/>
                    <a:lumOff val="25000"/>
                  </a:schemeClr>
                </a:solidFill>
              </a:rPr>
              <a:t> </a:t>
            </a:r>
            <a:br>
              <a:rPr lang="en-US" sz="1200" dirty="0">
                <a:solidFill>
                  <a:schemeClr val="tx1">
                    <a:lumMod val="75000"/>
                    <a:lumOff val="25000"/>
                  </a:schemeClr>
                </a:solidFill>
              </a:rPr>
            </a:br>
            <a:r>
              <a:rPr lang="en-US" sz="1200" dirty="0">
                <a:solidFill>
                  <a:schemeClr val="tx1">
                    <a:lumMod val="75000"/>
                    <a:lumOff val="25000"/>
                  </a:schemeClr>
                </a:solidFill>
              </a:rPr>
              <a:t>(2022)</a:t>
            </a:r>
          </a:p>
        </p:txBody>
      </p:sp>
      <p:sp>
        <p:nvSpPr>
          <p:cNvPr id="42" name="Rectangle 3">
            <a:extLst>
              <a:ext uri="{FF2B5EF4-FFF2-40B4-BE49-F238E27FC236}">
                <a16:creationId xmlns:a16="http://schemas.microsoft.com/office/drawing/2014/main" id="{758001DD-D142-499E-B50C-F01A130CF7F2}"/>
              </a:ext>
            </a:extLst>
          </p:cNvPr>
          <p:cNvSpPr/>
          <p:nvPr userDrawn="1"/>
        </p:nvSpPr>
        <p:spPr>
          <a:xfrm>
            <a:off x="6144212" y="1588845"/>
            <a:ext cx="2722880" cy="2143398"/>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FCCEE3B-C677-4B2F-B603-E07A2164DEA8}"/>
              </a:ext>
            </a:extLst>
          </p:cNvPr>
          <p:cNvSpPr/>
          <p:nvPr userDrawn="1"/>
        </p:nvSpPr>
        <p:spPr>
          <a:xfrm>
            <a:off x="9198196" y="2529203"/>
            <a:ext cx="2227278" cy="369332"/>
          </a:xfrm>
          <a:prstGeom prst="rect">
            <a:avLst/>
          </a:prstGeom>
        </p:spPr>
        <p:txBody>
          <a:bodyPr wrap="square" lIns="0" tIns="0" rIns="0" bIns="0">
            <a:spAutoFit/>
          </a:bodyPr>
          <a:lstStyle/>
          <a:p>
            <a:pPr>
              <a:spcBef>
                <a:spcPts val="1000"/>
              </a:spcBef>
            </a:pPr>
            <a:r>
              <a:rPr lang="en-US" sz="1200" kern="1200" dirty="0">
                <a:solidFill>
                  <a:schemeClr val="tx1">
                    <a:lumMod val="75000"/>
                    <a:lumOff val="25000"/>
                  </a:schemeClr>
                </a:solidFill>
              </a:rPr>
              <a:t>Recognized as the </a:t>
            </a:r>
            <a:r>
              <a:rPr lang="en-US" sz="1200" b="1" dirty="0">
                <a:solidFill>
                  <a:srgbClr val="003763"/>
                </a:solidFill>
              </a:rPr>
              <a:t>Communications Firm of the Year </a:t>
            </a:r>
            <a:r>
              <a:rPr lang="en-US" sz="1200" dirty="0">
                <a:solidFill>
                  <a:schemeClr val="tx1">
                    <a:lumMod val="75000"/>
                    <a:lumOff val="25000"/>
                  </a:schemeClr>
                </a:solidFill>
              </a:rPr>
              <a:t>(2021-2022)</a:t>
            </a:r>
          </a:p>
        </p:txBody>
      </p:sp>
      <p:sp>
        <p:nvSpPr>
          <p:cNvPr id="47" name="Rectangle 3">
            <a:extLst>
              <a:ext uri="{FF2B5EF4-FFF2-40B4-BE49-F238E27FC236}">
                <a16:creationId xmlns:a16="http://schemas.microsoft.com/office/drawing/2014/main" id="{C49B8D04-1068-4194-A9F9-AF6ED5773C5A}"/>
              </a:ext>
            </a:extLst>
          </p:cNvPr>
          <p:cNvSpPr/>
          <p:nvPr userDrawn="1"/>
        </p:nvSpPr>
        <p:spPr>
          <a:xfrm>
            <a:off x="9011920" y="1588845"/>
            <a:ext cx="2722880" cy="2143398"/>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2" name="Picture 51" descr="ALM's Consulting Magazine Reveals the 2017 Rising Stars of the Profession -  ALM">
            <a:extLst>
              <a:ext uri="{FF2B5EF4-FFF2-40B4-BE49-F238E27FC236}">
                <a16:creationId xmlns:a16="http://schemas.microsoft.com/office/drawing/2014/main" id="{FF3042C4-69FF-47C8-81C9-A8FA60277105}"/>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64115" y="4170707"/>
            <a:ext cx="1728114" cy="36797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5D640DB4-2784-43C3-8281-ECB527FFDC0F}"/>
              </a:ext>
            </a:extLst>
          </p:cNvPr>
          <p:cNvSpPr/>
          <p:nvPr userDrawn="1"/>
        </p:nvSpPr>
        <p:spPr>
          <a:xfrm>
            <a:off x="643475" y="4809286"/>
            <a:ext cx="2320903" cy="369332"/>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Named a </a:t>
            </a:r>
            <a:r>
              <a:rPr lang="en-US" sz="1200" b="1" kern="1200" dirty="0">
                <a:solidFill>
                  <a:srgbClr val="003763"/>
                </a:solidFill>
              </a:rPr>
              <a:t>Best Firm to Work For </a:t>
            </a:r>
            <a:r>
              <a:rPr lang="en-US" sz="1200" dirty="0">
                <a:solidFill>
                  <a:schemeClr val="tx1">
                    <a:lumMod val="75000"/>
                    <a:lumOff val="25000"/>
                  </a:schemeClr>
                </a:solidFill>
              </a:rPr>
              <a:t>(2018-2021)</a:t>
            </a:r>
          </a:p>
        </p:txBody>
      </p:sp>
      <p:sp>
        <p:nvSpPr>
          <p:cNvPr id="54" name="Rectangle 3">
            <a:extLst>
              <a:ext uri="{FF2B5EF4-FFF2-40B4-BE49-F238E27FC236}">
                <a16:creationId xmlns:a16="http://schemas.microsoft.com/office/drawing/2014/main" id="{0B6E4BAC-0921-47E4-B9B3-63A14AF353E1}"/>
              </a:ext>
            </a:extLst>
          </p:cNvPr>
          <p:cNvSpPr/>
          <p:nvPr userDrawn="1"/>
        </p:nvSpPr>
        <p:spPr>
          <a:xfrm>
            <a:off x="457200" y="3875457"/>
            <a:ext cx="2722880" cy="2283117"/>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43C0FC3C-6F94-44EE-A6A8-8B1B9A0BFC6B}"/>
              </a:ext>
            </a:extLst>
          </p:cNvPr>
          <p:cNvSpPr/>
          <p:nvPr userDrawn="1"/>
        </p:nvSpPr>
        <p:spPr>
          <a:xfrm>
            <a:off x="3494397" y="4809286"/>
            <a:ext cx="2320903" cy="1107996"/>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Recognized in Chambers and Partners’ Chambers Crisis &amp; Risk Management guide in the </a:t>
            </a:r>
            <a:r>
              <a:rPr lang="en-US" sz="1200" b="1" kern="1200" dirty="0">
                <a:solidFill>
                  <a:srgbClr val="003763"/>
                </a:solidFill>
                <a:latin typeface="+mn-lt"/>
                <a:ea typeface="+mn-ea"/>
                <a:cs typeface="+mn-cs"/>
              </a:rPr>
              <a:t>Business Intelligence &amp; Investigations </a:t>
            </a:r>
            <a:r>
              <a:rPr lang="en-US" sz="1200" dirty="0">
                <a:solidFill>
                  <a:schemeClr val="tx1">
                    <a:lumMod val="75000"/>
                    <a:lumOff val="25000"/>
                  </a:schemeClr>
                </a:solidFill>
              </a:rPr>
              <a:t>(Globally) and </a:t>
            </a:r>
            <a:r>
              <a:rPr lang="en-US" sz="1200" b="1" kern="1200" dirty="0">
                <a:solidFill>
                  <a:srgbClr val="003763"/>
                </a:solidFill>
                <a:latin typeface="+mn-lt"/>
                <a:ea typeface="+mn-ea"/>
                <a:cs typeface="+mn-cs"/>
              </a:rPr>
              <a:t>Cybersecurity Risk </a:t>
            </a:r>
            <a:r>
              <a:rPr lang="en-US" sz="1200" dirty="0">
                <a:solidFill>
                  <a:schemeClr val="tx1">
                    <a:lumMod val="75000"/>
                    <a:lumOff val="25000"/>
                  </a:schemeClr>
                </a:solidFill>
              </a:rPr>
              <a:t>(Globally) (2021)</a:t>
            </a:r>
          </a:p>
        </p:txBody>
      </p:sp>
      <p:sp>
        <p:nvSpPr>
          <p:cNvPr id="56" name="Rectangle 3">
            <a:extLst>
              <a:ext uri="{FF2B5EF4-FFF2-40B4-BE49-F238E27FC236}">
                <a16:creationId xmlns:a16="http://schemas.microsoft.com/office/drawing/2014/main" id="{E821E67F-6897-4A38-96D1-973E7E6AEE89}"/>
              </a:ext>
            </a:extLst>
          </p:cNvPr>
          <p:cNvSpPr/>
          <p:nvPr userDrawn="1"/>
        </p:nvSpPr>
        <p:spPr>
          <a:xfrm>
            <a:off x="3308122" y="3875457"/>
            <a:ext cx="2722880" cy="2283117"/>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51D488B1-AC51-49FE-8FF2-DB37471FE5B4}"/>
              </a:ext>
            </a:extLst>
          </p:cNvPr>
          <p:cNvSpPr/>
          <p:nvPr userDrawn="1"/>
        </p:nvSpPr>
        <p:spPr>
          <a:xfrm>
            <a:off x="6330487" y="4809286"/>
            <a:ext cx="2320903" cy="369332"/>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#1 </a:t>
            </a:r>
            <a:r>
              <a:rPr lang="en-US" sz="1200" b="1" kern="1200" dirty="0">
                <a:solidFill>
                  <a:srgbClr val="003763"/>
                </a:solidFill>
              </a:rPr>
              <a:t>Restructuring Advisor </a:t>
            </a:r>
            <a:r>
              <a:rPr lang="en-US" sz="1200" dirty="0">
                <a:solidFill>
                  <a:schemeClr val="tx1">
                    <a:lumMod val="75000"/>
                    <a:lumOff val="25000"/>
                  </a:schemeClr>
                </a:solidFill>
              </a:rPr>
              <a:t>for the last 15 years (2008-2022)</a:t>
            </a:r>
          </a:p>
        </p:txBody>
      </p:sp>
      <p:sp>
        <p:nvSpPr>
          <p:cNvPr id="61" name="Rectangle 3">
            <a:extLst>
              <a:ext uri="{FF2B5EF4-FFF2-40B4-BE49-F238E27FC236}">
                <a16:creationId xmlns:a16="http://schemas.microsoft.com/office/drawing/2014/main" id="{8D4CEE22-8031-4918-AC6B-BD326ADE5684}"/>
              </a:ext>
            </a:extLst>
          </p:cNvPr>
          <p:cNvSpPr/>
          <p:nvPr userDrawn="1"/>
        </p:nvSpPr>
        <p:spPr>
          <a:xfrm>
            <a:off x="6144212" y="3875457"/>
            <a:ext cx="2722880" cy="2283117"/>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743B439F-CACA-46CC-B4A9-CD20EB5FA554}"/>
              </a:ext>
            </a:extLst>
          </p:cNvPr>
          <p:cNvSpPr/>
          <p:nvPr userDrawn="1"/>
        </p:nvSpPr>
        <p:spPr>
          <a:xfrm>
            <a:off x="9202452" y="4809286"/>
            <a:ext cx="2320903" cy="369332"/>
          </a:xfrm>
          <a:prstGeom prst="rect">
            <a:avLst/>
          </a:prstGeom>
        </p:spPr>
        <p:txBody>
          <a:bodyPr wrap="square" lIns="0" tIns="0" rIns="0" bIns="0">
            <a:spAutoFit/>
          </a:bodyPr>
          <a:lstStyle/>
          <a:p>
            <a:pPr>
              <a:spcBef>
                <a:spcPts val="1000"/>
              </a:spcBef>
            </a:pPr>
            <a:r>
              <a:rPr lang="en-US" sz="1200" dirty="0">
                <a:solidFill>
                  <a:schemeClr val="tx1">
                    <a:lumMod val="75000"/>
                    <a:lumOff val="25000"/>
                  </a:schemeClr>
                </a:solidFill>
              </a:rPr>
              <a:t>Leader in the </a:t>
            </a:r>
            <a:r>
              <a:rPr lang="en-US" sz="1200" b="1" kern="1200" dirty="0">
                <a:solidFill>
                  <a:srgbClr val="003763"/>
                </a:solidFill>
                <a:latin typeface="+mn-lt"/>
                <a:ea typeface="+mn-ea"/>
                <a:cs typeface="+mn-cs"/>
              </a:rPr>
              <a:t>Chambers Litigation Support Guide</a:t>
            </a:r>
            <a:r>
              <a:rPr lang="en-US" sz="1200" dirty="0">
                <a:solidFill>
                  <a:schemeClr val="tx1">
                    <a:lumMod val="75000"/>
                    <a:lumOff val="25000"/>
                  </a:schemeClr>
                </a:solidFill>
              </a:rPr>
              <a:t> (2022)</a:t>
            </a:r>
          </a:p>
        </p:txBody>
      </p:sp>
      <p:sp>
        <p:nvSpPr>
          <p:cNvPr id="66" name="Rectangle 3">
            <a:extLst>
              <a:ext uri="{FF2B5EF4-FFF2-40B4-BE49-F238E27FC236}">
                <a16:creationId xmlns:a16="http://schemas.microsoft.com/office/drawing/2014/main" id="{7BC1FA65-1ED0-4571-ADED-0F9395E09AFF}"/>
              </a:ext>
            </a:extLst>
          </p:cNvPr>
          <p:cNvSpPr/>
          <p:nvPr userDrawn="1"/>
        </p:nvSpPr>
        <p:spPr>
          <a:xfrm>
            <a:off x="9016177" y="3875457"/>
            <a:ext cx="2722880" cy="2283117"/>
          </a:xfrm>
          <a:prstGeom prst="rect">
            <a:avLst/>
          </a:prstGeom>
          <a:noFill/>
          <a:ln w="38100" cap="sq" cmpd="sng" algn="ctr">
            <a:solidFill>
              <a:srgbClr val="CFD1D1"/>
            </a:solidFill>
            <a:prstDash val="solid"/>
            <a:miter lim="800000"/>
          </a:ln>
          <a:effectLst/>
        </p:spPr>
        <p:txBody>
          <a:bodyPr wrap="square" lIns="90822" tIns="45411" rIns="90822" bIns="45411"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67" name="Picture 66" descr="A picture containing lit, dark, light, night&#10;&#10;Description automatically generated">
            <a:extLst>
              <a:ext uri="{FF2B5EF4-FFF2-40B4-BE49-F238E27FC236}">
                <a16:creationId xmlns:a16="http://schemas.microsoft.com/office/drawing/2014/main" id="{40FA3170-0952-4044-8601-05C95AD1440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520839" y="1903854"/>
            <a:ext cx="1405155" cy="316870"/>
          </a:xfrm>
          <a:prstGeom prst="rect">
            <a:avLst/>
          </a:prstGeom>
        </p:spPr>
      </p:pic>
      <p:pic>
        <p:nvPicPr>
          <p:cNvPr id="31" name="Global Arbiration Review.png" descr="Global Arbiration Review.png">
            <a:extLst>
              <a:ext uri="{FF2B5EF4-FFF2-40B4-BE49-F238E27FC236}">
                <a16:creationId xmlns:a16="http://schemas.microsoft.com/office/drawing/2014/main" id="{C5DF3834-A835-4B4F-B8AC-09C16B6269C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29445" y="1891017"/>
            <a:ext cx="1772983" cy="316870"/>
          </a:xfrm>
          <a:prstGeom prst="rect">
            <a:avLst/>
          </a:prstGeom>
        </p:spPr>
      </p:pic>
      <p:pic>
        <p:nvPicPr>
          <p:cNvPr id="33" name="M&amp;A Advisor.png" descr="M&amp;A Advisor.png">
            <a:extLst>
              <a:ext uri="{FF2B5EF4-FFF2-40B4-BE49-F238E27FC236}">
                <a16:creationId xmlns:a16="http://schemas.microsoft.com/office/drawing/2014/main" id="{B1490F52-B74C-4E53-AC28-9B3B2DC7F4B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12147" y="1800247"/>
            <a:ext cx="1312074" cy="494654"/>
          </a:xfrm>
          <a:prstGeom prst="rect">
            <a:avLst/>
          </a:prstGeom>
        </p:spPr>
      </p:pic>
      <p:pic>
        <p:nvPicPr>
          <p:cNvPr id="34" name="Picture 33" descr="Logo, company name&#10;&#10;Description automatically generated">
            <a:extLst>
              <a:ext uri="{FF2B5EF4-FFF2-40B4-BE49-F238E27FC236}">
                <a16:creationId xmlns:a16="http://schemas.microsoft.com/office/drawing/2014/main" id="{08CE0679-0BF2-400F-8E4E-572F983AD73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493355" y="3903866"/>
            <a:ext cx="1630915" cy="807193"/>
          </a:xfrm>
          <a:prstGeom prst="rect">
            <a:avLst/>
          </a:prstGeom>
        </p:spPr>
      </p:pic>
      <p:pic>
        <p:nvPicPr>
          <p:cNvPr id="38" name="Picture 37" descr="Logo, company name&#10;&#10;Description automatically generated">
            <a:extLst>
              <a:ext uri="{FF2B5EF4-FFF2-40B4-BE49-F238E27FC236}">
                <a16:creationId xmlns:a16="http://schemas.microsoft.com/office/drawing/2014/main" id="{5E008741-F108-41F9-A206-E857333B3B3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12147" y="3903866"/>
            <a:ext cx="1630915" cy="807193"/>
          </a:xfrm>
          <a:prstGeom prst="rect">
            <a:avLst/>
          </a:prstGeom>
        </p:spPr>
      </p:pic>
    </p:spTree>
    <p:extLst>
      <p:ext uri="{BB962C8B-B14F-4D97-AF65-F5344CB8AC3E}">
        <p14:creationId xmlns:p14="http://schemas.microsoft.com/office/powerpoint/2010/main" val="15313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0AAAB-AB08-454D-809F-3E19390E99BC}"/>
              </a:ext>
            </a:extLst>
          </p:cNvPr>
          <p:cNvPicPr>
            <a:picLocks noChangeAspect="1"/>
          </p:cNvPicPr>
          <p:nvPr userDrawn="1"/>
        </p:nvPicPr>
        <p:blipFill>
          <a:blip r:embed="rId2" cstate="screen">
            <a:extLst>
              <a:ext uri="{28A0092B-C50C-407E-A947-70E740481C1C}">
                <a14:useLocalDpi xmlns:a14="http://schemas.microsoft.com/office/drawing/2010/main"/>
              </a:ext>
            </a:extLst>
          </a:blip>
          <a:srcRect t="14675" b="14675"/>
          <a:stretch/>
        </p:blipFill>
        <p:spPr>
          <a:xfrm>
            <a:off x="228599" y="228592"/>
            <a:ext cx="11734798" cy="5523871"/>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262555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18" name="Picture 17" descr="A picture containing graphical user interface&#10;&#10;Description automatically generated">
            <a:extLst>
              <a:ext uri="{FF2B5EF4-FFF2-40B4-BE49-F238E27FC236}">
                <a16:creationId xmlns:a16="http://schemas.microsoft.com/office/drawing/2014/main" id="{838DB28E-6A05-4813-B663-B75E37A85140}"/>
              </a:ext>
            </a:extLst>
          </p:cNvPr>
          <p:cNvPicPr>
            <a:picLocks noChangeAspect="1"/>
          </p:cNvPicPr>
          <p:nvPr userDrawn="1"/>
        </p:nvPicPr>
        <p:blipFill rotWithShape="1">
          <a:blip r:embed="rId2"/>
          <a:srcRect t="11359" b="11460"/>
          <a:stretch/>
        </p:blipFill>
        <p:spPr>
          <a:xfrm>
            <a:off x="228599" y="228592"/>
            <a:ext cx="11734800" cy="5523871"/>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363936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ivider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8DB28E-6A05-4813-B663-B75E37A851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9006" b="8082"/>
          <a:stretch/>
        </p:blipFill>
        <p:spPr>
          <a:xfrm>
            <a:off x="228601" y="211512"/>
            <a:ext cx="11734800" cy="5523871"/>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234116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pic>
        <p:nvPicPr>
          <p:cNvPr id="3" name="Picture 2" descr="A person sitting on a bench&#10;&#10;Description automatically generated with medium confidence">
            <a:extLst>
              <a:ext uri="{FF2B5EF4-FFF2-40B4-BE49-F238E27FC236}">
                <a16:creationId xmlns:a16="http://schemas.microsoft.com/office/drawing/2014/main" id="{E910AAB8-EC93-40A6-AAB0-DCB60A0FE6C6}"/>
              </a:ext>
            </a:extLst>
          </p:cNvPr>
          <p:cNvPicPr>
            <a:picLocks noChangeAspect="1"/>
          </p:cNvPicPr>
          <p:nvPr userDrawn="1"/>
        </p:nvPicPr>
        <p:blipFill>
          <a:blip r:embed="rId2"/>
          <a:stretch>
            <a:fillRect/>
          </a:stretch>
        </p:blipFill>
        <p:spPr>
          <a:xfrm>
            <a:off x="228601" y="221517"/>
            <a:ext cx="11734798" cy="5522976"/>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68497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Divider 2">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8DB28E-6A05-4813-B663-B75E37A851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t="8350" b="8350"/>
          <a:stretch/>
        </p:blipFill>
        <p:spPr>
          <a:xfrm>
            <a:off x="228601" y="211512"/>
            <a:ext cx="11734800" cy="5523871"/>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91454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345A05-6BEB-479E-B050-A3C0EF6D4A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34" t="10120" r="9500" b="28263"/>
          <a:stretch/>
        </p:blipFill>
        <p:spPr>
          <a:xfrm flipH="1">
            <a:off x="228598" y="228594"/>
            <a:ext cx="11734800" cy="5523871"/>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406522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FA6AB7-EF8E-46F9-90AE-E97D1138660C}"/>
              </a:ext>
            </a:extLst>
          </p:cNvPr>
          <p:cNvPicPr>
            <a:picLocks noChangeAspect="1"/>
          </p:cNvPicPr>
          <p:nvPr userDrawn="1"/>
        </p:nvPicPr>
        <p:blipFill rotWithShape="1">
          <a:blip r:embed="rId2"/>
          <a:srcRect t="24476" b="4915"/>
          <a:stretch/>
        </p:blipFill>
        <p:spPr>
          <a:xfrm>
            <a:off x="228599" y="228594"/>
            <a:ext cx="11734800" cy="5523870"/>
          </a:xfrm>
          <a:prstGeom prst="rect">
            <a:avLst/>
          </a:prstGeom>
        </p:spPr>
      </p:pic>
      <p:sp>
        <p:nvSpPr>
          <p:cNvPr id="8" name="Rectangle 7">
            <a:extLst>
              <a:ext uri="{FF2B5EF4-FFF2-40B4-BE49-F238E27FC236}">
                <a16:creationId xmlns:a16="http://schemas.microsoft.com/office/drawing/2014/main" id="{BFC91A51-507B-4446-B085-8BF8ACD5E800}"/>
              </a:ext>
            </a:extLst>
          </p:cNvPr>
          <p:cNvSpPr/>
          <p:nvPr userDrawn="1"/>
        </p:nvSpPr>
        <p:spPr>
          <a:xfrm>
            <a:off x="5035598" y="1592896"/>
            <a:ext cx="6927801" cy="2573971"/>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8" dirty="0"/>
          </a:p>
        </p:txBody>
      </p:sp>
      <p:sp>
        <p:nvSpPr>
          <p:cNvPr id="6" name="Slide Number Placeholder 5">
            <a:extLst>
              <a:ext uri="{FF2B5EF4-FFF2-40B4-BE49-F238E27FC236}">
                <a16:creationId xmlns:a16="http://schemas.microsoft.com/office/drawing/2014/main" id="{99363C7B-9729-4F4F-B466-3B91B87F9165}"/>
              </a:ext>
            </a:extLst>
          </p:cNvPr>
          <p:cNvSpPr>
            <a:spLocks noGrp="1"/>
          </p:cNvSpPr>
          <p:nvPr>
            <p:ph type="sldNum" sz="quarter" idx="12"/>
          </p:nvPr>
        </p:nvSpPr>
        <p:spPr/>
        <p:txBody>
          <a:bodyPr/>
          <a:lstStyle/>
          <a:p>
            <a:fld id="{A44E1BC3-91AF-4FE8-89CE-65FB7C47A221}" type="slidenum">
              <a:rPr lang="en-US" smtClean="0"/>
              <a:t>‹#›</a:t>
            </a:fld>
            <a:endParaRPr lang="en-US" dirty="0"/>
          </a:p>
        </p:txBody>
      </p:sp>
      <p:pic>
        <p:nvPicPr>
          <p:cNvPr id="9" name="Picture 8">
            <a:extLst>
              <a:ext uri="{FF2B5EF4-FFF2-40B4-BE49-F238E27FC236}">
                <a16:creationId xmlns:a16="http://schemas.microsoft.com/office/drawing/2014/main" id="{F11D2B6C-D1F4-4E85-81ED-79357642DA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 y="6171565"/>
            <a:ext cx="1336674" cy="267335"/>
          </a:xfrm>
          <a:prstGeom prst="rect">
            <a:avLst/>
          </a:prstGeom>
        </p:spPr>
      </p:pic>
      <p:sp>
        <p:nvSpPr>
          <p:cNvPr id="15" name="Rectangle 14">
            <a:extLst>
              <a:ext uri="{FF2B5EF4-FFF2-40B4-BE49-F238E27FC236}">
                <a16:creationId xmlns:a16="http://schemas.microsoft.com/office/drawing/2014/main" id="{930D6D5B-C57E-4BFF-993F-B0B059B78C94}"/>
              </a:ext>
            </a:extLst>
          </p:cNvPr>
          <p:cNvSpPr/>
          <p:nvPr userDrawn="1"/>
        </p:nvSpPr>
        <p:spPr>
          <a:xfrm>
            <a:off x="5674727" y="2010352"/>
            <a:ext cx="1210184"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7234-29FC-4B4D-8AD4-26F66F8FE550}"/>
              </a:ext>
            </a:extLst>
          </p:cNvPr>
          <p:cNvSpPr/>
          <p:nvPr userDrawn="1"/>
        </p:nvSpPr>
        <p:spPr>
          <a:xfrm>
            <a:off x="5882877" y="2248751"/>
            <a:ext cx="1002033"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
            <a:extLst>
              <a:ext uri="{FF2B5EF4-FFF2-40B4-BE49-F238E27FC236}">
                <a16:creationId xmlns:a16="http://schemas.microsoft.com/office/drawing/2014/main" id="{1A8DCDC6-F632-4DF8-8E58-1B5CBEF0404A}"/>
              </a:ext>
            </a:extLst>
          </p:cNvPr>
          <p:cNvSpPr>
            <a:spLocks noGrp="1"/>
          </p:cNvSpPr>
          <p:nvPr>
            <p:ph type="body" sz="quarter" idx="10" hasCustomPrompt="1"/>
          </p:nvPr>
        </p:nvSpPr>
        <p:spPr>
          <a:xfrm>
            <a:off x="7064661" y="2599342"/>
            <a:ext cx="4513257" cy="886397"/>
          </a:xfrm>
        </p:spPr>
        <p:txBody>
          <a:bodyPr tIns="0" bIns="0">
            <a:spAutoFit/>
          </a:bodyPr>
          <a:lstStyle>
            <a:lvl1pPr>
              <a:lnSpc>
                <a:spcPct val="90000"/>
              </a:lnSpc>
              <a:spcBef>
                <a:spcPts val="0"/>
              </a:spcBef>
              <a:defRPr sz="3200" b="1">
                <a:solidFill>
                  <a:schemeClr val="bg1"/>
                </a:solidFill>
              </a:defRPr>
            </a:lvl1pPr>
          </a:lstStyle>
          <a:p>
            <a:pPr lvl="0"/>
            <a:r>
              <a:rPr lang="en-US" dirty="0"/>
              <a:t>Two Line</a:t>
            </a:r>
          </a:p>
          <a:p>
            <a:pPr lvl="0"/>
            <a:r>
              <a:rPr lang="en-US" dirty="0"/>
              <a:t>Main Title</a:t>
            </a:r>
          </a:p>
        </p:txBody>
      </p:sp>
    </p:spTree>
    <p:extLst>
      <p:ext uri="{BB962C8B-B14F-4D97-AF65-F5344CB8AC3E}">
        <p14:creationId xmlns:p14="http://schemas.microsoft.com/office/powerpoint/2010/main" val="413792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B40D7-E76F-4791-B681-670F8E2B90DF}"/>
              </a:ext>
            </a:extLst>
          </p:cNvPr>
          <p:cNvSpPr>
            <a:spLocks noGrp="1"/>
          </p:cNvSpPr>
          <p:nvPr>
            <p:ph type="title"/>
          </p:nvPr>
        </p:nvSpPr>
        <p:spPr>
          <a:xfrm>
            <a:off x="457200" y="728930"/>
            <a:ext cx="9747848" cy="387798"/>
          </a:xfrm>
          <a:prstGeom prst="rect">
            <a:avLst/>
          </a:prstGeom>
        </p:spPr>
        <p:txBody>
          <a:bodyPr vert="horz" lIns="0" tIns="45720" rIns="91440" bIns="45720" rtlCol="0" anchor="b">
            <a:noAutofit/>
          </a:bodyPr>
          <a:lstStyle/>
          <a:p>
            <a:r>
              <a:rPr lang="en-US"/>
              <a:t>Page Title</a:t>
            </a:r>
          </a:p>
        </p:txBody>
      </p:sp>
      <p:sp>
        <p:nvSpPr>
          <p:cNvPr id="3" name="Text Placeholder 2">
            <a:extLst>
              <a:ext uri="{FF2B5EF4-FFF2-40B4-BE49-F238E27FC236}">
                <a16:creationId xmlns:a16="http://schemas.microsoft.com/office/drawing/2014/main" id="{27BEA106-0D40-45AB-A550-700FDBC53CD1}"/>
              </a:ext>
            </a:extLst>
          </p:cNvPr>
          <p:cNvSpPr>
            <a:spLocks noGrp="1"/>
          </p:cNvSpPr>
          <p:nvPr>
            <p:ph type="body" idx="1"/>
          </p:nvPr>
        </p:nvSpPr>
        <p:spPr>
          <a:xfrm>
            <a:off x="457200" y="1347537"/>
            <a:ext cx="11277600" cy="4800458"/>
          </a:xfrm>
          <a:prstGeom prst="rect">
            <a:avLst/>
          </a:prstGeom>
        </p:spPr>
        <p:txBody>
          <a:bodyPr vert="horz" lIns="0" tIns="45720" rIns="0" bIns="45720" spcCol="457200" rtlCol="0">
            <a:noAutofit/>
          </a:bodyPr>
          <a:lstStyle/>
          <a:p>
            <a:pPr lvl="0"/>
            <a:r>
              <a:rPr lang="en-US" dirty="0"/>
              <a:t>Subtitle (L1)</a:t>
            </a:r>
          </a:p>
          <a:p>
            <a:pPr lvl="1"/>
            <a:r>
              <a:rPr lang="en-US" dirty="0"/>
              <a:t>Subtitle (L2)</a:t>
            </a:r>
          </a:p>
          <a:p>
            <a:pPr lvl="2"/>
            <a:r>
              <a:rPr lang="en-US" dirty="0"/>
              <a:t>Subtitle (L3)</a:t>
            </a:r>
          </a:p>
          <a:p>
            <a:pPr lvl="3"/>
            <a:r>
              <a:rPr lang="en-US" dirty="0"/>
              <a:t>Subtitle (L4)</a:t>
            </a:r>
          </a:p>
          <a:p>
            <a:pPr lvl="4"/>
            <a:r>
              <a:rPr lang="en-US" dirty="0"/>
              <a:t>Body Text</a:t>
            </a:r>
          </a:p>
          <a:p>
            <a:pPr lvl="5"/>
            <a:r>
              <a:rPr lang="en-US" dirty="0"/>
              <a:t>Bullet L1</a:t>
            </a:r>
          </a:p>
          <a:p>
            <a:pPr lvl="6"/>
            <a:r>
              <a:rPr lang="en-US" dirty="0"/>
              <a:t>Bullet L2</a:t>
            </a:r>
          </a:p>
          <a:p>
            <a:pPr lvl="7"/>
            <a:r>
              <a:rPr lang="en-US" dirty="0"/>
              <a:t>Bullet L3</a:t>
            </a:r>
          </a:p>
        </p:txBody>
      </p:sp>
      <p:sp>
        <p:nvSpPr>
          <p:cNvPr id="6" name="Slide Number Placeholder 5">
            <a:extLst>
              <a:ext uri="{FF2B5EF4-FFF2-40B4-BE49-F238E27FC236}">
                <a16:creationId xmlns:a16="http://schemas.microsoft.com/office/drawing/2014/main" id="{77AAA1B5-C9D7-4AFA-9A7C-433F1E5F5400}"/>
              </a:ext>
            </a:extLst>
          </p:cNvPr>
          <p:cNvSpPr>
            <a:spLocks noGrp="1"/>
          </p:cNvSpPr>
          <p:nvPr>
            <p:ph type="sldNum" sz="quarter" idx="4"/>
          </p:nvPr>
        </p:nvSpPr>
        <p:spPr>
          <a:xfrm>
            <a:off x="11834814" y="6585647"/>
            <a:ext cx="196030" cy="123111"/>
          </a:xfrm>
          <a:prstGeom prst="rect">
            <a:avLst/>
          </a:prstGeom>
        </p:spPr>
        <p:txBody>
          <a:bodyPr vert="horz" lIns="0" tIns="0" rIns="0" bIns="0" rtlCol="0" anchor="ctr"/>
          <a:lstStyle>
            <a:lvl1pPr marL="0" algn="r" defTabSz="457200" rtl="0" eaLnBrk="1" latinLnBrk="0" hangingPunct="1">
              <a:defRPr lang="en-US" sz="882" kern="1200" smtClean="0">
                <a:solidFill>
                  <a:srgbClr val="58595B"/>
                </a:solidFill>
                <a:latin typeface="Calibri" panose="020F0502020204030204" pitchFamily="34" charset="0"/>
                <a:ea typeface="+mn-ea"/>
                <a:cs typeface="Calibri" panose="020F0502020204030204" pitchFamily="34" charset="0"/>
              </a:defRPr>
            </a:lvl1pPr>
          </a:lstStyle>
          <a:p>
            <a:fld id="{A44E1BC3-91AF-4FE8-89CE-65FB7C47A221}" type="slidenum">
              <a:rPr lang="en-US" smtClean="0"/>
              <a:pPr/>
              <a:t>‹#›</a:t>
            </a:fld>
            <a:endParaRPr lang="en-US" dirty="0"/>
          </a:p>
        </p:txBody>
      </p:sp>
      <p:pic>
        <p:nvPicPr>
          <p:cNvPr id="7" name="Picture 6">
            <a:extLst>
              <a:ext uri="{FF2B5EF4-FFF2-40B4-BE49-F238E27FC236}">
                <a16:creationId xmlns:a16="http://schemas.microsoft.com/office/drawing/2014/main" id="{ACDA576F-7E2E-4F80-B3E8-43761835DA36}"/>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607587" y="365970"/>
            <a:ext cx="1179554" cy="235884"/>
          </a:xfrm>
          <a:prstGeom prst="rect">
            <a:avLst/>
          </a:prstGeom>
        </p:spPr>
      </p:pic>
    </p:spTree>
    <p:extLst>
      <p:ext uri="{BB962C8B-B14F-4D97-AF65-F5344CB8AC3E}">
        <p14:creationId xmlns:p14="http://schemas.microsoft.com/office/powerpoint/2010/main" val="80324890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hdr="0" ftr="0" dt="0"/>
  <p:txStyles>
    <p:titleStyle>
      <a:lvl1pPr algn="l" defTabSz="914400" rtl="0" eaLnBrk="1" latinLnBrk="0" hangingPunct="1">
        <a:lnSpc>
          <a:spcPct val="90000"/>
        </a:lnSpc>
        <a:spcBef>
          <a:spcPct val="0"/>
        </a:spcBef>
        <a:buNone/>
        <a:defRPr sz="2800" b="0" kern="1200">
          <a:solidFill>
            <a:schemeClr val="accent2"/>
          </a:solidFill>
          <a:latin typeface="+mn-lt"/>
          <a:ea typeface="+mj-ea"/>
          <a:cs typeface="+mj-cs"/>
        </a:defRPr>
      </a:lvl1pPr>
    </p:titleStyle>
    <p:bodyStyle>
      <a:lvl1pPr marL="0" indent="0" algn="l" defTabSz="914400" rtl="0" eaLnBrk="1" latinLnBrk="0" hangingPunct="1">
        <a:lnSpc>
          <a:spcPct val="95000"/>
        </a:lnSpc>
        <a:spcBef>
          <a:spcPts val="1800"/>
        </a:spcBef>
        <a:spcAft>
          <a:spcPts val="0"/>
        </a:spcAft>
        <a:buFont typeface="Arial" panose="020B0604020202020204" pitchFamily="34" charset="0"/>
        <a:buNone/>
        <a:defRPr sz="1800" kern="1200">
          <a:solidFill>
            <a:schemeClr val="accent2"/>
          </a:solidFill>
          <a:latin typeface="+mn-lt"/>
          <a:ea typeface="+mn-ea"/>
          <a:cs typeface="+mn-cs"/>
        </a:defRPr>
      </a:lvl1pPr>
      <a:lvl2pPr marL="0" indent="0" algn="l" defTabSz="914400" rtl="0" eaLnBrk="1" latinLnBrk="0" hangingPunct="1">
        <a:lnSpc>
          <a:spcPct val="95000"/>
        </a:lnSpc>
        <a:spcBef>
          <a:spcPts val="1800"/>
        </a:spcBef>
        <a:spcAft>
          <a:spcPts val="0"/>
        </a:spcAft>
        <a:buFont typeface="Calibri" panose="020F050202020403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95000"/>
        </a:lnSpc>
        <a:spcBef>
          <a:spcPts val="1800"/>
        </a:spcBef>
        <a:spcAft>
          <a:spcPts val="0"/>
        </a:spcAft>
        <a:buFont typeface="Calibri" panose="020F0502020204030204" pitchFamily="34" charset="0"/>
        <a:buNone/>
        <a:defRPr sz="1600" b="1" kern="1200">
          <a:solidFill>
            <a:schemeClr val="accent2"/>
          </a:solidFill>
          <a:latin typeface="+mn-lt"/>
          <a:ea typeface="+mn-ea"/>
          <a:cs typeface="+mn-cs"/>
        </a:defRPr>
      </a:lvl3pPr>
      <a:lvl4pPr marL="0" indent="0" algn="l" defTabSz="914400" rtl="0" eaLnBrk="1" latinLnBrk="0" hangingPunct="1">
        <a:lnSpc>
          <a:spcPct val="95000"/>
        </a:lnSpc>
        <a:spcBef>
          <a:spcPts val="1800"/>
        </a:spcBef>
        <a:spcAft>
          <a:spcPts val="0"/>
        </a:spcAft>
        <a:buFont typeface="Calibri" panose="020F0502020204030204" pitchFamily="34" charset="0"/>
        <a:buNone/>
        <a:defRPr sz="1600" b="0" i="1" kern="1200">
          <a:solidFill>
            <a:schemeClr val="tx2"/>
          </a:solidFill>
          <a:latin typeface="+mn-lt"/>
          <a:ea typeface="+mn-ea"/>
          <a:cs typeface="+mn-cs"/>
        </a:defRPr>
      </a:lvl4pPr>
      <a:lvl5pPr marL="0" indent="0" algn="l" defTabSz="914400" rtl="0" eaLnBrk="1" latinLnBrk="0" hangingPunct="1">
        <a:lnSpc>
          <a:spcPct val="95000"/>
        </a:lnSpc>
        <a:spcBef>
          <a:spcPts val="1200"/>
        </a:spcBef>
        <a:spcAft>
          <a:spcPts val="0"/>
        </a:spcAft>
        <a:buFont typeface="Calibri" panose="020F0502020204030204" pitchFamily="34" charset="0"/>
        <a:buNone/>
        <a:defRPr sz="1600" kern="1200">
          <a:solidFill>
            <a:schemeClr val="tx1"/>
          </a:solidFill>
          <a:latin typeface="+mn-lt"/>
          <a:ea typeface="+mn-ea"/>
          <a:cs typeface="+mn-cs"/>
        </a:defRPr>
      </a:lvl5pPr>
      <a:lvl6pPr marL="285750" indent="-171450" algn="l" defTabSz="914400" rtl="0" eaLnBrk="1" latinLnBrk="0" hangingPunct="1">
        <a:lnSpc>
          <a:spcPct val="95000"/>
        </a:lnSpc>
        <a:spcBef>
          <a:spcPts val="1400"/>
        </a:spcBef>
        <a:buClr>
          <a:schemeClr val="tx1"/>
        </a:buClr>
        <a:buFont typeface="Calibri" panose="020F0502020204030204" pitchFamily="34" charset="0"/>
        <a:buChar char="̶"/>
        <a:defRPr sz="1600" kern="1200">
          <a:solidFill>
            <a:schemeClr val="tx1"/>
          </a:solidFill>
          <a:latin typeface="+mn-lt"/>
          <a:ea typeface="+mn-ea"/>
          <a:cs typeface="+mn-cs"/>
        </a:defRPr>
      </a:lvl6pPr>
      <a:lvl7pPr marL="571500" indent="-171450" algn="l" defTabSz="914400" rtl="0" eaLnBrk="1" latinLnBrk="0" hangingPunct="1">
        <a:lnSpc>
          <a:spcPct val="95000"/>
        </a:lnSpc>
        <a:spcBef>
          <a:spcPts val="800"/>
        </a:spcBef>
        <a:buClr>
          <a:schemeClr val="tx1"/>
        </a:buClr>
        <a:buFont typeface="Calibri" panose="020F0502020204030204" pitchFamily="34" charset="0"/>
        <a:buChar char="̶"/>
        <a:defRPr sz="1400" kern="1200">
          <a:solidFill>
            <a:schemeClr val="tx1"/>
          </a:solidFill>
          <a:latin typeface="+mn-lt"/>
          <a:ea typeface="+mn-ea"/>
          <a:cs typeface="+mn-cs"/>
        </a:defRPr>
      </a:lvl7pPr>
      <a:lvl8pPr marL="800100" indent="-171450" algn="l" defTabSz="914400" rtl="0" eaLnBrk="1" latinLnBrk="0" hangingPunct="1">
        <a:lnSpc>
          <a:spcPct val="95000"/>
        </a:lnSpc>
        <a:spcBef>
          <a:spcPts val="800"/>
        </a:spcBef>
        <a:buClr>
          <a:schemeClr val="tx1"/>
        </a:buClr>
        <a:buFont typeface="Calibri" panose="020F050202020403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4DFDFA-8311-43F4-A755-73F22E42B6B3}"/>
              </a:ext>
            </a:extLst>
          </p:cNvPr>
          <p:cNvSpPr>
            <a:spLocks noGrp="1"/>
          </p:cNvSpPr>
          <p:nvPr>
            <p:ph type="body" sz="quarter" idx="10"/>
          </p:nvPr>
        </p:nvSpPr>
        <p:spPr>
          <a:xfrm>
            <a:off x="7064645" y="2644531"/>
            <a:ext cx="4513257" cy="775597"/>
          </a:xfrm>
        </p:spPr>
        <p:txBody>
          <a:bodyPr/>
          <a:lstStyle/>
          <a:p>
            <a:r>
              <a:rPr lang="en-US" sz="2800" dirty="0">
                <a:latin typeface="Tahoma" panose="020B0604030504040204" pitchFamily="34" charset="0"/>
                <a:ea typeface="Tahoma" panose="020B0604030504040204" pitchFamily="34" charset="0"/>
                <a:cs typeface="Tahoma" panose="020B0604030504040204" pitchFamily="34" charset="0"/>
              </a:rPr>
              <a:t>LTSS Public/Private Collaborations</a:t>
            </a:r>
          </a:p>
        </p:txBody>
      </p:sp>
      <p:sp>
        <p:nvSpPr>
          <p:cNvPr id="6" name="Text Placeholder 5">
            <a:extLst>
              <a:ext uri="{FF2B5EF4-FFF2-40B4-BE49-F238E27FC236}">
                <a16:creationId xmlns:a16="http://schemas.microsoft.com/office/drawing/2014/main" id="{57805AEE-401E-420E-BA7B-F7321B5F73CD}"/>
              </a:ext>
            </a:extLst>
          </p:cNvPr>
          <p:cNvSpPr>
            <a:spLocks noGrp="1"/>
          </p:cNvSpPr>
          <p:nvPr>
            <p:ph type="body" sz="quarter" idx="11"/>
          </p:nvPr>
        </p:nvSpPr>
        <p:spPr>
          <a:xfrm>
            <a:off x="7064645" y="1657157"/>
            <a:ext cx="4508791" cy="269197"/>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NAIC 2023 Fall National Meeting:</a:t>
            </a:r>
          </a:p>
          <a:p>
            <a:r>
              <a:rPr lang="en-US" dirty="0">
                <a:latin typeface="Tahoma" panose="020B0604030504040204" pitchFamily="34" charset="0"/>
                <a:ea typeface="Tahoma" panose="020B0604030504040204" pitchFamily="34" charset="0"/>
                <a:cs typeface="Tahoma" panose="020B0604030504040204" pitchFamily="34" charset="0"/>
              </a:rPr>
              <a:t>Senior Issues Task Force</a:t>
            </a:r>
          </a:p>
        </p:txBody>
      </p:sp>
      <p:sp>
        <p:nvSpPr>
          <p:cNvPr id="7" name="Text Placeholder 6">
            <a:extLst>
              <a:ext uri="{FF2B5EF4-FFF2-40B4-BE49-F238E27FC236}">
                <a16:creationId xmlns:a16="http://schemas.microsoft.com/office/drawing/2014/main" id="{7B38481D-6AAB-49AA-A878-587C549126F5}"/>
              </a:ext>
            </a:extLst>
          </p:cNvPr>
          <p:cNvSpPr>
            <a:spLocks noGrp="1"/>
          </p:cNvSpPr>
          <p:nvPr>
            <p:ph type="body" sz="quarter" idx="12"/>
          </p:nvPr>
        </p:nvSpPr>
        <p:spPr>
          <a:xfrm>
            <a:off x="5048655" y="3936453"/>
            <a:ext cx="6914408" cy="311862"/>
          </a:xfrm>
        </p:spPr>
        <p:txBody>
          <a:bodyPr/>
          <a:lstStyle/>
          <a:p>
            <a:pPr algn="ctr">
              <a:spcBef>
                <a:spcPts val="0"/>
              </a:spcBef>
            </a:pPr>
            <a:r>
              <a:rPr lang="en-US" sz="1800" dirty="0">
                <a:latin typeface="Tahoma" panose="020B0604030504040204" pitchFamily="34" charset="0"/>
                <a:ea typeface="Tahoma" panose="020B0604030504040204" pitchFamily="34" charset="0"/>
                <a:cs typeface="Tahoma" panose="020B0604030504040204" pitchFamily="34" charset="0"/>
              </a:rPr>
              <a:t>Steve Schoonveld, FSA, MAAA; Managing Director, FTI Consulting</a:t>
            </a:r>
          </a:p>
        </p:txBody>
      </p:sp>
      <p:sp>
        <p:nvSpPr>
          <p:cNvPr id="8" name="Text Placeholder 7">
            <a:extLst>
              <a:ext uri="{FF2B5EF4-FFF2-40B4-BE49-F238E27FC236}">
                <a16:creationId xmlns:a16="http://schemas.microsoft.com/office/drawing/2014/main" id="{592DAC3C-C1C1-4A8E-87F1-FAC049EA89FF}"/>
              </a:ext>
            </a:extLst>
          </p:cNvPr>
          <p:cNvSpPr>
            <a:spLocks noGrp="1"/>
          </p:cNvSpPr>
          <p:nvPr>
            <p:ph type="body" sz="quarter" idx="13"/>
          </p:nvPr>
        </p:nvSpPr>
        <p:spPr>
          <a:xfrm>
            <a:off x="7315201" y="6284258"/>
            <a:ext cx="4647862" cy="175433"/>
          </a:xfrm>
        </p:spPr>
        <p:txBody>
          <a:bodyPr/>
          <a:lstStyle/>
          <a:p>
            <a:r>
              <a:rPr lang="en-US" dirty="0"/>
              <a:t>December 1, 2023</a:t>
            </a:r>
          </a:p>
        </p:txBody>
      </p:sp>
    </p:spTree>
    <p:extLst>
      <p:ext uri="{BB962C8B-B14F-4D97-AF65-F5344CB8AC3E}">
        <p14:creationId xmlns:p14="http://schemas.microsoft.com/office/powerpoint/2010/main" val="52346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Recommendation 3: A Catastrophic-Lite State Based Program</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A87D12-7581-E2A4-C0C5-7F496A035B5E}"/>
              </a:ext>
            </a:extLst>
          </p:cNvPr>
          <p:cNvSpPr txBox="1"/>
          <p:nvPr/>
        </p:nvSpPr>
        <p:spPr>
          <a:xfrm>
            <a:off x="569781"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concept: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This obligatory program is funded by a payroll tax and provides benefits for eligible participants for up to five years of care following satisfaction of a 2-year elimination period.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 payroll tax would be assessed on all w-2 income for those 18 and older.  Eligibility would be vested for participants that contribute for at least 10 years with limited gaps allowed. Benefit eligibility would be the tax qualified definition requiring two of six ADLs or severe cognitive impairment.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 exemption process is anticipated.  Spouses of vested participants are covered.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goal is to reduce the impact of long-duration claims on the family and reduce the reliance on Medicaid.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199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a:xfrm>
            <a:off x="457200" y="626060"/>
            <a:ext cx="9747848" cy="387798"/>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Essential Criteria Evaluation of the Recommendations :</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52743AD-B669-4B95-EC6D-D93CA63633DC}"/>
              </a:ext>
            </a:extLst>
          </p:cNvPr>
          <p:cNvSpPr txBox="1"/>
          <p:nvPr/>
        </p:nvSpPr>
        <p:spPr>
          <a:xfrm>
            <a:off x="528506" y="1419685"/>
            <a:ext cx="11306308" cy="5050462"/>
          </a:xfrm>
          <a:prstGeom prst="rect">
            <a:avLst/>
          </a:prstGeom>
        </p:spPr>
        <p:txBody>
          <a:bodyPr vert="horz" wrap="square" lIns="0" tIns="45720" rIns="0" bIns="45720" spcCol="457200" rtlCol="0">
            <a:noAutofit/>
          </a:bodyPr>
          <a:lstStyle/>
          <a:p>
            <a:pPr marR="0" lvl="0">
              <a:lnSpc>
                <a:spcPct val="115000"/>
              </a:lnSpc>
              <a:spcBef>
                <a:spcPts val="0"/>
              </a:spcBef>
              <a:spcAft>
                <a:spcPts val="0"/>
              </a:spcAft>
            </a:pPr>
            <a:r>
              <a:rPr lang="en-US" sz="1800" i="0" dirty="0">
                <a:effectLst/>
                <a:latin typeface="Tahoma" panose="020B0604030504040204" pitchFamily="34" charset="0"/>
                <a:ea typeface="Calibri" panose="020F0502020204030204" pitchFamily="34" charset="0"/>
              </a:rPr>
              <a:t>Stakeholders also rated the potential for improvement over the current LTSS access and funding system following the developed list of essential criteria objectives.  A zero implies no improvement, +1 through +3 implies modest to significant improvement:</a:t>
            </a:r>
          </a:p>
          <a:p>
            <a:pPr>
              <a:lnSpc>
                <a:spcPct val="115000"/>
              </a:lnSpc>
              <a:tabLst>
                <a:tab pos="5254625" algn="l"/>
                <a:tab pos="6632575" algn="l"/>
                <a:tab pos="7997825" algn="l"/>
              </a:tabLst>
            </a:pPr>
            <a:r>
              <a:rPr lang="en-US" sz="1600" dirty="0">
                <a:effectLst/>
                <a:latin typeface="Tahoma" panose="020B0604030504040204" pitchFamily="34" charset="0"/>
                <a:ea typeface="Calibri" panose="020F0502020204030204" pitchFamily="34" charset="0"/>
              </a:rPr>
              <a:t>	</a:t>
            </a:r>
            <a:r>
              <a:rPr lang="en-US" sz="1600" b="1" dirty="0">
                <a:effectLst/>
                <a:latin typeface="Tahoma" panose="020B0604030504040204" pitchFamily="34" charset="0"/>
                <a:ea typeface="Calibri" panose="020F0502020204030204" pitchFamily="34" charset="0"/>
              </a:rPr>
              <a:t>Rec 1	Rec 2	Rec 3</a:t>
            </a: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Access/Equity of Access 	</a:t>
            </a:r>
            <a:r>
              <a:rPr lang="en-US" sz="1600" b="1" dirty="0">
                <a:solidFill>
                  <a:srgbClr val="2BC705"/>
                </a:solidFill>
                <a:effectLst/>
                <a:latin typeface="Tahoma" panose="020B0604030504040204" pitchFamily="34" charset="0"/>
                <a:ea typeface="Calibri" panose="020F0502020204030204" pitchFamily="34" charset="0"/>
              </a:rPr>
              <a:t>+2.36</a:t>
            </a:r>
            <a:r>
              <a:rPr lang="en-US" sz="1600" dirty="0">
                <a:effectLst/>
                <a:latin typeface="Tahoma" panose="020B0604030504040204" pitchFamily="34" charset="0"/>
                <a:ea typeface="Calibri" panose="020F0502020204030204" pitchFamily="34" charset="0"/>
              </a:rPr>
              <a:t>	+1.83 	+1.67</a:t>
            </a:r>
            <a:endParaRPr lang="en-US" sz="1600" dirty="0">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Costs and Efficiency        	</a:t>
            </a:r>
            <a:r>
              <a:rPr lang="en-US" sz="1600" b="1" dirty="0">
                <a:solidFill>
                  <a:srgbClr val="2BC705"/>
                </a:solidFill>
                <a:effectLst/>
                <a:latin typeface="Tahoma" panose="020B0604030504040204" pitchFamily="34" charset="0"/>
                <a:ea typeface="Calibri" panose="020F0502020204030204" pitchFamily="34" charset="0"/>
              </a:rPr>
              <a:t>+2.00</a:t>
            </a:r>
            <a:r>
              <a:rPr lang="en-US" sz="1600" dirty="0">
                <a:effectLst/>
                <a:latin typeface="Tahoma" panose="020B0604030504040204" pitchFamily="34" charset="0"/>
                <a:ea typeface="Calibri" panose="020F0502020204030204" pitchFamily="34" charset="0"/>
              </a:rPr>
              <a:t>	+1.83	+1.56</a:t>
            </a: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Benefits              	+1.71	+1.92	</a:t>
            </a:r>
            <a:r>
              <a:rPr lang="en-US" sz="1600" b="1" dirty="0">
                <a:solidFill>
                  <a:srgbClr val="2BC705"/>
                </a:solidFill>
                <a:effectLst/>
                <a:latin typeface="Tahoma" panose="020B0604030504040204" pitchFamily="34" charset="0"/>
                <a:ea typeface="Calibri" panose="020F0502020204030204" pitchFamily="34" charset="0"/>
              </a:rPr>
              <a:t>+2.22</a:t>
            </a:r>
            <a:endParaRPr lang="en-US" sz="1600" b="1" dirty="0">
              <a:solidFill>
                <a:srgbClr val="2BC705"/>
              </a:solidFill>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Sustainable        	</a:t>
            </a:r>
            <a:r>
              <a:rPr lang="en-US" sz="1600" b="1" dirty="0">
                <a:effectLst/>
                <a:latin typeface="Tahoma" panose="020B0604030504040204" pitchFamily="34" charset="0"/>
                <a:ea typeface="Calibri" panose="020F0502020204030204" pitchFamily="34" charset="0"/>
              </a:rPr>
              <a:t>+</a:t>
            </a:r>
            <a:r>
              <a:rPr lang="en-US" sz="1600" b="1" dirty="0">
                <a:solidFill>
                  <a:srgbClr val="2BC705"/>
                </a:solidFill>
                <a:effectLst/>
                <a:latin typeface="Tahoma" panose="020B0604030504040204" pitchFamily="34" charset="0"/>
                <a:ea typeface="Calibri" panose="020F0502020204030204" pitchFamily="34" charset="0"/>
              </a:rPr>
              <a:t>2.29</a:t>
            </a:r>
            <a:r>
              <a:rPr lang="en-US" sz="1600" dirty="0">
                <a:effectLst/>
                <a:latin typeface="Tahoma" panose="020B0604030504040204" pitchFamily="34" charset="0"/>
                <a:ea typeface="Calibri" panose="020F0502020204030204" pitchFamily="34" charset="0"/>
              </a:rPr>
              <a:t>	+2.17	+1.89</a:t>
            </a:r>
            <a:endParaRPr lang="en-US" sz="1600" dirty="0">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Systemic Change             	+1.79	+2.08	</a:t>
            </a:r>
            <a:r>
              <a:rPr lang="en-US" sz="1600" b="1" dirty="0">
                <a:solidFill>
                  <a:srgbClr val="2BC705"/>
                </a:solidFill>
                <a:effectLst/>
                <a:latin typeface="Tahoma" panose="020B0604030504040204" pitchFamily="34" charset="0"/>
                <a:ea typeface="Calibri" panose="020F0502020204030204" pitchFamily="34" charset="0"/>
              </a:rPr>
              <a:t>+2.22</a:t>
            </a:r>
            <a:endParaRPr lang="en-US" sz="1600" b="1" dirty="0">
              <a:solidFill>
                <a:srgbClr val="2BC705"/>
              </a:solidFill>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Feasibility           	</a:t>
            </a:r>
            <a:r>
              <a:rPr lang="en-US" sz="1600" b="1" dirty="0">
                <a:solidFill>
                  <a:srgbClr val="2BC705"/>
                </a:solidFill>
                <a:effectLst/>
                <a:latin typeface="Tahoma" panose="020B0604030504040204" pitchFamily="34" charset="0"/>
                <a:ea typeface="Calibri" panose="020F0502020204030204" pitchFamily="34" charset="0"/>
              </a:rPr>
              <a:t>+2.14</a:t>
            </a:r>
            <a:r>
              <a:rPr lang="en-US" sz="1600" dirty="0">
                <a:effectLst/>
                <a:latin typeface="Tahoma" panose="020B0604030504040204" pitchFamily="34" charset="0"/>
                <a:ea typeface="Calibri" panose="020F0502020204030204" pitchFamily="34" charset="0"/>
              </a:rPr>
              <a:t>	+1.17	+1.22</a:t>
            </a:r>
            <a:endParaRPr lang="en-US" sz="1600" dirty="0">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Integration         	+1.79	</a:t>
            </a:r>
            <a:r>
              <a:rPr lang="en-US" sz="1600" b="1" dirty="0">
                <a:solidFill>
                  <a:srgbClr val="2BC705"/>
                </a:solidFill>
                <a:effectLst/>
                <a:latin typeface="Tahoma" panose="020B0604030504040204" pitchFamily="34" charset="0"/>
                <a:ea typeface="Calibri" panose="020F0502020204030204" pitchFamily="34" charset="0"/>
              </a:rPr>
              <a:t>+2.08</a:t>
            </a:r>
            <a:r>
              <a:rPr lang="en-US" sz="1600" dirty="0">
                <a:effectLst/>
                <a:latin typeface="Tahoma" panose="020B0604030504040204" pitchFamily="34" charset="0"/>
                <a:ea typeface="Calibri" panose="020F0502020204030204" pitchFamily="34" charset="0"/>
              </a:rPr>
              <a:t>	+1.78</a:t>
            </a:r>
            <a:endParaRPr lang="en-US" sz="1600" dirty="0">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Incentivization 	</a:t>
            </a:r>
            <a:r>
              <a:rPr lang="en-US" sz="1600" b="1" dirty="0">
                <a:solidFill>
                  <a:srgbClr val="2BC705"/>
                </a:solidFill>
                <a:effectLst/>
                <a:latin typeface="Tahoma" panose="020B0604030504040204" pitchFamily="34" charset="0"/>
                <a:ea typeface="Calibri" panose="020F0502020204030204" pitchFamily="34" charset="0"/>
              </a:rPr>
              <a:t>+1.57</a:t>
            </a:r>
            <a:r>
              <a:rPr lang="en-US" sz="1600" dirty="0">
                <a:effectLst/>
                <a:latin typeface="Tahoma" panose="020B0604030504040204" pitchFamily="34" charset="0"/>
                <a:ea typeface="Calibri" panose="020F0502020204030204" pitchFamily="34" charset="0"/>
              </a:rPr>
              <a:t>	+1.42	+1.56</a:t>
            </a:r>
            <a:endParaRPr lang="en-US" sz="1600" dirty="0">
              <a:effectLst/>
              <a:latin typeface="Calibri" panose="020F0502020204030204" pitchFamily="34" charset="0"/>
              <a:ea typeface="Calibri" panose="020F0502020204030204" pitchFamily="34" charset="0"/>
            </a:endParaRP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Adaptable and Supportive	</a:t>
            </a:r>
            <a:r>
              <a:rPr lang="en-US" sz="1600" b="1" dirty="0">
                <a:solidFill>
                  <a:srgbClr val="2BC705"/>
                </a:solidFill>
                <a:effectLst/>
                <a:latin typeface="Tahoma" panose="020B0604030504040204" pitchFamily="34" charset="0"/>
                <a:ea typeface="Calibri" panose="020F0502020204030204" pitchFamily="34" charset="0"/>
              </a:rPr>
              <a:t>+2.07</a:t>
            </a:r>
            <a:r>
              <a:rPr lang="en-US" sz="1600" dirty="0">
                <a:effectLst/>
                <a:latin typeface="Tahoma" panose="020B0604030504040204" pitchFamily="34" charset="0"/>
                <a:ea typeface="Calibri" panose="020F0502020204030204" pitchFamily="34" charset="0"/>
              </a:rPr>
              <a:t>	+1.50	+1.22</a:t>
            </a:r>
          </a:p>
          <a:p>
            <a:pPr marL="1714500" marR="0">
              <a:spcBef>
                <a:spcPts val="0"/>
              </a:spcBef>
              <a:spcAft>
                <a:spcPts val="1000"/>
              </a:spcAft>
              <a:tabLst>
                <a:tab pos="5254625" algn="l"/>
                <a:tab pos="6632575" algn="l"/>
                <a:tab pos="7997825" algn="l"/>
              </a:tabLst>
            </a:pPr>
            <a:r>
              <a:rPr lang="en-US" sz="1600" dirty="0">
                <a:effectLst/>
                <a:latin typeface="Tahoma" panose="020B0604030504040204" pitchFamily="34" charset="0"/>
                <a:ea typeface="Calibri" panose="020F0502020204030204" pitchFamily="34" charset="0"/>
              </a:rPr>
              <a:t>Understandable and Marketable	</a:t>
            </a:r>
            <a:r>
              <a:rPr lang="en-US" sz="1600" b="1" dirty="0">
                <a:solidFill>
                  <a:srgbClr val="2BC705"/>
                </a:solidFill>
                <a:effectLst/>
                <a:latin typeface="Tahoma" panose="020B0604030504040204" pitchFamily="34" charset="0"/>
                <a:ea typeface="Calibri" panose="020F0502020204030204" pitchFamily="34" charset="0"/>
              </a:rPr>
              <a:t>+2.08</a:t>
            </a:r>
            <a:r>
              <a:rPr lang="en-US" sz="1600" dirty="0">
                <a:effectLst/>
                <a:latin typeface="Tahoma" panose="020B0604030504040204" pitchFamily="34" charset="0"/>
                <a:ea typeface="Calibri" panose="020F0502020204030204" pitchFamily="34" charset="0"/>
              </a:rPr>
              <a:t>	+1.50	+1.56</a:t>
            </a:r>
          </a:p>
          <a:p>
            <a:pPr marL="1714500">
              <a:spcBef>
                <a:spcPts val="0"/>
              </a:spcBef>
              <a:spcAft>
                <a:spcPts val="1000"/>
              </a:spcAft>
              <a:tabLst>
                <a:tab pos="5254625" algn="l"/>
                <a:tab pos="6632575" algn="l"/>
                <a:tab pos="7997825" algn="l"/>
              </a:tabLst>
            </a:pPr>
            <a:r>
              <a:rPr lang="en-US" sz="1600" dirty="0">
                <a:latin typeface="Tahoma" panose="020B0604030504040204" pitchFamily="34" charset="0"/>
                <a:ea typeface="Calibri" panose="020F0502020204030204" pitchFamily="34" charset="0"/>
              </a:rPr>
              <a:t>Average	</a:t>
            </a:r>
            <a:r>
              <a:rPr lang="en-US" sz="1600" b="1" dirty="0">
                <a:solidFill>
                  <a:srgbClr val="2BC705"/>
                </a:solidFill>
                <a:effectLst/>
                <a:latin typeface="Tahoma" panose="020B0604030504040204" pitchFamily="34" charset="0"/>
                <a:ea typeface="Calibri" panose="020F0502020204030204" pitchFamily="34" charset="0"/>
              </a:rPr>
              <a:t>+1.98</a:t>
            </a:r>
            <a:r>
              <a:rPr lang="en-US" sz="1600" dirty="0">
                <a:effectLst/>
                <a:latin typeface="Tahoma" panose="020B0604030504040204" pitchFamily="34" charset="0"/>
                <a:ea typeface="Calibri" panose="020F0502020204030204" pitchFamily="34" charset="0"/>
              </a:rPr>
              <a:t>	+1.75	+1.69</a:t>
            </a:r>
          </a:p>
          <a:p>
            <a:pPr marL="1714500" marR="0">
              <a:spcBef>
                <a:spcPts val="0"/>
              </a:spcBef>
              <a:spcAft>
                <a:spcPts val="1000"/>
              </a:spcAft>
              <a:tabLst>
                <a:tab pos="5254625" algn="l"/>
                <a:tab pos="6632575" algn="l"/>
                <a:tab pos="7997825" algn="l"/>
              </a:tabLst>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0521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52CDB-C58F-060F-D541-D5F84A039FA7}"/>
              </a:ext>
            </a:extLst>
          </p:cNvPr>
          <p:cNvSpPr txBox="1"/>
          <p:nvPr/>
        </p:nvSpPr>
        <p:spPr>
          <a:xfrm>
            <a:off x="564285" y="3429000"/>
            <a:ext cx="4457166" cy="1210883"/>
          </a:xfrm>
          <a:prstGeom prst="rect">
            <a:avLst/>
          </a:prstGeom>
          <a:noFill/>
        </p:spPr>
        <p:txBody>
          <a:bodyPr wrap="square" lIns="101892" tIns="50946" rIns="101892" bIns="50946"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Steve Schoonveld, FSA, MAAA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Managing Director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Steve.Schoonveld@fticonsulting.com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itchFamily="34" charset="0"/>
                <a:ea typeface="+mn-ea"/>
                <a:cs typeface="Calibri" pitchFamily="34" charset="0"/>
              </a:rPr>
              <a:t>M: 774</a:t>
            </a: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266-0363</a:t>
            </a:r>
          </a:p>
        </p:txBody>
      </p:sp>
    </p:spTree>
    <p:extLst>
      <p:ext uri="{BB962C8B-B14F-4D97-AF65-F5344CB8AC3E}">
        <p14:creationId xmlns:p14="http://schemas.microsoft.com/office/powerpoint/2010/main" val="3844814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t>Minnesota DHS: Options to Increase Access to Long Term Care Financing, Services and Supports in Minnesota</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127A41-1F9B-FCBE-0A60-328D7F617973}"/>
              </a:ext>
            </a:extLst>
          </p:cNvPr>
          <p:cNvSpPr txBox="1"/>
          <p:nvPr/>
        </p:nvSpPr>
        <p:spPr>
          <a:xfrm>
            <a:off x="626521" y="1292897"/>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Primary Objective and Goals of the Study :</a:t>
            </a:r>
            <a:endParaRPr kumimoji="0" lang="en-US"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1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Improving access</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to LTSS for Minnesotans that typically do not qualify for Medicaid,</a:t>
            </a: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Examining and evaluating </a:t>
            </a:r>
            <a:r>
              <a:rPr kumimoji="0" lang="en-US" sz="1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integrated</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LTSS funding options, and</a:t>
            </a: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18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Transforming</a:t>
            </a:r>
            <a:r>
              <a:rPr kumimoji="0" lang="en-US" sz="18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the LTC funding system.</a:t>
            </a:r>
          </a:p>
          <a:p>
            <a:pPr marL="0" marR="0" lvl="0" indent="0" algn="l" defTabSz="457200" rtl="0" eaLnBrk="1" fontAlgn="auto" latinLnBrk="0" hangingPunct="1">
              <a:lnSpc>
                <a:spcPct val="100000"/>
              </a:lnSpc>
              <a:spcBef>
                <a:spcPts val="0"/>
              </a:spcBef>
              <a:spcAft>
                <a:spcPts val="0"/>
              </a:spcAft>
              <a:buClrTx/>
              <a:buSzTx/>
              <a:buFontTx/>
              <a:buNone/>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By :</a:t>
            </a: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Providing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Stakeholder-led</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comprehensive recommendations,</a:t>
            </a:r>
          </a:p>
          <a:p>
            <a:pPr marL="457200" marR="0" lvl="1" indent="0" algn="l" defTabSz="457200" rtl="0" eaLnBrk="1" fontAlgn="auto" latinLnBrk="0" hangingPunct="1">
              <a:lnSpc>
                <a:spcPct val="100000"/>
              </a:lnSpc>
              <a:spcBef>
                <a:spcPts val="0"/>
              </a:spcBef>
              <a:spcAft>
                <a:spcPts val="0"/>
              </a:spcAft>
              <a:buClrTx/>
              <a:buSzTx/>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Emphasizing options that; are HCBS enabling, improves the caregiver </a:t>
            </a:r>
            <a:r>
              <a:rPr kumimoji="0" lang="en-US" sz="20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supply</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and develops a broad base of </a:t>
            </a:r>
            <a:r>
              <a:rPr kumimoji="0" lang="en-US" sz="20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support</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for positive recommendations, </a:t>
            </a: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Encourages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simplicity</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system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integration</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equity</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and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accessibility </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of LTSS services,</a:t>
            </a: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Considers </a:t>
            </a:r>
            <a:r>
              <a:rPr kumimoji="0" lang="en-US" sz="20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revised roles </a:t>
            </a: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for private LTC insurance, for Minnesota’s Medicaid program and for other funding sources including Medicare LTSS and Older Americans Act programs</a:t>
            </a:r>
            <a:r>
              <a:rPr lang="en-US" sz="2000" i="0" kern="1200" dirty="0">
                <a:solidFill>
                  <a:srgbClr val="000000"/>
                </a:solidFill>
                <a:latin typeface="Tahoma" panose="020B0604030504040204" pitchFamily="34" charset="0"/>
                <a:ea typeface="Tahoma" panose="020B0604030504040204" pitchFamily="34" charset="0"/>
                <a:cs typeface="Tahoma" panose="020B0604030504040204" pitchFamily="34" charset="0"/>
              </a:rPr>
              <a:t>, and</a:t>
            </a: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742950" marR="0" lvl="1" indent="-285750" algn="l" defTabSz="457200" rtl="0" eaLnBrk="1" fontAlgn="auto" latinLnBrk="0" hangingPunct="1">
              <a:lnSpc>
                <a:spcPct val="100000"/>
              </a:lnSpc>
              <a:spcBef>
                <a:spcPts val="0"/>
              </a:spcBef>
              <a:spcAft>
                <a:spcPts val="0"/>
              </a:spcAft>
              <a:buClrTx/>
              <a:buSzTx/>
              <a:buFontTx/>
              <a:buChar char="-"/>
              <a:tabLst>
                <a:tab pos="2403475" algn="l"/>
              </a:tabLst>
              <a:defRPr/>
            </a:pPr>
            <a:r>
              <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Explores new and innovative models of LTC financing and service delivery.</a:t>
            </a:r>
          </a:p>
          <a:p>
            <a:pPr marL="0" marR="0" lvl="0" indent="0" algn="l" defTabSz="457200" rtl="0" eaLnBrk="1" fontAlgn="auto" latinLnBrk="0" hangingPunct="1">
              <a:lnSpc>
                <a:spcPct val="100000"/>
              </a:lnSpc>
              <a:spcBef>
                <a:spcPts val="0"/>
              </a:spcBef>
              <a:spcAft>
                <a:spcPts val="0"/>
              </a:spcAft>
              <a:buClrTx/>
              <a:buSzTx/>
              <a:buFontTx/>
              <a:buNone/>
              <a:tabLst>
                <a:tab pos="2403475" algn="l"/>
              </a:tabLst>
              <a:defRPr/>
            </a:pPr>
            <a:endParaRPr kumimoji="0" lang="en-US"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A8D7EDC2-BB43-0E36-C134-6F4A100C2029}"/>
              </a:ext>
            </a:extLst>
          </p:cNvPr>
          <p:cNvPicPr>
            <a:picLocks noChangeAspect="1"/>
          </p:cNvPicPr>
          <p:nvPr/>
        </p:nvPicPr>
        <p:blipFill>
          <a:blip r:embed="rId3"/>
          <a:stretch>
            <a:fillRect/>
          </a:stretch>
        </p:blipFill>
        <p:spPr>
          <a:xfrm>
            <a:off x="10540229" y="1976248"/>
            <a:ext cx="1306941" cy="720911"/>
          </a:xfrm>
          <a:prstGeom prst="rect">
            <a:avLst/>
          </a:prstGeom>
        </p:spPr>
      </p:pic>
      <p:pic>
        <p:nvPicPr>
          <p:cNvPr id="7" name="Picture 6">
            <a:extLst>
              <a:ext uri="{FF2B5EF4-FFF2-40B4-BE49-F238E27FC236}">
                <a16:creationId xmlns:a16="http://schemas.microsoft.com/office/drawing/2014/main" id="{823A3066-DF95-7BF8-EF21-728AB5173D5E}"/>
              </a:ext>
            </a:extLst>
          </p:cNvPr>
          <p:cNvPicPr>
            <a:picLocks noChangeAspect="1"/>
          </p:cNvPicPr>
          <p:nvPr/>
        </p:nvPicPr>
        <p:blipFill>
          <a:blip r:embed="rId4"/>
          <a:stretch>
            <a:fillRect/>
          </a:stretch>
        </p:blipFill>
        <p:spPr>
          <a:xfrm>
            <a:off x="10534138" y="1363188"/>
            <a:ext cx="1397775" cy="613060"/>
          </a:xfrm>
          <a:prstGeom prst="rect">
            <a:avLst/>
          </a:prstGeom>
        </p:spPr>
      </p:pic>
      <p:pic>
        <p:nvPicPr>
          <p:cNvPr id="8" name="Picture 7">
            <a:extLst>
              <a:ext uri="{FF2B5EF4-FFF2-40B4-BE49-F238E27FC236}">
                <a16:creationId xmlns:a16="http://schemas.microsoft.com/office/drawing/2014/main" id="{993B83E3-12D9-5F24-3378-B24317ADFF8B}"/>
              </a:ext>
            </a:extLst>
          </p:cNvPr>
          <p:cNvPicPr>
            <a:picLocks noChangeAspect="1"/>
          </p:cNvPicPr>
          <p:nvPr/>
        </p:nvPicPr>
        <p:blipFill>
          <a:blip r:embed="rId5"/>
          <a:stretch>
            <a:fillRect/>
          </a:stretch>
        </p:blipFill>
        <p:spPr>
          <a:xfrm>
            <a:off x="10669202" y="687387"/>
            <a:ext cx="982607" cy="675801"/>
          </a:xfrm>
          <a:prstGeom prst="rect">
            <a:avLst/>
          </a:prstGeom>
        </p:spPr>
      </p:pic>
    </p:spTree>
    <p:extLst>
      <p:ext uri="{BB962C8B-B14F-4D97-AF65-F5344CB8AC3E}">
        <p14:creationId xmlns:p14="http://schemas.microsoft.com/office/powerpoint/2010/main" val="375810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a:xfrm>
            <a:off x="457199" y="728930"/>
            <a:ext cx="10179269" cy="387798"/>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Building Upon What Works in MN:  It’s All About the Supports!</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51E09788-A85A-4031-9B32-B4FF5F3ADBF6}"/>
              </a:ext>
            </a:extLst>
          </p:cNvPr>
          <p:cNvPicPr>
            <a:picLocks noChangeAspect="1"/>
          </p:cNvPicPr>
          <p:nvPr/>
        </p:nvPicPr>
        <p:blipFill rotWithShape="1">
          <a:blip r:embed="rId3"/>
          <a:srcRect l="18867" t="16490" r="20282" b="4241"/>
          <a:stretch/>
        </p:blipFill>
        <p:spPr>
          <a:xfrm>
            <a:off x="2705211" y="1707476"/>
            <a:ext cx="6781578" cy="4785173"/>
          </a:xfrm>
          <a:prstGeom prst="rect">
            <a:avLst/>
          </a:prstGeom>
        </p:spPr>
      </p:pic>
      <p:sp>
        <p:nvSpPr>
          <p:cNvPr id="6" name="TextBox 5">
            <a:extLst>
              <a:ext uri="{FF2B5EF4-FFF2-40B4-BE49-F238E27FC236}">
                <a16:creationId xmlns:a16="http://schemas.microsoft.com/office/drawing/2014/main" id="{0BAF96AB-A7E9-0902-E1D8-6EDAF03C0F40}"/>
              </a:ext>
            </a:extLst>
          </p:cNvPr>
          <p:cNvSpPr txBox="1"/>
          <p:nvPr/>
        </p:nvSpPr>
        <p:spPr>
          <a:xfrm>
            <a:off x="417786" y="2105939"/>
            <a:ext cx="1876351" cy="3785652"/>
          </a:xfrm>
          <a:prstGeom prst="rect">
            <a:avLst/>
          </a:prstGeom>
          <a:noFill/>
          <a:ln>
            <a:solidFill>
              <a:srgbClr val="0067B1"/>
            </a:solidFill>
          </a:ln>
        </p:spPr>
        <p:txBody>
          <a:bodyPr wrap="square">
            <a:spAutoFit/>
          </a:bodyPr>
          <a:lstStyle/>
          <a:p>
            <a:r>
              <a:rPr lang="en-US" sz="1600" b="0" i="0" dirty="0">
                <a:solidFill>
                  <a:srgbClr val="262626"/>
                </a:solidFill>
                <a:effectLst/>
                <a:latin typeface="Tahoma" panose="020B0604030504040204" pitchFamily="34" charset="0"/>
                <a:ea typeface="Tahoma" panose="020B0604030504040204" pitchFamily="34" charset="0"/>
                <a:cs typeface="Tahoma" panose="020B0604030504040204" pitchFamily="34" charset="0"/>
              </a:rPr>
              <a:t>Minnesota (1</a:t>
            </a:r>
            <a:r>
              <a:rPr lang="en-US" sz="1600" b="0" i="0" baseline="30000" dirty="0">
                <a:solidFill>
                  <a:srgbClr val="262626"/>
                </a:solidFill>
                <a:effectLst/>
                <a:latin typeface="Tahoma" panose="020B0604030504040204" pitchFamily="34" charset="0"/>
                <a:ea typeface="Tahoma" panose="020B0604030504040204" pitchFamily="34" charset="0"/>
                <a:cs typeface="Tahoma" panose="020B0604030504040204" pitchFamily="34" charset="0"/>
              </a:rPr>
              <a:t>st</a:t>
            </a:r>
            <a:r>
              <a:rPr lang="en-US" sz="1600" b="0" i="0" dirty="0">
                <a:solidFill>
                  <a:srgbClr val="262626"/>
                </a:solidFill>
                <a:effectLst/>
                <a:latin typeface="Tahoma" panose="020B0604030504040204" pitchFamily="34" charset="0"/>
                <a:ea typeface="Tahoma" panose="020B0604030504040204" pitchFamily="34" charset="0"/>
                <a:cs typeface="Tahoma" panose="020B0604030504040204" pitchFamily="34" charset="0"/>
              </a:rPr>
              <a:t>) and Washington state (2</a:t>
            </a:r>
            <a:r>
              <a:rPr lang="en-US" sz="1600" b="0" i="0" baseline="30000" dirty="0">
                <a:solidFill>
                  <a:srgbClr val="262626"/>
                </a:solidFill>
                <a:effectLst/>
                <a:latin typeface="Tahoma" panose="020B0604030504040204" pitchFamily="34" charset="0"/>
                <a:ea typeface="Tahoma" panose="020B0604030504040204" pitchFamily="34" charset="0"/>
                <a:cs typeface="Tahoma" panose="020B0604030504040204" pitchFamily="34" charset="0"/>
              </a:rPr>
              <a:t>nd</a:t>
            </a:r>
            <a:r>
              <a:rPr lang="en-US" sz="1600" b="0" i="0" dirty="0">
                <a:solidFill>
                  <a:srgbClr val="262626"/>
                </a:solidFill>
                <a:effectLst/>
                <a:latin typeface="Tahoma" panose="020B0604030504040204" pitchFamily="34" charset="0"/>
                <a:ea typeface="Tahoma" panose="020B0604030504040204" pitchFamily="34" charset="0"/>
                <a:cs typeface="Tahoma" panose="020B0604030504040204" pitchFamily="34" charset="0"/>
              </a:rPr>
              <a:t>) outperformed all other states in the country, particularly due to strong support for family caregivers, and providing many options in terms of health care providers and long-term care settings.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5F336453-0AB4-A689-048A-BF52D6885F35}"/>
              </a:ext>
            </a:extLst>
          </p:cNvPr>
          <p:cNvSpPr txBox="1"/>
          <p:nvPr/>
        </p:nvSpPr>
        <p:spPr>
          <a:xfrm>
            <a:off x="9904328" y="2111558"/>
            <a:ext cx="1876351" cy="4247317"/>
          </a:xfrm>
          <a:prstGeom prst="rect">
            <a:avLst/>
          </a:prstGeom>
          <a:noFill/>
          <a:ln>
            <a:solidFill>
              <a:srgbClr val="0067B1"/>
            </a:solidFill>
          </a:ln>
        </p:spPr>
        <p:txBody>
          <a:bodyPr wrap="square">
            <a:spAutoFit/>
          </a:bodyPr>
          <a:lstStyle/>
          <a:p>
            <a:r>
              <a:rPr lang="en-US" b="0" i="0" dirty="0">
                <a:solidFill>
                  <a:srgbClr val="262626"/>
                </a:solidFill>
                <a:effectLst/>
                <a:latin typeface="Tahoma" panose="020B0604030504040204" pitchFamily="34" charset="0"/>
                <a:ea typeface="Tahoma" panose="020B0604030504040204" pitchFamily="34" charset="0"/>
                <a:cs typeface="Tahoma" panose="020B0604030504040204" pitchFamily="34" charset="0"/>
              </a:rPr>
              <a:t>“No one should struggle to navigate care and services for a loved one or themselves in the 21st century,” continued Reinhard. “But right now, that’s a reality for far too many individuals and their families….”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305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Reaching the Middle-Income Market – “the Red Box”</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6021680"/>
            <a:ext cx="11306308" cy="387798"/>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69DEA38D-91EF-FCA8-2D99-63FA440D8D1D}"/>
              </a:ext>
            </a:extLst>
          </p:cNvPr>
          <p:cNvGraphicFramePr>
            <a:graphicFrameLocks noGrp="1"/>
          </p:cNvGraphicFramePr>
          <p:nvPr>
            <p:ph idx="1"/>
          </p:nvPr>
        </p:nvGraphicFramePr>
        <p:xfrm>
          <a:off x="717884" y="1460327"/>
          <a:ext cx="10515603" cy="4192332"/>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439752390"/>
                    </a:ext>
                  </a:extLst>
                </a:gridCol>
                <a:gridCol w="1502229">
                  <a:extLst>
                    <a:ext uri="{9D8B030D-6E8A-4147-A177-3AD203B41FA5}">
                      <a16:colId xmlns:a16="http://schemas.microsoft.com/office/drawing/2014/main" val="159827255"/>
                    </a:ext>
                  </a:extLst>
                </a:gridCol>
                <a:gridCol w="1502229">
                  <a:extLst>
                    <a:ext uri="{9D8B030D-6E8A-4147-A177-3AD203B41FA5}">
                      <a16:colId xmlns:a16="http://schemas.microsoft.com/office/drawing/2014/main" val="4208591140"/>
                    </a:ext>
                  </a:extLst>
                </a:gridCol>
                <a:gridCol w="1502229">
                  <a:extLst>
                    <a:ext uri="{9D8B030D-6E8A-4147-A177-3AD203B41FA5}">
                      <a16:colId xmlns:a16="http://schemas.microsoft.com/office/drawing/2014/main" val="471804066"/>
                    </a:ext>
                  </a:extLst>
                </a:gridCol>
                <a:gridCol w="1502229">
                  <a:extLst>
                    <a:ext uri="{9D8B030D-6E8A-4147-A177-3AD203B41FA5}">
                      <a16:colId xmlns:a16="http://schemas.microsoft.com/office/drawing/2014/main" val="588263566"/>
                    </a:ext>
                  </a:extLst>
                </a:gridCol>
                <a:gridCol w="1502229">
                  <a:extLst>
                    <a:ext uri="{9D8B030D-6E8A-4147-A177-3AD203B41FA5}">
                      <a16:colId xmlns:a16="http://schemas.microsoft.com/office/drawing/2014/main" val="902363576"/>
                    </a:ext>
                  </a:extLst>
                </a:gridCol>
                <a:gridCol w="1502229">
                  <a:extLst>
                    <a:ext uri="{9D8B030D-6E8A-4147-A177-3AD203B41FA5}">
                      <a16:colId xmlns:a16="http://schemas.microsoft.com/office/drawing/2014/main" val="2782895075"/>
                    </a:ext>
                  </a:extLst>
                </a:gridCol>
              </a:tblGrid>
              <a:tr h="336612">
                <a:tc>
                  <a:txBody>
                    <a:bodyPr/>
                    <a:lstStyle/>
                    <a:p>
                      <a:endParaRPr lang="en-US" sz="160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endParaRPr lang="en-US" sz="1600">
                        <a:latin typeface="Tahoma" panose="020B0604030504040204" pitchFamily="34" charset="0"/>
                        <a:ea typeface="Tahoma" panose="020B0604030504040204" pitchFamily="34" charset="0"/>
                        <a:cs typeface="Tahoma" panose="020B0604030504040204" pitchFamily="34" charset="0"/>
                      </a:endParaRPr>
                    </a:p>
                  </a:txBody>
                  <a:tcPr>
                    <a:noFill/>
                  </a:tcPr>
                </a:tc>
                <a:tc>
                  <a:txBody>
                    <a:bodyP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gridSpan="4">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General Idea of where “clients” are served for HCBS</a:t>
                      </a:r>
                    </a:p>
                  </a:txBody>
                  <a:tcPr/>
                </a:tc>
                <a:tc hMerge="1">
                  <a:txBody>
                    <a:bodyPr/>
                    <a:lstStyle/>
                    <a:p>
                      <a:endParaRPr lang="en-US"/>
                    </a:p>
                  </a:txBody>
                  <a:tcPr/>
                </a:tc>
                <a:tc hMerge="1">
                  <a:txBody>
                    <a:bodyPr/>
                    <a:lstStyle/>
                    <a:p>
                      <a:pPr algn="ctr"/>
                      <a:endParaRPr lang="en-US" sz="16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n-US"/>
                    </a:p>
                  </a:txBody>
                  <a:tcPr/>
                </a:tc>
                <a:extLst>
                  <a:ext uri="{0D108BD9-81ED-4DB2-BD59-A6C34878D82A}">
                    <a16:rowId xmlns:a16="http://schemas.microsoft.com/office/drawing/2014/main" val="3853153461"/>
                  </a:ext>
                </a:extLst>
              </a:tr>
              <a:tr h="370840">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Family Income</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MN Population</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Medicaid Programs</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OAA </a:t>
                      </a:r>
                    </a:p>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Programs</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EW </a:t>
                      </a:r>
                    </a:p>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Programs</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Personal pay</a:t>
                      </a:r>
                    </a:p>
                  </a:txBody>
                  <a:tcPr>
                    <a:solidFill>
                      <a:schemeClr val="accent1"/>
                    </a:solidFill>
                  </a:tcPr>
                </a:tc>
                <a:tc>
                  <a:txBody>
                    <a:bodyPr/>
                    <a:lstStyle/>
                    <a:p>
                      <a:pPr marL="0" algn="ctr" defTabSz="914400" rtl="0" eaLnBrk="1" latinLnBrk="0" hangingPunct="1"/>
                      <a:r>
                        <a:rPr lang="en-US"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Private pay</a:t>
                      </a:r>
                    </a:p>
                  </a:txBody>
                  <a:tcPr>
                    <a:solidFill>
                      <a:schemeClr val="accent1"/>
                    </a:solidFill>
                  </a:tcPr>
                </a:tc>
                <a:extLst>
                  <a:ext uri="{0D108BD9-81ED-4DB2-BD59-A6C34878D82A}">
                    <a16:rowId xmlns:a16="http://schemas.microsoft.com/office/drawing/2014/main" val="403777441"/>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&lt;$10,000</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44,763</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marL="0" algn="ctr" defTabSz="914400" rtl="0" eaLnBrk="1" fontAlgn="b" latinLnBrk="0" hangingPunct="1"/>
                      <a:endParaRPr lang="en-US" sz="12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1052451414"/>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$10,000-24,999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186,569 </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marL="0" algn="ctr" defTabSz="914400" rtl="0" eaLnBrk="1" fontAlgn="b" latinLnBrk="0" hangingPunct="1"/>
                      <a:endParaRPr lang="en-US" sz="1200" b="0" i="0" u="none" strike="noStrike" kern="1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2040681157"/>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$25,000-49,999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233,175</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marL="0" algn="ctr" defTabSz="914400" rtl="0" eaLnBrk="1" fontAlgn="b" latinLnBrk="0" hangingPunct="1"/>
                      <a:endPar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1360964179"/>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$50,000-74,999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177,876</a:t>
                      </a: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marL="0" algn="ctr" defTabSz="914400" rtl="0" eaLnBrk="1" fontAlgn="b" latinLnBrk="0" hangingPunct="1"/>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marL="0" marR="0" marT="0" marB="0"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1509857290"/>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$75,000-99,999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102,906</a:t>
                      </a: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marL="0" algn="ctr" defTabSz="914400" rtl="0" eaLnBrk="1" fontAlgn="b" latinLnBrk="0" hangingPunct="1"/>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marL="0" marR="0" marT="0" marB="0"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545226379"/>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$100,000-$124,999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67,775</a:t>
                      </a: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marL="0" algn="ctr" defTabSz="914400" rtl="0" eaLnBrk="1" fontAlgn="b" latinLnBrk="0" hangingPunct="1"/>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marL="0" marR="0" marT="0" marB="0"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extLst>
                  <a:ext uri="{0D108BD9-81ED-4DB2-BD59-A6C34878D82A}">
                    <a16:rowId xmlns:a16="http://schemas.microsoft.com/office/drawing/2014/main" val="441347834"/>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$125,000-$149,999</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30,726</a:t>
                      </a: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marL="0" algn="ctr" defTabSz="914400" rtl="0" eaLnBrk="1" fontAlgn="b" latinLnBrk="0" hangingPunct="1"/>
                      <a:r>
                        <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marL="0" marR="0" marT="0" marB="0"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extLst>
                  <a:ext uri="{0D108BD9-81ED-4DB2-BD59-A6C34878D82A}">
                    <a16:rowId xmlns:a16="http://schemas.microsoft.com/office/drawing/2014/main" val="3634838314"/>
                  </a:ext>
                </a:extLst>
              </a:tr>
              <a:tr h="370840">
                <a:tc>
                  <a:txBody>
                    <a:bodyPr/>
                    <a:lstStyle/>
                    <a:p>
                      <a:pPr algn="ctr" fontAlgn="b"/>
                      <a:r>
                        <a:rPr lang="en-US" sz="1200" b="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&gt;=$150,000</a:t>
                      </a:r>
                      <a:endPar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76,885</a:t>
                      </a: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marL="0" algn="ctr" defTabSz="914400" rtl="0" eaLnBrk="1" fontAlgn="b" latinLnBrk="0" hangingPunct="1"/>
                      <a:endParaRPr lang="en-US" sz="1200" b="0" i="0" u="none" strike="noStrike"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b"/>
                      <a:r>
                        <a:rPr lang="en-U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X</a:t>
                      </a:r>
                    </a:p>
                  </a:txBody>
                  <a:tcPr anchor="b"/>
                </a:tc>
                <a:extLst>
                  <a:ext uri="{0D108BD9-81ED-4DB2-BD59-A6C34878D82A}">
                    <a16:rowId xmlns:a16="http://schemas.microsoft.com/office/drawing/2014/main" val="2615589928"/>
                  </a:ext>
                </a:extLst>
              </a:tr>
              <a:tr h="370840">
                <a:tc>
                  <a:txBody>
                    <a:bodyPr/>
                    <a:lstStyle/>
                    <a:p>
                      <a:pPr algn="ctr" fontAlgn="b"/>
                      <a:r>
                        <a:rPr lang="en-US" sz="1200" b="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endParaRPr lang="en-US"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fontAlgn="b"/>
                      <a:r>
                        <a:rPr lang="en-US" sz="1400" b="1"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920,675</a:t>
                      </a:r>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r" fontAlgn="b"/>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ctr" fontAlgn="b"/>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tc>
                  <a:txBody>
                    <a:bodyPr/>
                    <a:lstStyle/>
                    <a:p>
                      <a:pPr algn="r" fontAlgn="b"/>
                      <a:endParaRPr lang="en-US"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b"/>
                </a:tc>
                <a:extLst>
                  <a:ext uri="{0D108BD9-81ED-4DB2-BD59-A6C34878D82A}">
                    <a16:rowId xmlns:a16="http://schemas.microsoft.com/office/drawing/2014/main" val="3893912104"/>
                  </a:ext>
                </a:extLst>
              </a:tr>
            </a:tbl>
          </a:graphicData>
        </a:graphic>
      </p:graphicFrame>
      <p:sp>
        <p:nvSpPr>
          <p:cNvPr id="7" name="Rectangle 6">
            <a:extLst>
              <a:ext uri="{FF2B5EF4-FFF2-40B4-BE49-F238E27FC236}">
                <a16:creationId xmlns:a16="http://schemas.microsoft.com/office/drawing/2014/main" id="{D5C0A3C8-6FF0-1874-2C27-874E922508CD}"/>
              </a:ext>
            </a:extLst>
          </p:cNvPr>
          <p:cNvSpPr/>
          <p:nvPr/>
        </p:nvSpPr>
        <p:spPr>
          <a:xfrm>
            <a:off x="629651" y="3094030"/>
            <a:ext cx="10724148" cy="1511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072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Public/Private Coordinated Plan Designs from the RFP</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E127A41-1F9B-FCBE-0A60-328D7F617973}"/>
              </a:ext>
            </a:extLst>
          </p:cNvPr>
          <p:cNvSpPr txBox="1"/>
          <p:nvPr/>
        </p:nvSpPr>
        <p:spPr>
          <a:xfrm>
            <a:off x="724536" y="1292897"/>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Range of Policy Options: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“Back End Catastrophic” Public Program Option </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Financial support for longer duration care situations (i.e. 3 or more years). It would require a waiting period (or deductible dollar amount) be met before people could begin accessing benefits. Enables integration with other potential funding sources to fill the initial waiting period gap.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Home and Community-Based Services </a:t>
            </a:r>
          </a:p>
          <a:p>
            <a:pPr marL="461963"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public program providing funding for care and services for middle income older Minnesotans similar with more modest benefit levels and caps on the benefit duration to keep the program costs down. Like Option 1, this program will have a waiting period or dollar deductible.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Early Intervention Benefit for Medicare Recipients Option</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p>
          <a:p>
            <a:pPr marL="461963"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 public program providing modest, capped dollar, at-home benefits to Medicare recipients to delay or mitigate their need to spend out of pocket funds for paid care or spend down to be eligible for Medicaid. Provides care coordination and preventative support services before they first begin to evidence the need for LTSS.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Private Long-term Care Insurance Incentives Option </a:t>
            </a:r>
          </a:p>
          <a:p>
            <a:pPr marL="461963"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Strengthen the appeal and encourage innovation within private long term care insurance to help address gaps in funding. Includes regulatory or legislative modifications that can make private long term care insurance more affordable and more accessible to middle income adults. </a:t>
            </a:r>
          </a:p>
        </p:txBody>
      </p:sp>
    </p:spTree>
    <p:extLst>
      <p:ext uri="{BB962C8B-B14F-4D97-AF65-F5344CB8AC3E}">
        <p14:creationId xmlns:p14="http://schemas.microsoft.com/office/powerpoint/2010/main" val="242064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Recommendations for Minnesota:</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5" name="Table 8">
            <a:extLst>
              <a:ext uri="{FF2B5EF4-FFF2-40B4-BE49-F238E27FC236}">
                <a16:creationId xmlns:a16="http://schemas.microsoft.com/office/drawing/2014/main" id="{3CB855D3-4CC1-4B20-26B4-E90C07B6C2D4}"/>
              </a:ext>
            </a:extLst>
          </p:cNvPr>
          <p:cNvGraphicFramePr>
            <a:graphicFrameLocks noGrp="1"/>
          </p:cNvGraphicFramePr>
          <p:nvPr>
            <p:extLst>
              <p:ext uri="{D42A27DB-BD31-4B8C-83A1-F6EECF244321}">
                <p14:modId xmlns:p14="http://schemas.microsoft.com/office/powerpoint/2010/main" val="1302966961"/>
              </p:ext>
            </p:extLst>
          </p:nvPr>
        </p:nvGraphicFramePr>
        <p:xfrm>
          <a:off x="670616" y="1734685"/>
          <a:ext cx="10832523" cy="4598738"/>
        </p:xfrm>
        <a:graphic>
          <a:graphicData uri="http://schemas.openxmlformats.org/drawingml/2006/table">
            <a:tbl>
              <a:tblPr firstRow="1" bandRow="1">
                <a:tableStyleId>{8A107856-5554-42FB-B03E-39F5DBC370BA}</a:tableStyleId>
              </a:tblPr>
              <a:tblGrid>
                <a:gridCol w="3610841">
                  <a:extLst>
                    <a:ext uri="{9D8B030D-6E8A-4147-A177-3AD203B41FA5}">
                      <a16:colId xmlns:a16="http://schemas.microsoft.com/office/drawing/2014/main" val="1818304349"/>
                    </a:ext>
                  </a:extLst>
                </a:gridCol>
                <a:gridCol w="3610841">
                  <a:extLst>
                    <a:ext uri="{9D8B030D-6E8A-4147-A177-3AD203B41FA5}">
                      <a16:colId xmlns:a16="http://schemas.microsoft.com/office/drawing/2014/main" val="3646601485"/>
                    </a:ext>
                  </a:extLst>
                </a:gridCol>
                <a:gridCol w="3610841">
                  <a:extLst>
                    <a:ext uri="{9D8B030D-6E8A-4147-A177-3AD203B41FA5}">
                      <a16:colId xmlns:a16="http://schemas.microsoft.com/office/drawing/2014/main" val="3311596954"/>
                    </a:ext>
                  </a:extLst>
                </a:gridCol>
              </a:tblGrid>
              <a:tr h="1281077">
                <a:tc>
                  <a:txBody>
                    <a:bodyPr/>
                    <a:lstStyle/>
                    <a:p>
                      <a:pPr algn="ct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Recommendation 1:</a:t>
                      </a:r>
                    </a:p>
                    <a:p>
                      <a:pPr algn="ct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Care Navigation &amp; </a:t>
                      </a:r>
                    </a:p>
                    <a:p>
                      <a:pPr algn="ct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Support Services</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Recommendation 2:</a:t>
                      </a:r>
                    </a:p>
                    <a:p>
                      <a:pPr algn="ct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Medicare Companion </a:t>
                      </a:r>
                    </a:p>
                    <a:p>
                      <a:pPr algn="ct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Product</a:t>
                      </a:r>
                    </a:p>
                  </a:txBody>
                  <a:tcPr anchor="ctr">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Recommendation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 Catastrophic-Lite State Based Program</a:t>
                      </a:r>
                    </a:p>
                  </a:txBody>
                  <a:tcPr anchor="ctr">
                    <a:solidFill>
                      <a:schemeClr val="tx2">
                        <a:lumMod val="10000"/>
                        <a:lumOff val="90000"/>
                      </a:schemeClr>
                    </a:solidFill>
                  </a:tcPr>
                </a:tc>
                <a:extLst>
                  <a:ext uri="{0D108BD9-81ED-4DB2-BD59-A6C34878D82A}">
                    <a16:rowId xmlns:a16="http://schemas.microsoft.com/office/drawing/2014/main" val="3697253345"/>
                  </a:ext>
                </a:extLst>
              </a:tr>
              <a:tr h="331766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state developed and centralized care navigation and support structure for all older adults.  The purpose is to leverage existing services, provide strong awareness and education, and support families and informal caregivers during their care journeys. </a:t>
                      </a:r>
                      <a:endPar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solidFill>
                  </a:tcPr>
                </a:tc>
                <a:tc>
                  <a:txBody>
                    <a:bodyPr/>
                    <a:lstStyle/>
                    <a:p>
                      <a:pPr algn="ctr"/>
                      <a:r>
                        <a:rPr lang="en-US" sz="1800" kern="12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 new insurance concept that coordinates and funds LTSS needs emerging in retirement.  The program will coordinate care for both acute care thru Medicare and LTSS needs with a complementary LTSS based product. There are two approaches, a voluntary or an obligatory option.</a:t>
                      </a:r>
                    </a:p>
                    <a:p>
                      <a:pPr algn="ctr"/>
                      <a:endPar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txBody>
                  <a:tcPr anchor="ctr">
                    <a:solidFill>
                      <a:schemeClr val="bg1"/>
                    </a:solidFill>
                  </a:tcPr>
                </a:tc>
                <a:tc>
                  <a:txBody>
                    <a:bodyPr/>
                    <a:lstStyle/>
                    <a:p>
                      <a:pPr marL="0" marR="0" algn="ctr">
                        <a:lnSpc>
                          <a:spcPct val="107000"/>
                        </a:lnSpc>
                        <a:spcBef>
                          <a:spcPts val="0"/>
                        </a:spcBef>
                        <a:spcAft>
                          <a:spcPts val="0"/>
                        </a:spcAft>
                      </a:pPr>
                      <a:r>
                        <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rPr>
                        <a:t>An obligatory state insurance program that would provide funds to help pay for long-lasting, long-term care expenses for five years after a two-year elimination period. The focus is on HCBS but funds would be available for facility care as well.</a:t>
                      </a:r>
                    </a:p>
                    <a:p>
                      <a:pPr marL="0" marR="0" algn="ctr">
                        <a:lnSpc>
                          <a:spcPct val="107000"/>
                        </a:lnSpc>
                        <a:spcBef>
                          <a:spcPts val="0"/>
                        </a:spcBef>
                        <a:spcAft>
                          <a:spcPts val="0"/>
                        </a:spcAft>
                      </a:pPr>
                      <a:endParaRPr lang="en-US" sz="1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chemeClr val="bg1"/>
                    </a:solidFill>
                  </a:tcPr>
                </a:tc>
                <a:extLst>
                  <a:ext uri="{0D108BD9-81ED-4DB2-BD59-A6C34878D82A}">
                    <a16:rowId xmlns:a16="http://schemas.microsoft.com/office/drawing/2014/main" val="3094164037"/>
                  </a:ext>
                </a:extLst>
              </a:tr>
            </a:tbl>
          </a:graphicData>
        </a:graphic>
      </p:graphicFrame>
    </p:spTree>
    <p:extLst>
      <p:ext uri="{BB962C8B-B14F-4D97-AF65-F5344CB8AC3E}">
        <p14:creationId xmlns:p14="http://schemas.microsoft.com/office/powerpoint/2010/main" val="82145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a:xfrm>
            <a:off x="457200" y="511760"/>
            <a:ext cx="9747848" cy="387798"/>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Recommendation 1: Care Navigation &amp; Support Service</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C08091E2-AA85-EB40-36BE-CEEFD265F988}"/>
              </a:ext>
            </a:extLst>
          </p:cNvPr>
          <p:cNvSpPr/>
          <p:nvPr/>
        </p:nvSpPr>
        <p:spPr>
          <a:xfrm rot="10800000" flipV="1">
            <a:off x="6197497" y="1331842"/>
            <a:ext cx="2215177" cy="101599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33" dirty="0">
                <a:solidFill>
                  <a:srgbClr val="C00000"/>
                </a:solidFill>
                <a:latin typeface="Tahoma" panose="020B0604030504040204" pitchFamily="34" charset="0"/>
                <a:ea typeface="Tahoma" panose="020B0604030504040204" pitchFamily="34" charset="0"/>
                <a:cs typeface="Tahoma" panose="020B0604030504040204" pitchFamily="34" charset="0"/>
              </a:rPr>
              <a:t>MN Help.info</a:t>
            </a:r>
          </a:p>
        </p:txBody>
      </p:sp>
      <p:sp>
        <p:nvSpPr>
          <p:cNvPr id="7" name="Rectangle: Rounded Corners 6">
            <a:extLst>
              <a:ext uri="{FF2B5EF4-FFF2-40B4-BE49-F238E27FC236}">
                <a16:creationId xmlns:a16="http://schemas.microsoft.com/office/drawing/2014/main" id="{30D1A7AD-FE27-94E4-901F-56B9EDD70B63}"/>
              </a:ext>
            </a:extLst>
          </p:cNvPr>
          <p:cNvSpPr/>
          <p:nvPr/>
        </p:nvSpPr>
        <p:spPr>
          <a:xfrm>
            <a:off x="3826031" y="5597536"/>
            <a:ext cx="2183207" cy="1016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 Resource to Offer Private Pay Options</a:t>
            </a:r>
          </a:p>
        </p:txBody>
      </p:sp>
      <p:sp>
        <p:nvSpPr>
          <p:cNvPr id="8" name="Rectangle: Rounded Corners 7">
            <a:extLst>
              <a:ext uri="{FF2B5EF4-FFF2-40B4-BE49-F238E27FC236}">
                <a16:creationId xmlns:a16="http://schemas.microsoft.com/office/drawing/2014/main" id="{8042E6E5-850C-2D3B-67C0-532B390DB87F}"/>
              </a:ext>
            </a:extLst>
          </p:cNvPr>
          <p:cNvSpPr/>
          <p:nvPr/>
        </p:nvSpPr>
        <p:spPr>
          <a:xfrm flipH="1">
            <a:off x="9701620" y="2414784"/>
            <a:ext cx="2183207" cy="10153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LTSS Provider Directory</a:t>
            </a:r>
          </a:p>
        </p:txBody>
      </p:sp>
      <p:sp>
        <p:nvSpPr>
          <p:cNvPr id="9" name="Rectangle: Rounded Corners 8">
            <a:extLst>
              <a:ext uri="{FF2B5EF4-FFF2-40B4-BE49-F238E27FC236}">
                <a16:creationId xmlns:a16="http://schemas.microsoft.com/office/drawing/2014/main" id="{07B86757-F693-B5DE-2796-8C5C441036E4}"/>
              </a:ext>
            </a:extLst>
          </p:cNvPr>
          <p:cNvSpPr/>
          <p:nvPr/>
        </p:nvSpPr>
        <p:spPr>
          <a:xfrm>
            <a:off x="1402171" y="1310095"/>
            <a:ext cx="2211668" cy="102285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Lead Agencies </a:t>
            </a: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(Counties, Tribal Nations, MCOs) </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r>
              <a:rPr lang="en-US" sz="1100" i="0" dirty="0">
                <a:solidFill>
                  <a:srgbClr val="C00000"/>
                </a:solidFill>
                <a:latin typeface="Tahoma" panose="020B0604030504040204" pitchFamily="34" charset="0"/>
                <a:ea typeface="Tahoma" panose="020B0604030504040204" pitchFamily="34" charset="0"/>
                <a:cs typeface="Tahoma" panose="020B0604030504040204" pitchFamily="34" charset="0"/>
              </a:rPr>
              <a:t>initiate the process to enroll</a:t>
            </a:r>
            <a:endParaRPr lang="en-US" sz="1200" i="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E0081F44-E5C8-D831-76D4-50584E60FE35}"/>
              </a:ext>
            </a:extLst>
          </p:cNvPr>
          <p:cNvSpPr/>
          <p:nvPr/>
        </p:nvSpPr>
        <p:spPr>
          <a:xfrm rot="10800000" flipH="1" flipV="1">
            <a:off x="3806321" y="1333005"/>
            <a:ext cx="2211669" cy="102285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33" dirty="0">
                <a:solidFill>
                  <a:srgbClr val="C00000"/>
                </a:solidFill>
                <a:latin typeface="Tahoma" panose="020B0604030504040204" pitchFamily="34" charset="0"/>
                <a:ea typeface="Tahoma" panose="020B0604030504040204" pitchFamily="34" charset="0"/>
                <a:cs typeface="Tahoma" panose="020B0604030504040204" pitchFamily="34" charset="0"/>
              </a:rPr>
              <a:t>Senior Linkage Line / AAAs</a:t>
            </a:r>
          </a:p>
        </p:txBody>
      </p:sp>
      <p:sp>
        <p:nvSpPr>
          <p:cNvPr id="11" name="Rectangle: Rounded Corners 10">
            <a:extLst>
              <a:ext uri="{FF2B5EF4-FFF2-40B4-BE49-F238E27FC236}">
                <a16:creationId xmlns:a16="http://schemas.microsoft.com/office/drawing/2014/main" id="{E9DC5AAE-1D89-5340-3A80-CB5D91BCBCC8}"/>
              </a:ext>
            </a:extLst>
          </p:cNvPr>
          <p:cNvSpPr/>
          <p:nvPr/>
        </p:nvSpPr>
        <p:spPr>
          <a:xfrm>
            <a:off x="1414521" y="5589884"/>
            <a:ext cx="2183207" cy="10160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Ancillary Services: meals, adult day care, transportation, etc.</a:t>
            </a:r>
          </a:p>
        </p:txBody>
      </p:sp>
      <p:sp>
        <p:nvSpPr>
          <p:cNvPr id="12" name="Rectangle: Rounded Corners 11">
            <a:extLst>
              <a:ext uri="{FF2B5EF4-FFF2-40B4-BE49-F238E27FC236}">
                <a16:creationId xmlns:a16="http://schemas.microsoft.com/office/drawing/2014/main" id="{EEC0724C-FA76-0855-BD59-9720681648D3}"/>
              </a:ext>
            </a:extLst>
          </p:cNvPr>
          <p:cNvSpPr/>
          <p:nvPr/>
        </p:nvSpPr>
        <p:spPr>
          <a:xfrm>
            <a:off x="6192717" y="5609460"/>
            <a:ext cx="2183207" cy="10160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Supporting Health &amp; Wellness Opportunities</a:t>
            </a:r>
          </a:p>
        </p:txBody>
      </p:sp>
      <p:sp>
        <p:nvSpPr>
          <p:cNvPr id="13" name="Rectangle: Rounded Corners 12">
            <a:extLst>
              <a:ext uri="{FF2B5EF4-FFF2-40B4-BE49-F238E27FC236}">
                <a16:creationId xmlns:a16="http://schemas.microsoft.com/office/drawing/2014/main" id="{6DA59458-6AFD-FE1D-2E94-33BC10D554AA}"/>
              </a:ext>
            </a:extLst>
          </p:cNvPr>
          <p:cNvSpPr/>
          <p:nvPr/>
        </p:nvSpPr>
        <p:spPr>
          <a:xfrm flipH="1">
            <a:off x="8575769" y="1337340"/>
            <a:ext cx="2211669" cy="1016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latin typeface="Tahoma" panose="020B0604030504040204" pitchFamily="34" charset="0"/>
                <a:ea typeface="Tahoma" panose="020B0604030504040204" pitchFamily="34" charset="0"/>
                <a:cs typeface="Tahoma" panose="020B0604030504040204" pitchFamily="34" charset="0"/>
              </a:rPr>
              <a:t>Community Organizations / Providers</a:t>
            </a:r>
          </a:p>
        </p:txBody>
      </p:sp>
      <p:sp>
        <p:nvSpPr>
          <p:cNvPr id="14" name="Rectangle: Rounded Corners 13">
            <a:extLst>
              <a:ext uri="{FF2B5EF4-FFF2-40B4-BE49-F238E27FC236}">
                <a16:creationId xmlns:a16="http://schemas.microsoft.com/office/drawing/2014/main" id="{DB1C4412-CF76-D439-0B78-D36172915258}"/>
              </a:ext>
            </a:extLst>
          </p:cNvPr>
          <p:cNvSpPr/>
          <p:nvPr/>
        </p:nvSpPr>
        <p:spPr>
          <a:xfrm>
            <a:off x="376716" y="4476554"/>
            <a:ext cx="2192172" cy="1016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Informal Caregiver Support</a:t>
            </a:r>
          </a:p>
        </p:txBody>
      </p:sp>
      <p:sp>
        <p:nvSpPr>
          <p:cNvPr id="15" name="Rectangle: Rounded Corners 14">
            <a:extLst>
              <a:ext uri="{FF2B5EF4-FFF2-40B4-BE49-F238E27FC236}">
                <a16:creationId xmlns:a16="http://schemas.microsoft.com/office/drawing/2014/main" id="{A7F46599-B0A6-A739-A54C-9394D5DBC865}"/>
              </a:ext>
            </a:extLst>
          </p:cNvPr>
          <p:cNvSpPr/>
          <p:nvPr/>
        </p:nvSpPr>
        <p:spPr>
          <a:xfrm>
            <a:off x="358783" y="3391143"/>
            <a:ext cx="2211203" cy="101532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Care Planning Services</a:t>
            </a:r>
          </a:p>
        </p:txBody>
      </p:sp>
      <p:sp>
        <p:nvSpPr>
          <p:cNvPr id="16" name="Rectangle: Rounded Corners 15">
            <a:extLst>
              <a:ext uri="{FF2B5EF4-FFF2-40B4-BE49-F238E27FC236}">
                <a16:creationId xmlns:a16="http://schemas.microsoft.com/office/drawing/2014/main" id="{905867AC-981D-B136-150E-A34101938A45}"/>
              </a:ext>
            </a:extLst>
          </p:cNvPr>
          <p:cNvSpPr/>
          <p:nvPr/>
        </p:nvSpPr>
        <p:spPr>
          <a:xfrm>
            <a:off x="357186" y="2385928"/>
            <a:ext cx="2211203" cy="9368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Self-directed Resources</a:t>
            </a:r>
          </a:p>
        </p:txBody>
      </p:sp>
      <p:pic>
        <p:nvPicPr>
          <p:cNvPr id="17" name="Picture 16">
            <a:extLst>
              <a:ext uri="{FF2B5EF4-FFF2-40B4-BE49-F238E27FC236}">
                <a16:creationId xmlns:a16="http://schemas.microsoft.com/office/drawing/2014/main" id="{6B0A8728-A028-C1E7-F68E-78AFA82D822C}"/>
              </a:ext>
            </a:extLst>
          </p:cNvPr>
          <p:cNvPicPr>
            <a:picLocks noChangeAspect="1"/>
          </p:cNvPicPr>
          <p:nvPr/>
        </p:nvPicPr>
        <p:blipFill rotWithShape="1">
          <a:blip r:embed="rId3"/>
          <a:srcRect l="30375" t="64431" r="17008" b="3770"/>
          <a:stretch/>
        </p:blipFill>
        <p:spPr>
          <a:xfrm>
            <a:off x="3850586" y="3311012"/>
            <a:ext cx="4543610" cy="1326535"/>
          </a:xfrm>
          <a:prstGeom prst="rect">
            <a:avLst/>
          </a:prstGeom>
          <a:ln w="15875">
            <a:solidFill>
              <a:schemeClr val="accent1"/>
            </a:solidFill>
          </a:ln>
        </p:spPr>
      </p:pic>
      <p:sp>
        <p:nvSpPr>
          <p:cNvPr id="18" name="Rectangle: Rounded Corners 17">
            <a:extLst>
              <a:ext uri="{FF2B5EF4-FFF2-40B4-BE49-F238E27FC236}">
                <a16:creationId xmlns:a16="http://schemas.microsoft.com/office/drawing/2014/main" id="{AA4C7F05-29D6-10C9-CA1D-A572861CB239}"/>
              </a:ext>
            </a:extLst>
          </p:cNvPr>
          <p:cNvSpPr/>
          <p:nvPr/>
        </p:nvSpPr>
        <p:spPr>
          <a:xfrm>
            <a:off x="8514574" y="5600491"/>
            <a:ext cx="2183207" cy="101600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Caregiver Training Videos &amp; Articles</a:t>
            </a:r>
          </a:p>
        </p:txBody>
      </p:sp>
      <p:sp>
        <p:nvSpPr>
          <p:cNvPr id="19" name="Rectangle: Rounded Corners 18">
            <a:extLst>
              <a:ext uri="{FF2B5EF4-FFF2-40B4-BE49-F238E27FC236}">
                <a16:creationId xmlns:a16="http://schemas.microsoft.com/office/drawing/2014/main" id="{A7109979-8D24-D7C3-76E4-337433C76173}"/>
              </a:ext>
            </a:extLst>
          </p:cNvPr>
          <p:cNvSpPr/>
          <p:nvPr/>
        </p:nvSpPr>
        <p:spPr>
          <a:xfrm flipH="1">
            <a:off x="9715852" y="3467271"/>
            <a:ext cx="2183207" cy="10153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Other possibilities – PFML, Disability Waivers, etc.</a:t>
            </a:r>
          </a:p>
        </p:txBody>
      </p:sp>
      <p:sp>
        <p:nvSpPr>
          <p:cNvPr id="20" name="Rectangle: Rounded Corners 19">
            <a:extLst>
              <a:ext uri="{FF2B5EF4-FFF2-40B4-BE49-F238E27FC236}">
                <a16:creationId xmlns:a16="http://schemas.microsoft.com/office/drawing/2014/main" id="{2DF4C59A-BC61-D4EC-D73F-47C38719F843}"/>
              </a:ext>
            </a:extLst>
          </p:cNvPr>
          <p:cNvSpPr/>
          <p:nvPr/>
        </p:nvSpPr>
        <p:spPr>
          <a:xfrm flipH="1">
            <a:off x="9706888" y="4534068"/>
            <a:ext cx="2183207" cy="1015323"/>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Medicare Plan Information &amp; Support</a:t>
            </a:r>
          </a:p>
        </p:txBody>
      </p:sp>
      <p:cxnSp>
        <p:nvCxnSpPr>
          <p:cNvPr id="21" name="Straight Connector 20">
            <a:extLst>
              <a:ext uri="{FF2B5EF4-FFF2-40B4-BE49-F238E27FC236}">
                <a16:creationId xmlns:a16="http://schemas.microsoft.com/office/drawing/2014/main" id="{751B56AC-D650-562E-DD18-211019008404}"/>
              </a:ext>
            </a:extLst>
          </p:cNvPr>
          <p:cNvCxnSpPr/>
          <p:nvPr/>
        </p:nvCxnSpPr>
        <p:spPr>
          <a:xfrm>
            <a:off x="2972601" y="2428537"/>
            <a:ext cx="1183341" cy="7472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A4A83068-AD0F-AD08-6A70-B96722BA7758}"/>
              </a:ext>
            </a:extLst>
          </p:cNvPr>
          <p:cNvCxnSpPr>
            <a:cxnSpLocks/>
          </p:cNvCxnSpPr>
          <p:nvPr/>
        </p:nvCxnSpPr>
        <p:spPr>
          <a:xfrm flipV="1">
            <a:off x="8172185" y="2437502"/>
            <a:ext cx="1183341" cy="7472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BE09E1AB-107F-3CDE-336F-87AF7CD52E45}"/>
              </a:ext>
            </a:extLst>
          </p:cNvPr>
          <p:cNvCxnSpPr>
            <a:cxnSpLocks/>
          </p:cNvCxnSpPr>
          <p:nvPr/>
        </p:nvCxnSpPr>
        <p:spPr>
          <a:xfrm flipH="1" flipV="1">
            <a:off x="8200809" y="4756091"/>
            <a:ext cx="1183341" cy="7472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97082C7F-89C5-127D-0BBD-C026A626C4DC}"/>
              </a:ext>
            </a:extLst>
          </p:cNvPr>
          <p:cNvCxnSpPr>
            <a:cxnSpLocks/>
          </p:cNvCxnSpPr>
          <p:nvPr/>
        </p:nvCxnSpPr>
        <p:spPr>
          <a:xfrm flipH="1">
            <a:off x="3008450" y="4741427"/>
            <a:ext cx="1183341" cy="74722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B51B636-055A-C841-A356-99D223D5EA48}"/>
              </a:ext>
            </a:extLst>
          </p:cNvPr>
          <p:cNvCxnSpPr>
            <a:cxnSpLocks/>
          </p:cNvCxnSpPr>
          <p:nvPr/>
        </p:nvCxnSpPr>
        <p:spPr>
          <a:xfrm>
            <a:off x="4816932" y="2436278"/>
            <a:ext cx="606715" cy="7618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5A3A82BD-AF46-0A5D-FEFB-F8B7FD21E446}"/>
              </a:ext>
            </a:extLst>
          </p:cNvPr>
          <p:cNvCxnSpPr>
            <a:cxnSpLocks/>
          </p:cNvCxnSpPr>
          <p:nvPr/>
        </p:nvCxnSpPr>
        <p:spPr>
          <a:xfrm flipV="1">
            <a:off x="6796901" y="2435863"/>
            <a:ext cx="606715" cy="7618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39AA8A0A-E5BA-56D0-EEAE-AC6022EF0097}"/>
              </a:ext>
            </a:extLst>
          </p:cNvPr>
          <p:cNvCxnSpPr>
            <a:cxnSpLocks/>
          </p:cNvCxnSpPr>
          <p:nvPr/>
        </p:nvCxnSpPr>
        <p:spPr>
          <a:xfrm>
            <a:off x="6778966" y="4739793"/>
            <a:ext cx="606715" cy="7618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DC95600C-E719-8330-A316-14FFFA9DD23A}"/>
              </a:ext>
            </a:extLst>
          </p:cNvPr>
          <p:cNvCxnSpPr>
            <a:cxnSpLocks/>
          </p:cNvCxnSpPr>
          <p:nvPr/>
        </p:nvCxnSpPr>
        <p:spPr>
          <a:xfrm flipH="1">
            <a:off x="4807967" y="4745350"/>
            <a:ext cx="606715" cy="7618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DF55BAED-9DEE-2243-84FA-FFEC86A92D54}"/>
              </a:ext>
            </a:extLst>
          </p:cNvPr>
          <p:cNvCxnSpPr>
            <a:cxnSpLocks/>
          </p:cNvCxnSpPr>
          <p:nvPr/>
        </p:nvCxnSpPr>
        <p:spPr>
          <a:xfrm>
            <a:off x="2658863" y="2843702"/>
            <a:ext cx="1075145" cy="62356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5498FB42-A22E-BF6A-D6BC-820616029899}"/>
              </a:ext>
            </a:extLst>
          </p:cNvPr>
          <p:cNvCxnSpPr>
            <a:cxnSpLocks/>
          </p:cNvCxnSpPr>
          <p:nvPr/>
        </p:nvCxnSpPr>
        <p:spPr>
          <a:xfrm flipH="1">
            <a:off x="2640931" y="4403556"/>
            <a:ext cx="1075145" cy="62356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E0F5C6BC-7EAF-7B6E-8545-EA1EB16B45A8}"/>
              </a:ext>
            </a:extLst>
          </p:cNvPr>
          <p:cNvCxnSpPr>
            <a:cxnSpLocks/>
          </p:cNvCxnSpPr>
          <p:nvPr/>
        </p:nvCxnSpPr>
        <p:spPr>
          <a:xfrm flipH="1" flipV="1">
            <a:off x="8512810" y="4403556"/>
            <a:ext cx="1075145" cy="62356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13FDACF2-53E7-7B62-9294-62DF732AA55C}"/>
              </a:ext>
            </a:extLst>
          </p:cNvPr>
          <p:cNvCxnSpPr>
            <a:cxnSpLocks/>
          </p:cNvCxnSpPr>
          <p:nvPr/>
        </p:nvCxnSpPr>
        <p:spPr>
          <a:xfrm flipH="1">
            <a:off x="8531032" y="2871568"/>
            <a:ext cx="1075145" cy="62356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B748AFAD-4E71-67C6-A4A0-D548D2BF23BB}"/>
              </a:ext>
            </a:extLst>
          </p:cNvPr>
          <p:cNvCxnSpPr>
            <a:cxnSpLocks/>
          </p:cNvCxnSpPr>
          <p:nvPr/>
        </p:nvCxnSpPr>
        <p:spPr>
          <a:xfrm>
            <a:off x="2656464" y="3913487"/>
            <a:ext cx="10754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83285CC9-E2AD-1F7F-7D5D-7D6B623C591A}"/>
              </a:ext>
            </a:extLst>
          </p:cNvPr>
          <p:cNvCxnSpPr>
            <a:cxnSpLocks/>
          </p:cNvCxnSpPr>
          <p:nvPr/>
        </p:nvCxnSpPr>
        <p:spPr>
          <a:xfrm>
            <a:off x="8528348" y="3913485"/>
            <a:ext cx="10754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92415ADF-D5F8-50A1-79B3-6C458EEB9CCA}"/>
              </a:ext>
            </a:extLst>
          </p:cNvPr>
          <p:cNvSpPr txBox="1"/>
          <p:nvPr/>
        </p:nvSpPr>
        <p:spPr>
          <a:xfrm>
            <a:off x="2794865" y="4488302"/>
            <a:ext cx="6639157" cy="492043"/>
          </a:xfrm>
          <a:prstGeom prst="rect">
            <a:avLst/>
          </a:prstGeom>
          <a:solidFill>
            <a:schemeClr val="bg1"/>
          </a:solidFill>
          <a:ln w="9525">
            <a:solidFill>
              <a:schemeClr val="tx1"/>
            </a:solidFill>
          </a:ln>
        </p:spPr>
        <p:txBody>
          <a:bodyPr vert="horz" wrap="square" lIns="0" tIns="45720" rIns="0" bIns="45720" spcCol="457200" rtlCol="0">
            <a:noAutofit/>
          </a:bodyPr>
          <a:lstStyle/>
          <a:p>
            <a:pPr algn="ctr"/>
            <a:r>
              <a:rPr lang="en-US" sz="2400" i="0" dirty="0">
                <a:solidFill>
                  <a:srgbClr val="2BC705"/>
                </a:solidFill>
                <a:latin typeface="Tahoma" panose="020B0604030504040204" pitchFamily="34" charset="0"/>
                <a:ea typeface="Tahoma" panose="020B0604030504040204" pitchFamily="34" charset="0"/>
                <a:cs typeface="Tahoma" panose="020B0604030504040204" pitchFamily="34" charset="0"/>
              </a:rPr>
              <a:t>A Comprehensive “Aging in Place” Resource</a:t>
            </a:r>
          </a:p>
        </p:txBody>
      </p:sp>
    </p:spTree>
    <p:extLst>
      <p:ext uri="{BB962C8B-B14F-4D97-AF65-F5344CB8AC3E}">
        <p14:creationId xmlns:p14="http://schemas.microsoft.com/office/powerpoint/2010/main" val="151146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Recommendation 2: A Medicare Companion Product</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99825B7-CFCE-F8F7-F472-0B3F8183D5B1}"/>
              </a:ext>
            </a:extLst>
          </p:cNvPr>
          <p:cNvSpPr txBox="1"/>
          <p:nvPr/>
        </p:nvSpPr>
        <p:spPr>
          <a:xfrm>
            <a:off x="494216" y="1454740"/>
            <a:ext cx="11306308" cy="5050462"/>
          </a:xfrm>
          <a:prstGeom prst="rect">
            <a:avLst/>
          </a:prstGeom>
        </p:spPr>
        <p:txBody>
          <a:bodyPr vert="horz" wrap="square" lIns="0" tIns="45720" rIns="0" bIns="45720" spcCol="457200" rtlCol="0">
            <a:noAutofit/>
          </a:bodyPr>
          <a:lstStyle/>
          <a:p>
            <a:pPr lvl="2" indent="0">
              <a:tabLst>
                <a:tab pos="2403475" algn="l"/>
              </a:tabLst>
            </a:pPr>
            <a:r>
              <a:rPr lang="en-US" sz="1800" b="1" i="0" dirty="0">
                <a:latin typeface="Tahoma" panose="020B0604030504040204" pitchFamily="34" charset="0"/>
                <a:ea typeface="Tahoma" panose="020B0604030504040204" pitchFamily="34" charset="0"/>
                <a:cs typeface="Tahoma" panose="020B0604030504040204" pitchFamily="34" charset="0"/>
              </a:rPr>
              <a:t>GOAL:   </a:t>
            </a:r>
            <a:r>
              <a:rPr lang="en-US" sz="1800" i="0" dirty="0">
                <a:solidFill>
                  <a:schemeClr val="accent1"/>
                </a:solidFill>
                <a:latin typeface="Tahoma" panose="020B0604030504040204" pitchFamily="34" charset="0"/>
                <a:ea typeface="Tahoma" panose="020B0604030504040204" pitchFamily="34" charset="0"/>
                <a:cs typeface="Tahoma" panose="020B0604030504040204" pitchFamily="34" charset="0"/>
              </a:rPr>
              <a:t>Bring the care coordination and chronic illness support of MSHO upstream and into the “Red Box”</a:t>
            </a:r>
          </a:p>
          <a:p>
            <a:pPr lvl="2" indent="0">
              <a:buFontTx/>
              <a:buChar char="-"/>
              <a:tabLst>
                <a:tab pos="2403475" algn="l"/>
              </a:tabLst>
            </a:pPr>
            <a:endParaRPr lang="en-US" sz="1000" dirty="0">
              <a:latin typeface="Tahoma" panose="020B0604030504040204" pitchFamily="34" charset="0"/>
              <a:ea typeface="Tahoma" panose="020B0604030504040204" pitchFamily="34" charset="0"/>
              <a:cs typeface="Tahoma" panose="020B0604030504040204" pitchFamily="34" charset="0"/>
            </a:endParaRPr>
          </a:p>
          <a:p>
            <a:pPr lvl="2" indent="0">
              <a:tabLst>
                <a:tab pos="2403475" algn="l"/>
              </a:tabLst>
            </a:pPr>
            <a:r>
              <a:rPr lang="en-US" sz="1800" b="1" i="0" dirty="0">
                <a:latin typeface="Tahoma" panose="020B0604030504040204" pitchFamily="34" charset="0"/>
                <a:ea typeface="Tahoma" panose="020B0604030504040204" pitchFamily="34" charset="0"/>
                <a:cs typeface="Tahoma" panose="020B0604030504040204" pitchFamily="34" charset="0"/>
              </a:rPr>
              <a:t>HOW:</a:t>
            </a:r>
            <a:r>
              <a:rPr lang="en-US" sz="1800" i="0" dirty="0">
                <a:solidFill>
                  <a:schemeClr val="accent1"/>
                </a:solidFill>
                <a:latin typeface="Tahoma" panose="020B0604030504040204" pitchFamily="34" charset="0"/>
                <a:ea typeface="Tahoma" panose="020B0604030504040204" pitchFamily="34" charset="0"/>
                <a:cs typeface="Tahoma" panose="020B0604030504040204" pitchFamily="34" charset="0"/>
              </a:rPr>
              <a:t>   Mirror MSHO by replacing the Medicaid Payor of LTSS with private/public LTSS insurance options:</a:t>
            </a:r>
            <a:endParaRPr lang="en-US" sz="18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1314450" lvl="4" indent="-285750">
              <a:tabLst>
                <a:tab pos="2403475" algn="l"/>
              </a:tabLst>
            </a:pPr>
            <a:r>
              <a:rPr lang="en-US" sz="1600" i="0" dirty="0">
                <a:latin typeface="Tahoma" panose="020B0604030504040204" pitchFamily="34" charset="0"/>
                <a:ea typeface="Tahoma" panose="020B0604030504040204" pitchFamily="34" charset="0"/>
                <a:cs typeface="Tahoma" panose="020B0604030504040204" pitchFamily="34" charset="0"/>
              </a:rPr>
              <a:t>Care coordination is achieved by tying the Medicare and LTSS policy together through the policy wording of the LTSS product.  </a:t>
            </a:r>
          </a:p>
          <a:p>
            <a:pPr marL="1314450" lvl="4" indent="-285750">
              <a:tabLst>
                <a:tab pos="2403475" algn="l"/>
              </a:tabLst>
            </a:pPr>
            <a:endParaRPr lang="en-US" sz="800" dirty="0">
              <a:latin typeface="Tahoma" panose="020B0604030504040204" pitchFamily="34" charset="0"/>
              <a:ea typeface="Tahoma" panose="020B0604030504040204" pitchFamily="34" charset="0"/>
              <a:cs typeface="Tahoma" panose="020B0604030504040204" pitchFamily="34" charset="0"/>
            </a:endParaRPr>
          </a:p>
          <a:p>
            <a:pPr marL="1314450" lvl="4" indent="-285750">
              <a:tabLst>
                <a:tab pos="2403475" algn="l"/>
              </a:tabLst>
            </a:pPr>
            <a:endParaRPr lang="en-US" sz="800" dirty="0">
              <a:latin typeface="Tahoma" panose="020B0604030504040204" pitchFamily="34" charset="0"/>
              <a:ea typeface="Tahoma" panose="020B0604030504040204" pitchFamily="34" charset="0"/>
              <a:cs typeface="Tahoma" panose="020B0604030504040204" pitchFamily="34" charset="0"/>
            </a:endParaRPr>
          </a:p>
          <a:p>
            <a:pPr marL="1314450" lvl="4" indent="-285750">
              <a:tabLst>
                <a:tab pos="2403475" algn="l"/>
              </a:tabLst>
            </a:pPr>
            <a:r>
              <a:rPr lang="en-US" sz="1600" i="0" dirty="0">
                <a:latin typeface="Tahoma" panose="020B0604030504040204" pitchFamily="34" charset="0"/>
                <a:ea typeface="Tahoma" panose="020B0604030504040204" pitchFamily="34" charset="0"/>
                <a:cs typeface="Tahoma" panose="020B0604030504040204" pitchFamily="34" charset="0"/>
              </a:rPr>
              <a:t>1. Market Option provides for a coordinated Medicare (Supplement/Advantage) and a LTSS “Sidecar”</a:t>
            </a:r>
          </a:p>
          <a:p>
            <a:pPr marL="1314450" lvl="5"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A monthly premium replaces the Medicaid portion the carrier receives for the LTSS costs. </a:t>
            </a:r>
          </a:p>
          <a:p>
            <a:pPr marL="1314450" lvl="5"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Can create direct tax incentives to further reduce monthly premiums.</a:t>
            </a:r>
          </a:p>
          <a:p>
            <a:pPr marL="1314450" lvl="5"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Encourages individuals to plan ahead with lower issue age premiums and employer support</a:t>
            </a:r>
          </a:p>
          <a:p>
            <a:pPr marL="1314450" lvl="4" indent="-285750">
              <a:buFontTx/>
              <a:buChar char="-"/>
              <a:tabLst>
                <a:tab pos="2460625" algn="l"/>
              </a:tabLst>
            </a:pPr>
            <a:endParaRPr lang="en-US" sz="800" dirty="0">
              <a:latin typeface="Tahoma" panose="020B0604030504040204" pitchFamily="34" charset="0"/>
              <a:ea typeface="Tahoma" panose="020B0604030504040204" pitchFamily="34" charset="0"/>
              <a:cs typeface="Tahoma" panose="020B0604030504040204" pitchFamily="34" charset="0"/>
            </a:endParaRPr>
          </a:p>
          <a:p>
            <a:pPr marL="1314450" lvl="4" indent="-285750">
              <a:buFontTx/>
              <a:buChar char="-"/>
              <a:tabLst>
                <a:tab pos="2460625" algn="l"/>
              </a:tabLst>
            </a:pPr>
            <a:endParaRPr lang="en-US" sz="800" dirty="0">
              <a:latin typeface="Tahoma" panose="020B0604030504040204" pitchFamily="34" charset="0"/>
              <a:ea typeface="Tahoma" panose="020B0604030504040204" pitchFamily="34" charset="0"/>
              <a:cs typeface="Tahoma" panose="020B0604030504040204" pitchFamily="34" charset="0"/>
            </a:endParaRPr>
          </a:p>
          <a:p>
            <a:pPr marL="1314450" lvl="4" indent="-285750">
              <a:tabLst>
                <a:tab pos="2460625" algn="l"/>
              </a:tabLst>
            </a:pPr>
            <a:r>
              <a:rPr lang="en-US" sz="1600" i="0" dirty="0">
                <a:latin typeface="Tahoma" panose="020B0604030504040204" pitchFamily="34" charset="0"/>
                <a:ea typeface="Tahoma" panose="020B0604030504040204" pitchFamily="34" charset="0"/>
                <a:cs typeface="Tahoma" panose="020B0604030504040204" pitchFamily="34" charset="0"/>
              </a:rPr>
              <a:t>2. Obligatory plan – older adults must have a plan by retirement.  </a:t>
            </a:r>
          </a:p>
          <a:p>
            <a:pPr marL="1314450" lvl="5"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All LTSS products, including Medicaid, LTC insurance, STC insurance, LTC riders on life/annuity, some chronic illness riders would qualify subject to certain coverage levels. </a:t>
            </a:r>
          </a:p>
          <a:p>
            <a:pPr marL="1200150" lvl="2" indent="-285750">
              <a:buFontTx/>
              <a:buChar char="-"/>
              <a:tabLst>
                <a:tab pos="2403475" algn="l"/>
              </a:tabLst>
            </a:pPr>
            <a:endParaRPr lang="en-US" sz="1600" i="0" dirty="0">
              <a:latin typeface="Tahoma" panose="020B0604030504040204" pitchFamily="34" charset="0"/>
              <a:ea typeface="Tahoma" panose="020B0604030504040204" pitchFamily="34" charset="0"/>
              <a:cs typeface="Tahoma" panose="020B0604030504040204" pitchFamily="34" charset="0"/>
            </a:endParaRPr>
          </a:p>
          <a:p>
            <a:pPr lvl="2">
              <a:tabLst>
                <a:tab pos="2403475" algn="l"/>
              </a:tabLst>
            </a:pP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msho-logo">
            <a:extLst>
              <a:ext uri="{FF2B5EF4-FFF2-40B4-BE49-F238E27FC236}">
                <a16:creationId xmlns:a16="http://schemas.microsoft.com/office/drawing/2014/main" id="{CB72E398-582F-2972-1660-3E5F3E9C7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165" y="2390573"/>
            <a:ext cx="2017395" cy="61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3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1AD1-4044-4090-9290-831A187C021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Recommendation 2: A Medicare Companion Product</a:t>
            </a:r>
          </a:p>
        </p:txBody>
      </p:sp>
      <p:sp>
        <p:nvSpPr>
          <p:cNvPr id="4" name="Slide Number Placeholder 3">
            <a:extLst>
              <a:ext uri="{FF2B5EF4-FFF2-40B4-BE49-F238E27FC236}">
                <a16:creationId xmlns:a16="http://schemas.microsoft.com/office/drawing/2014/main" id="{D9B7679D-1676-4620-ADF8-B6C29AC0E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1BC3-91AF-4FE8-89CE-65FB7C47A221}" type="slidenum">
              <a:rPr kumimoji="0" lang="en-US" sz="882" b="0" i="0" u="none" strike="noStrike" kern="1200" cap="none" spc="0" normalizeH="0" baseline="0" noProof="0" smtClean="0">
                <a:ln>
                  <a:noFill/>
                </a:ln>
                <a:solidFill>
                  <a:srgbClr val="58595B"/>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82" b="0" i="0" u="none" strike="noStrike" kern="1200" cap="none" spc="0" normalizeH="0" baseline="0" noProof="0" dirty="0">
              <a:ln>
                <a:noFill/>
              </a:ln>
              <a:solidFill>
                <a:srgbClr val="58595B"/>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4111C76-B8B8-01E9-EAF7-4EC94C0DDE08}"/>
              </a:ext>
            </a:extLst>
          </p:cNvPr>
          <p:cNvSpPr txBox="1"/>
          <p:nvPr/>
        </p:nvSpPr>
        <p:spPr>
          <a:xfrm>
            <a:off x="528506" y="1359016"/>
            <a:ext cx="11306308" cy="5050462"/>
          </a:xfrm>
          <a:prstGeom prst="rect">
            <a:avLst/>
          </a:prstGeom>
        </p:spPr>
        <p:txBody>
          <a:bodyPr vert="horz" wrap="square" lIns="0" tIns="45720" rIns="0" bIns="45720" spcCol="4572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99825B7-CFCE-F8F7-F472-0B3F8183D5B1}"/>
              </a:ext>
            </a:extLst>
          </p:cNvPr>
          <p:cNvSpPr txBox="1"/>
          <p:nvPr/>
        </p:nvSpPr>
        <p:spPr>
          <a:xfrm>
            <a:off x="494216" y="1454740"/>
            <a:ext cx="11306308" cy="5050462"/>
          </a:xfrm>
          <a:prstGeom prst="rect">
            <a:avLst/>
          </a:prstGeom>
        </p:spPr>
        <p:txBody>
          <a:bodyPr vert="horz" wrap="square" lIns="0" tIns="45720" rIns="0" bIns="45720" spcCol="457200" rtlCol="0">
            <a:noAutofit/>
          </a:bodyPr>
          <a:lstStyle/>
          <a:p>
            <a:pPr marL="400050" lvl="2" indent="0">
              <a:tabLst>
                <a:tab pos="2403475" algn="l"/>
              </a:tabLst>
            </a:pPr>
            <a:r>
              <a:rPr lang="en-US" sz="1800" b="1" i="0" dirty="0">
                <a:latin typeface="Tahoma" panose="020B0604030504040204" pitchFamily="34" charset="0"/>
                <a:ea typeface="Tahoma" panose="020B0604030504040204" pitchFamily="34" charset="0"/>
                <a:cs typeface="Tahoma" panose="020B0604030504040204" pitchFamily="34" charset="0"/>
              </a:rPr>
              <a:t>PRICING CONSIDERATIONS:   </a:t>
            </a:r>
            <a:r>
              <a:rPr lang="en-US" sz="1800" i="0" dirty="0">
                <a:solidFill>
                  <a:schemeClr val="accent1"/>
                </a:solidFill>
                <a:latin typeface="Tahoma" panose="020B0604030504040204" pitchFamily="34" charset="0"/>
                <a:ea typeface="Tahoma" panose="020B0604030504040204" pitchFamily="34" charset="0"/>
                <a:cs typeface="Tahoma" panose="020B0604030504040204" pitchFamily="34" charset="0"/>
              </a:rPr>
              <a:t>Approaches will differ between the Market &amp; Obligatory options and the extent of private participation:</a:t>
            </a:r>
          </a:p>
          <a:p>
            <a:pPr marL="400050" lvl="2" indent="0">
              <a:tabLst>
                <a:tab pos="2403475" algn="l"/>
              </a:tabLst>
            </a:pPr>
            <a:endParaRPr lang="en-US" sz="1800"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Under the </a:t>
            </a:r>
            <a:r>
              <a:rPr lang="en-US" sz="1600" b="1" u="sng" dirty="0">
                <a:latin typeface="Tahoma" panose="020B0604030504040204" pitchFamily="34" charset="0"/>
                <a:ea typeface="Tahoma" panose="020B0604030504040204" pitchFamily="34" charset="0"/>
                <a:cs typeface="Tahoma" panose="020B0604030504040204" pitchFamily="34" charset="0"/>
              </a:rPr>
              <a:t>Market Option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a target price of $100 a month or less at age 65.  Less for earlier purchase. </a:t>
            </a:r>
          </a:p>
          <a:p>
            <a:pPr marL="1314450" lvl="4" indent="-285750">
              <a:buFontTx/>
              <a:buChar char="-"/>
              <a:tabLst>
                <a:tab pos="2403475" algn="l"/>
              </a:tabLst>
            </a:pPr>
            <a:endParaRPr lang="en-US" sz="900" dirty="0">
              <a:latin typeface="Tahoma" panose="020B0604030504040204" pitchFamily="34" charset="0"/>
              <a:ea typeface="Tahoma" panose="020B0604030504040204" pitchFamily="34" charset="0"/>
              <a:cs typeface="Tahoma" panose="020B0604030504040204" pitchFamily="34" charset="0"/>
            </a:endParaRP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The </a:t>
            </a:r>
            <a:r>
              <a:rPr lang="en-US" sz="1600" b="1" u="sng" dirty="0">
                <a:latin typeface="Tahoma" panose="020B0604030504040204" pitchFamily="34" charset="0"/>
                <a:ea typeface="Tahoma" panose="020B0604030504040204" pitchFamily="34" charset="0"/>
                <a:cs typeface="Tahoma" panose="020B0604030504040204" pitchFamily="34" charset="0"/>
              </a:rPr>
              <a:t>Obligatory Option</a:t>
            </a:r>
            <a:r>
              <a:rPr lang="en-US" sz="1600" dirty="0">
                <a:latin typeface="Tahoma" panose="020B0604030504040204" pitchFamily="34" charset="0"/>
                <a:ea typeface="Tahoma" panose="020B0604030504040204" pitchFamily="34" charset="0"/>
                <a:cs typeface="Tahoma" panose="020B0604030504040204" pitchFamily="34" charset="0"/>
              </a:rPr>
              <a:t> will require subsidies or funding/benefit integration between programs for:</a:t>
            </a:r>
          </a:p>
          <a:p>
            <a:pPr marL="1943100" lvl="7"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Upper “red box” subsidies to provide affordable monthly premiums</a:t>
            </a:r>
          </a:p>
          <a:p>
            <a:pPr marL="1943100" lvl="5"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Impaired risk offsets to avoid the consequences of adverse selection</a:t>
            </a:r>
          </a:p>
          <a:p>
            <a:pPr marL="400050" lvl="2" indent="0">
              <a:tabLst>
                <a:tab pos="2403475" algn="l"/>
              </a:tabLst>
            </a:pPr>
            <a:endParaRPr lang="en-US" sz="18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400050" lvl="2" indent="0">
              <a:tabLst>
                <a:tab pos="2403475" algn="l"/>
              </a:tabLst>
            </a:pPr>
            <a:r>
              <a:rPr lang="en-US" sz="1800" b="1" i="0" dirty="0">
                <a:latin typeface="Tahoma" panose="020B0604030504040204" pitchFamily="34" charset="0"/>
                <a:ea typeface="Tahoma" panose="020B0604030504040204" pitchFamily="34" charset="0"/>
                <a:cs typeface="Tahoma" panose="020B0604030504040204" pitchFamily="34" charset="0"/>
              </a:rPr>
              <a:t>ADDITIONAL OPPORTUNITIES:  </a:t>
            </a:r>
            <a:r>
              <a:rPr lang="en-US" sz="1800" i="0" dirty="0">
                <a:solidFill>
                  <a:schemeClr val="accent1"/>
                </a:solidFill>
                <a:latin typeface="Tahoma" panose="020B0604030504040204" pitchFamily="34" charset="0"/>
                <a:ea typeface="Tahoma" panose="020B0604030504040204" pitchFamily="34" charset="0"/>
                <a:cs typeface="Tahoma" panose="020B0604030504040204" pitchFamily="34" charset="0"/>
              </a:rPr>
              <a:t>The approach can encourage Minnesotans as they prepare for retirement and provide opportunities for employers, advisors, carriers, and state LTSS programs by:</a:t>
            </a:r>
          </a:p>
          <a:p>
            <a:pPr marL="400050" lvl="2" indent="0">
              <a:tabLst>
                <a:tab pos="2403475" algn="l"/>
              </a:tabLst>
            </a:pPr>
            <a:endParaRPr lang="en-US" sz="1800" b="1" i="0" dirty="0">
              <a:latin typeface="Tahoma" panose="020B0604030504040204" pitchFamily="34" charset="0"/>
              <a:ea typeface="Tahoma" panose="020B0604030504040204" pitchFamily="34" charset="0"/>
              <a:cs typeface="Tahoma" panose="020B0604030504040204" pitchFamily="34" charset="0"/>
            </a:endParaRP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Incentivizing earlier purchases of LTSS solutions when costs are less, </a:t>
            </a: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Enabling </a:t>
            </a:r>
            <a:r>
              <a:rPr lang="en-US" sz="1600" b="1" dirty="0">
                <a:latin typeface="Tahoma" panose="020B0604030504040204" pitchFamily="34" charset="0"/>
                <a:ea typeface="Tahoma" panose="020B0604030504040204" pitchFamily="34" charset="0"/>
                <a:cs typeface="Tahoma" panose="020B0604030504040204" pitchFamily="34" charset="0"/>
              </a:rPr>
              <a:t>public/private collaborations </a:t>
            </a:r>
            <a:r>
              <a:rPr lang="en-US" sz="1600" dirty="0">
                <a:latin typeface="Tahoma" panose="020B0604030504040204" pitchFamily="34" charset="0"/>
                <a:ea typeface="Tahoma" panose="020B0604030504040204" pitchFamily="34" charset="0"/>
                <a:cs typeface="Tahoma" panose="020B0604030504040204" pitchFamily="34" charset="0"/>
              </a:rPr>
              <a:t>and increase carrier participation in the LTSS insurance market,</a:t>
            </a: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Provide incentives for </a:t>
            </a:r>
            <a:r>
              <a:rPr lang="en-US" sz="1600" b="1" dirty="0">
                <a:latin typeface="Tahoma" panose="020B0604030504040204" pitchFamily="34" charset="0"/>
                <a:ea typeface="Tahoma" panose="020B0604030504040204" pitchFamily="34" charset="0"/>
                <a:cs typeface="Tahoma" panose="020B0604030504040204" pitchFamily="34" charset="0"/>
              </a:rPr>
              <a:t>employers </a:t>
            </a:r>
            <a:r>
              <a:rPr lang="en-US" sz="1600" dirty="0">
                <a:latin typeface="Tahoma" panose="020B0604030504040204" pitchFamily="34" charset="0"/>
                <a:ea typeface="Tahoma" panose="020B0604030504040204" pitchFamily="34" charset="0"/>
                <a:cs typeface="Tahoma" panose="020B0604030504040204" pitchFamily="34" charset="0"/>
              </a:rPr>
              <a:t>to provide financing solutions at the workplace, and</a:t>
            </a:r>
          </a:p>
          <a:p>
            <a:pPr marL="1314450" lvl="4" indent="-285750">
              <a:buFontTx/>
              <a:buChar char="-"/>
              <a:tabLst>
                <a:tab pos="2403475" algn="l"/>
              </a:tabLst>
            </a:pPr>
            <a:r>
              <a:rPr lang="en-US" sz="1600" dirty="0">
                <a:latin typeface="Tahoma" panose="020B0604030504040204" pitchFamily="34" charset="0"/>
                <a:ea typeface="Tahoma" panose="020B0604030504040204" pitchFamily="34" charset="0"/>
                <a:cs typeface="Tahoma" panose="020B0604030504040204" pitchFamily="34" charset="0"/>
              </a:rPr>
              <a:t>Coordinate with PFML, state programs, and potential caregiver tax incentives.</a:t>
            </a:r>
          </a:p>
          <a:p>
            <a:pPr marL="2114550" lvl="4" indent="-285750">
              <a:buFontTx/>
              <a:buChar char="-"/>
              <a:tabLst>
                <a:tab pos="2403475" algn="l"/>
              </a:tabLst>
            </a:pPr>
            <a:endParaRPr lang="en-US" sz="7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5755312"/>
      </p:ext>
    </p:extLst>
  </p:cSld>
  <p:clrMapOvr>
    <a:masterClrMapping/>
  </p:clrMapOvr>
</p:sld>
</file>

<file path=ppt/theme/theme1.xml><?xml version="1.0" encoding="utf-8"?>
<a:theme xmlns:a="http://schemas.openxmlformats.org/drawingml/2006/main" name="Viscom Master Style">
  <a:themeElements>
    <a:clrScheme name="Custom 1">
      <a:dk1>
        <a:srgbClr val="000000"/>
      </a:dk1>
      <a:lt1>
        <a:srgbClr val="FFFFFF"/>
      </a:lt1>
      <a:dk2>
        <a:srgbClr val="003763"/>
      </a:dk2>
      <a:lt2>
        <a:srgbClr val="FFFFFF"/>
      </a:lt2>
      <a:accent1>
        <a:srgbClr val="003763"/>
      </a:accent1>
      <a:accent2>
        <a:srgbClr val="0067B1"/>
      </a:accent2>
      <a:accent3>
        <a:srgbClr val="00C9D3"/>
      </a:accent3>
      <a:accent4>
        <a:srgbClr val="AFB2B3"/>
      </a:accent4>
      <a:accent5>
        <a:srgbClr val="1BB680"/>
      </a:accent5>
      <a:accent6>
        <a:srgbClr val="008FBE"/>
      </a:accent6>
      <a:hlink>
        <a:srgbClr val="0066B1"/>
      </a:hlink>
      <a:folHlink>
        <a:srgbClr val="0066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spcCol="457200" rtlCol="0">
        <a:noAutofit/>
      </a:bodyPr>
      <a:lstStyle>
        <a:defPPr algn="l">
          <a:defRPr smtClean="0"/>
        </a:defPPr>
      </a:lstStyle>
    </a:txDef>
  </a:objectDefaults>
  <a:extraClrSchemeLst/>
  <a:extLst>
    <a:ext uri="{05A4C25C-085E-4340-85A3-A5531E510DB2}">
      <thm15:themeFamily xmlns:thm15="http://schemas.microsoft.com/office/thememl/2012/main" name="VN00655-v27 FTI master deck-WS.potx" id="{8491BFE8-4D92-44CD-9D71-ECB55EB33D7C}" vid="{B2E491E1-7556-45A6-8B99-F6DEB5625BEC}"/>
    </a:ext>
  </a:extLst>
</a:theme>
</file>

<file path=ppt/theme/theme2.xml><?xml version="1.0" encoding="utf-8"?>
<a:theme xmlns:a="http://schemas.openxmlformats.org/drawingml/2006/main" name="Financial_PitchDeck_MO-v6">
  <a:themeElements>
    <a:clrScheme name="Financial_PitchDeck_MO-v6">
      <a:dk1>
        <a:srgbClr val="000000"/>
      </a:dk1>
      <a:lt1>
        <a:srgbClr val="FFFFFF"/>
      </a:lt1>
      <a:dk2>
        <a:srgbClr val="A7A7A7"/>
      </a:dk2>
      <a:lt2>
        <a:srgbClr val="535353"/>
      </a:lt2>
      <a:accent1>
        <a:srgbClr val="DED8A4"/>
      </a:accent1>
      <a:accent2>
        <a:srgbClr val="790000"/>
      </a:accent2>
      <a:accent3>
        <a:srgbClr val="969959"/>
      </a:accent3>
      <a:accent4>
        <a:srgbClr val="32A1A6"/>
      </a:accent4>
      <a:accent5>
        <a:srgbClr val="606032"/>
      </a:accent5>
      <a:accent6>
        <a:srgbClr val="3C8C41"/>
      </a:accent6>
      <a:hlink>
        <a:srgbClr val="0000FF"/>
      </a:hlink>
      <a:folHlink>
        <a:srgbClr val="FF00FF"/>
      </a:folHlink>
    </a:clrScheme>
    <a:fontScheme name="Financial_PitchDeck_MO-v6">
      <a:majorFont>
        <a:latin typeface="Century Gothic"/>
        <a:ea typeface="Century Gothic"/>
        <a:cs typeface="Century Gothic"/>
      </a:majorFont>
      <a:minorFont>
        <a:latin typeface="Calibri"/>
        <a:ea typeface="Calibri"/>
        <a:cs typeface="Calibri"/>
      </a:minorFont>
    </a:fontScheme>
    <a:fmtScheme name="Financial_PitchDeck_MO-v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700" b="0" i="0" u="none" strike="noStrike" cap="none" spc="0" normalizeH="0" baseline="0">
            <a:ln>
              <a:noFill/>
            </a:ln>
            <a:solidFill>
              <a:srgbClr val="FFFFFF"/>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400"/>
          </a:spcBef>
          <a:spcAft>
            <a:spcPts val="0"/>
          </a:spcAft>
          <a:buClrTx/>
          <a:buSzTx/>
          <a:buFontTx/>
          <a:buNone/>
          <a:tabLst/>
          <a:defRPr kumimoji="0" sz="1400" b="0" i="1" u="none" strike="noStrike" cap="none" spc="0" normalizeH="0" baseline="0">
            <a:ln>
              <a:noFill/>
            </a:ln>
            <a:solidFill>
              <a:srgbClr val="3E4436"/>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5827cb2-ec9a-4986-b594-de6f43257db2">
      <Terms xmlns="http://schemas.microsoft.com/office/infopath/2007/PartnerControls"/>
    </lcf76f155ced4ddcb4097134ff3c332f>
    <_ip_UnifiedCompliancePolicyProperties xmlns="http://schemas.microsoft.com/sharepoint/v3" xsi:nil="true"/>
    <TaxCatchAll xmlns="7977b603-a143-482c-972a-63e72d31d5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A06BDDA7C3084197EFD6588B1E7BC4" ma:contentTypeVersion="15" ma:contentTypeDescription="Create a new document." ma:contentTypeScope="" ma:versionID="45aafae80d2af22143e1e0364b18cdcb">
  <xsd:schema xmlns:xsd="http://www.w3.org/2001/XMLSchema" xmlns:xs="http://www.w3.org/2001/XMLSchema" xmlns:p="http://schemas.microsoft.com/office/2006/metadata/properties" xmlns:ns1="http://schemas.microsoft.com/sharepoint/v3" xmlns:ns2="15827cb2-ec9a-4986-b594-de6f43257db2" xmlns:ns3="7977b603-a143-482c-972a-63e72d31d5ac" targetNamespace="http://schemas.microsoft.com/office/2006/metadata/properties" ma:root="true" ma:fieldsID="a101e4f5de3f50a00b2980c0c6f84f89" ns1:_="" ns2:_="" ns3:_="">
    <xsd:import namespace="http://schemas.microsoft.com/sharepoint/v3"/>
    <xsd:import namespace="15827cb2-ec9a-4986-b594-de6f43257db2"/>
    <xsd:import namespace="7977b603-a143-482c-972a-63e72d31d5a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27cb2-ec9a-4986-b594-de6f43257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7b603-a143-482c-972a-63e72d31d5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9babe45-c715-442b-a904-7f81a248851a}" ma:internalName="TaxCatchAll" ma:showField="CatchAllData" ma:web="7977b603-a143-482c-972a-63e72d31d5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XMLData LayoutName="Blank"/>
</file>

<file path=customXml/itemProps1.xml><?xml version="1.0" encoding="utf-8"?>
<ds:datastoreItem xmlns:ds="http://schemas.openxmlformats.org/officeDocument/2006/customXml" ds:itemID="{B6282EDF-83A2-41C2-8D14-7DB715D04356}">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7977b603-a143-482c-972a-63e72d31d5ac"/>
    <ds:schemaRef ds:uri="http://schemas.microsoft.com/office/2006/documentManagement/types"/>
    <ds:schemaRef ds:uri="15827cb2-ec9a-4986-b594-de6f43257db2"/>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C461C41A-439E-4F59-9EFB-D1CBF3F9D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827cb2-ec9a-4986-b594-de6f43257db2"/>
    <ds:schemaRef ds:uri="7977b603-a143-482c-972a-63e72d31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ACFC8-CD28-485B-8271-3BE0AC3F8D2D}">
  <ds:schemaRefs>
    <ds:schemaRef ds:uri="http://schemas.microsoft.com/sharepoint/v3/contenttype/forms"/>
  </ds:schemaRefs>
</ds:datastoreItem>
</file>

<file path=customXml/itemProps4.xml><?xml version="1.0" encoding="utf-8"?>
<ds:datastoreItem xmlns:ds="http://schemas.openxmlformats.org/officeDocument/2006/customXml" ds:itemID="{252D84E2-591C-4CE5-B958-53107A13A2E7}">
  <ds:schemaRefs/>
</ds:datastoreItem>
</file>

<file path=docProps/app.xml><?xml version="1.0" encoding="utf-8"?>
<Properties xmlns="http://schemas.openxmlformats.org/officeDocument/2006/extended-properties" xmlns:vt="http://schemas.openxmlformats.org/officeDocument/2006/docPropsVTypes">
  <Template>WA Cares Fund_PPT Template_revised-09.10.21</Template>
  <TotalTime>0</TotalTime>
  <Words>1530</Words>
  <Application>Microsoft Office PowerPoint</Application>
  <PresentationFormat>Widescreen</PresentationFormat>
  <Paragraphs>198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Tahoma</vt:lpstr>
      <vt:lpstr>Viscom Master Style</vt:lpstr>
      <vt:lpstr>PowerPoint Presentation</vt:lpstr>
      <vt:lpstr>Minnesota DHS: Options to Increase Access to Long Term Care Financing, Services and Supports in Minnesota</vt:lpstr>
      <vt:lpstr>Building Upon What Works in MN:  It’s All About the Supports!</vt:lpstr>
      <vt:lpstr>Reaching the Middle-Income Market – “the Red Box”</vt:lpstr>
      <vt:lpstr>Public/Private Coordinated Plan Designs from the RFP</vt:lpstr>
      <vt:lpstr>Recommendations for Minnesota:</vt:lpstr>
      <vt:lpstr>Recommendation 1: Care Navigation &amp; Support Service</vt:lpstr>
      <vt:lpstr>Recommendation 2: A Medicare Companion Product</vt:lpstr>
      <vt:lpstr>Recommendation 2: A Medicare Companion Product</vt:lpstr>
      <vt:lpstr>Recommendation 3: A Catastrophic-Lite State Based Program</vt:lpstr>
      <vt:lpstr>Essential Criteria Evaluation of the 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Meewes Sanchez, Andrea C (DSHS/ALTSA/HCS)</dc:creator>
  <cp:lastModifiedBy>Schoonveld, Steve</cp:lastModifiedBy>
  <cp:revision>6</cp:revision>
  <cp:lastPrinted>2023-08-10T22:33:15Z</cp:lastPrinted>
  <dcterms:created xsi:type="dcterms:W3CDTF">2021-09-13T21:27:45Z</dcterms:created>
  <dcterms:modified xsi:type="dcterms:W3CDTF">2023-11-12T18:39:53Z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0x01010089A06BDDA7C3084197EFD6588B1E7BC4</vt:lpwstr>
  </property>
  <property fmtid="{D5CDD505-2E9C-101B-9397-08002B2CF9AE}" pid="3" name="_dlc_DocIdItemGuid">
    <vt:lpwstr>b26558dd-bb7b-48dc-8f74-3e892cc2e6df</vt:lpwstr>
  </property>
  <property fmtid="{D5CDD505-2E9C-101B-9397-08002B2CF9AE}" pid="4" name="MediaServiceImageTags">
    <vt:lpwstr/>
  </property>
</Properties>
</file>