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603566-0103-450E-89E0-7A71B47A72B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4FF21E3-0AC8-4FDD-9E56-0CE8937295B0}">
      <dgm:prSet/>
      <dgm:spPr/>
      <dgm:t>
        <a:bodyPr/>
        <a:lstStyle/>
        <a:p>
          <a:r>
            <a:rPr lang="en-US"/>
            <a:t>My opinions are strictly my own.</a:t>
          </a:r>
        </a:p>
      </dgm:t>
    </dgm:pt>
    <dgm:pt modelId="{07ED53B9-4DFC-4EFC-A426-855D6BFEEF54}" type="parTrans" cxnId="{EC8C112F-0607-4920-886A-41F6CEA9FF9B}">
      <dgm:prSet/>
      <dgm:spPr/>
      <dgm:t>
        <a:bodyPr/>
        <a:lstStyle/>
        <a:p>
          <a:endParaRPr lang="en-US"/>
        </a:p>
      </dgm:t>
    </dgm:pt>
    <dgm:pt modelId="{EDA683C6-2C10-4298-8EE8-8C385554F1FF}" type="sibTrans" cxnId="{EC8C112F-0607-4920-886A-41F6CEA9FF9B}">
      <dgm:prSet/>
      <dgm:spPr/>
      <dgm:t>
        <a:bodyPr/>
        <a:lstStyle/>
        <a:p>
          <a:endParaRPr lang="en-US"/>
        </a:p>
      </dgm:t>
    </dgm:pt>
    <dgm:pt modelId="{30F53486-4864-43D9-BCCE-D9B3B6AC0E72}">
      <dgm:prSet/>
      <dgm:spPr/>
      <dgm:t>
        <a:bodyPr/>
        <a:lstStyle/>
        <a:p>
          <a:r>
            <a:rPr lang="en-US"/>
            <a:t>There is no published literature that I can find describing the processes I have encountered, and that I have heard described from other practice managing partners or physicians. </a:t>
          </a:r>
        </a:p>
      </dgm:t>
    </dgm:pt>
    <dgm:pt modelId="{AF465672-DB3F-4D9F-A320-F08D5FAC594A}" type="parTrans" cxnId="{3ACA1549-8AF6-4316-9ECD-7BF042F385A2}">
      <dgm:prSet/>
      <dgm:spPr/>
      <dgm:t>
        <a:bodyPr/>
        <a:lstStyle/>
        <a:p>
          <a:endParaRPr lang="en-US"/>
        </a:p>
      </dgm:t>
    </dgm:pt>
    <dgm:pt modelId="{8F93D874-5324-404F-ACE7-F42BF924E330}" type="sibTrans" cxnId="{3ACA1549-8AF6-4316-9ECD-7BF042F385A2}">
      <dgm:prSet/>
      <dgm:spPr/>
      <dgm:t>
        <a:bodyPr/>
        <a:lstStyle/>
        <a:p>
          <a:endParaRPr lang="en-US"/>
        </a:p>
      </dgm:t>
    </dgm:pt>
    <dgm:pt modelId="{D2C58DA3-D764-432C-A64D-E48572AF1168}">
      <dgm:prSet/>
      <dgm:spPr/>
      <dgm:t>
        <a:bodyPr/>
        <a:lstStyle/>
        <a:p>
          <a:r>
            <a:rPr lang="en-US"/>
            <a:t>I have no financial conflict of interest, with no investments in any companies that invest in MA plans.</a:t>
          </a:r>
        </a:p>
      </dgm:t>
    </dgm:pt>
    <dgm:pt modelId="{C5C39136-1E3C-4BC8-BC27-A1D2419039B0}" type="parTrans" cxnId="{EA4E3A1A-C8D7-41D7-85ED-8CDA9D1A224E}">
      <dgm:prSet/>
      <dgm:spPr/>
      <dgm:t>
        <a:bodyPr/>
        <a:lstStyle/>
        <a:p>
          <a:endParaRPr lang="en-US"/>
        </a:p>
      </dgm:t>
    </dgm:pt>
    <dgm:pt modelId="{7D6786EA-A4C3-4098-A103-6A7B9CEB2FAD}" type="sibTrans" cxnId="{EA4E3A1A-C8D7-41D7-85ED-8CDA9D1A224E}">
      <dgm:prSet/>
      <dgm:spPr/>
      <dgm:t>
        <a:bodyPr/>
        <a:lstStyle/>
        <a:p>
          <a:endParaRPr lang="en-US"/>
        </a:p>
      </dgm:t>
    </dgm:pt>
    <dgm:pt modelId="{5F6DED03-083C-49E1-9479-A0F08AB17E76}">
      <dgm:prSet/>
      <dgm:spPr/>
      <dgm:t>
        <a:bodyPr/>
        <a:lstStyle/>
        <a:p>
          <a:r>
            <a:rPr lang="en-US"/>
            <a:t>My payment is the same from MA plans and FFS Medicare.</a:t>
          </a:r>
        </a:p>
      </dgm:t>
    </dgm:pt>
    <dgm:pt modelId="{012426AA-2B73-46BD-9440-0F7A4265AEF3}" type="parTrans" cxnId="{01DB6828-7F2A-4C01-90F3-DD3C93EA33D8}">
      <dgm:prSet/>
      <dgm:spPr/>
      <dgm:t>
        <a:bodyPr/>
        <a:lstStyle/>
        <a:p>
          <a:endParaRPr lang="en-US"/>
        </a:p>
      </dgm:t>
    </dgm:pt>
    <dgm:pt modelId="{CAD4F022-1B75-47FB-B633-00EDCF8FFE2E}" type="sibTrans" cxnId="{01DB6828-7F2A-4C01-90F3-DD3C93EA33D8}">
      <dgm:prSet/>
      <dgm:spPr/>
      <dgm:t>
        <a:bodyPr/>
        <a:lstStyle/>
        <a:p>
          <a:endParaRPr lang="en-US"/>
        </a:p>
      </dgm:t>
    </dgm:pt>
    <dgm:pt modelId="{9F8E9993-4FF7-0141-9ED0-B35A519246F2}" type="pres">
      <dgm:prSet presAssocID="{8E603566-0103-450E-89E0-7A71B47A72B7}" presName="linear" presStyleCnt="0">
        <dgm:presLayoutVars>
          <dgm:animLvl val="lvl"/>
          <dgm:resizeHandles val="exact"/>
        </dgm:presLayoutVars>
      </dgm:prSet>
      <dgm:spPr/>
    </dgm:pt>
    <dgm:pt modelId="{E9D4FEC1-AECE-E446-A413-B069ED41A5DE}" type="pres">
      <dgm:prSet presAssocID="{D4FF21E3-0AC8-4FDD-9E56-0CE8937295B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B0A451F-8B29-0F45-9BB3-F94EE343DA9B}" type="pres">
      <dgm:prSet presAssocID="{EDA683C6-2C10-4298-8EE8-8C385554F1FF}" presName="spacer" presStyleCnt="0"/>
      <dgm:spPr/>
    </dgm:pt>
    <dgm:pt modelId="{CC01F06A-7279-0641-A3E3-B3043C6D229A}" type="pres">
      <dgm:prSet presAssocID="{30F53486-4864-43D9-BCCE-D9B3B6AC0E7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3A35D3A-82F4-C24C-9A3A-82E9E8520802}" type="pres">
      <dgm:prSet presAssocID="{8F93D874-5324-404F-ACE7-F42BF924E330}" presName="spacer" presStyleCnt="0"/>
      <dgm:spPr/>
    </dgm:pt>
    <dgm:pt modelId="{225FDF4D-5243-BA49-9321-A7DDEE395527}" type="pres">
      <dgm:prSet presAssocID="{D2C58DA3-D764-432C-A64D-E48572AF116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BFC9823-CF98-604F-B070-DB3483750F29}" type="pres">
      <dgm:prSet presAssocID="{7D6786EA-A4C3-4098-A103-6A7B9CEB2FAD}" presName="spacer" presStyleCnt="0"/>
      <dgm:spPr/>
    </dgm:pt>
    <dgm:pt modelId="{FB510FAD-DFB2-674F-9D08-CDAA278E1A48}" type="pres">
      <dgm:prSet presAssocID="{5F6DED03-083C-49E1-9479-A0F08AB17E7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D37090B-0105-7248-8E7B-B37C52D6F60B}" type="presOf" srcId="{30F53486-4864-43D9-BCCE-D9B3B6AC0E72}" destId="{CC01F06A-7279-0641-A3E3-B3043C6D229A}" srcOrd="0" destOrd="0" presId="urn:microsoft.com/office/officeart/2005/8/layout/vList2"/>
    <dgm:cxn modelId="{EA4E3A1A-C8D7-41D7-85ED-8CDA9D1A224E}" srcId="{8E603566-0103-450E-89E0-7A71B47A72B7}" destId="{D2C58DA3-D764-432C-A64D-E48572AF1168}" srcOrd="2" destOrd="0" parTransId="{C5C39136-1E3C-4BC8-BC27-A1D2419039B0}" sibTransId="{7D6786EA-A4C3-4098-A103-6A7B9CEB2FAD}"/>
    <dgm:cxn modelId="{5532A91F-F3D2-F746-8A6C-45B49C31F16A}" type="presOf" srcId="{5F6DED03-083C-49E1-9479-A0F08AB17E76}" destId="{FB510FAD-DFB2-674F-9D08-CDAA278E1A48}" srcOrd="0" destOrd="0" presId="urn:microsoft.com/office/officeart/2005/8/layout/vList2"/>
    <dgm:cxn modelId="{0F1C2520-93CB-B147-9BE1-6EE6E729DA64}" type="presOf" srcId="{D2C58DA3-D764-432C-A64D-E48572AF1168}" destId="{225FDF4D-5243-BA49-9321-A7DDEE395527}" srcOrd="0" destOrd="0" presId="urn:microsoft.com/office/officeart/2005/8/layout/vList2"/>
    <dgm:cxn modelId="{01DB6828-7F2A-4C01-90F3-DD3C93EA33D8}" srcId="{8E603566-0103-450E-89E0-7A71B47A72B7}" destId="{5F6DED03-083C-49E1-9479-A0F08AB17E76}" srcOrd="3" destOrd="0" parTransId="{012426AA-2B73-46BD-9440-0F7A4265AEF3}" sibTransId="{CAD4F022-1B75-47FB-B633-00EDCF8FFE2E}"/>
    <dgm:cxn modelId="{EC8C112F-0607-4920-886A-41F6CEA9FF9B}" srcId="{8E603566-0103-450E-89E0-7A71B47A72B7}" destId="{D4FF21E3-0AC8-4FDD-9E56-0CE8937295B0}" srcOrd="0" destOrd="0" parTransId="{07ED53B9-4DFC-4EFC-A426-855D6BFEEF54}" sibTransId="{EDA683C6-2C10-4298-8EE8-8C385554F1FF}"/>
    <dgm:cxn modelId="{3ACA1549-8AF6-4316-9ECD-7BF042F385A2}" srcId="{8E603566-0103-450E-89E0-7A71B47A72B7}" destId="{30F53486-4864-43D9-BCCE-D9B3B6AC0E72}" srcOrd="1" destOrd="0" parTransId="{AF465672-DB3F-4D9F-A320-F08D5FAC594A}" sibTransId="{8F93D874-5324-404F-ACE7-F42BF924E330}"/>
    <dgm:cxn modelId="{927B789F-EE15-474F-910F-2ED747BCA805}" type="presOf" srcId="{D4FF21E3-0AC8-4FDD-9E56-0CE8937295B0}" destId="{E9D4FEC1-AECE-E446-A413-B069ED41A5DE}" srcOrd="0" destOrd="0" presId="urn:microsoft.com/office/officeart/2005/8/layout/vList2"/>
    <dgm:cxn modelId="{3681D7A3-8880-A549-847D-64A52227B583}" type="presOf" srcId="{8E603566-0103-450E-89E0-7A71B47A72B7}" destId="{9F8E9993-4FF7-0141-9ED0-B35A519246F2}" srcOrd="0" destOrd="0" presId="urn:microsoft.com/office/officeart/2005/8/layout/vList2"/>
    <dgm:cxn modelId="{4D8BA4FE-FF74-A04C-9478-BE1EF17D543C}" type="presParOf" srcId="{9F8E9993-4FF7-0141-9ED0-B35A519246F2}" destId="{E9D4FEC1-AECE-E446-A413-B069ED41A5DE}" srcOrd="0" destOrd="0" presId="urn:microsoft.com/office/officeart/2005/8/layout/vList2"/>
    <dgm:cxn modelId="{032D4182-336A-964A-B6B2-C8B4ACABF649}" type="presParOf" srcId="{9F8E9993-4FF7-0141-9ED0-B35A519246F2}" destId="{DB0A451F-8B29-0F45-9BB3-F94EE343DA9B}" srcOrd="1" destOrd="0" presId="urn:microsoft.com/office/officeart/2005/8/layout/vList2"/>
    <dgm:cxn modelId="{D4DB93E9-8933-1C44-BBF1-9A8484DEC80A}" type="presParOf" srcId="{9F8E9993-4FF7-0141-9ED0-B35A519246F2}" destId="{CC01F06A-7279-0641-A3E3-B3043C6D229A}" srcOrd="2" destOrd="0" presId="urn:microsoft.com/office/officeart/2005/8/layout/vList2"/>
    <dgm:cxn modelId="{1A7940C2-C2A6-3A4D-B806-6F075F61E3ED}" type="presParOf" srcId="{9F8E9993-4FF7-0141-9ED0-B35A519246F2}" destId="{13A35D3A-82F4-C24C-9A3A-82E9E8520802}" srcOrd="3" destOrd="0" presId="urn:microsoft.com/office/officeart/2005/8/layout/vList2"/>
    <dgm:cxn modelId="{6018EFCB-0917-324F-ADC5-D818E869F394}" type="presParOf" srcId="{9F8E9993-4FF7-0141-9ED0-B35A519246F2}" destId="{225FDF4D-5243-BA49-9321-A7DDEE395527}" srcOrd="4" destOrd="0" presId="urn:microsoft.com/office/officeart/2005/8/layout/vList2"/>
    <dgm:cxn modelId="{62A9CE0F-7B06-9142-A858-0E477CF21206}" type="presParOf" srcId="{9F8E9993-4FF7-0141-9ED0-B35A519246F2}" destId="{4BFC9823-CF98-604F-B070-DB3483750F29}" srcOrd="5" destOrd="0" presId="urn:microsoft.com/office/officeart/2005/8/layout/vList2"/>
    <dgm:cxn modelId="{715BB732-3614-3341-8D44-E6D2D468324E}" type="presParOf" srcId="{9F8E9993-4FF7-0141-9ED0-B35A519246F2}" destId="{FB510FAD-DFB2-674F-9D08-CDAA278E1A4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D229BA-4F70-489D-8AB4-EF2E5507552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83516E2-9EED-411C-BC78-4DFFA88806C9}">
      <dgm:prSet/>
      <dgm:spPr/>
      <dgm:t>
        <a:bodyPr/>
        <a:lstStyle/>
        <a:p>
          <a:r>
            <a:rPr lang="en-US"/>
            <a:t>I am a cancer doctor, and I have seen a significant deterioration of benefits for cancer patients and others with serious illness.</a:t>
          </a:r>
        </a:p>
      </dgm:t>
    </dgm:pt>
    <dgm:pt modelId="{82A3F8FD-F912-477C-8FA0-06D76DC9354D}" type="parTrans" cxnId="{9AAB1F7D-FB4B-4507-A338-2918B9C84AC3}">
      <dgm:prSet/>
      <dgm:spPr/>
      <dgm:t>
        <a:bodyPr/>
        <a:lstStyle/>
        <a:p>
          <a:endParaRPr lang="en-US"/>
        </a:p>
      </dgm:t>
    </dgm:pt>
    <dgm:pt modelId="{4C4B9D15-6591-49DE-B624-D3D7FB5F174C}" type="sibTrans" cxnId="{9AAB1F7D-FB4B-4507-A338-2918B9C84AC3}">
      <dgm:prSet/>
      <dgm:spPr/>
      <dgm:t>
        <a:bodyPr/>
        <a:lstStyle/>
        <a:p>
          <a:endParaRPr lang="en-US"/>
        </a:p>
      </dgm:t>
    </dgm:pt>
    <dgm:pt modelId="{1D409BB3-3F84-4DAD-9A64-6AC21E18F6B0}">
      <dgm:prSet/>
      <dgm:spPr/>
      <dgm:t>
        <a:bodyPr/>
        <a:lstStyle/>
        <a:p>
          <a:r>
            <a:rPr lang="en-US"/>
            <a:t>NAIC  is the only organization outside of CMS that has any ability to provide oversight of MA plans so my hope is for regulations that allow patients to select a plan that is honestly marketed and lives up to expectations.</a:t>
          </a:r>
        </a:p>
      </dgm:t>
    </dgm:pt>
    <dgm:pt modelId="{9B3A0335-32D8-491F-99CC-6D6A3317EBA2}" type="parTrans" cxnId="{7F8F53C8-07B7-419C-B206-276FC9A8A2CC}">
      <dgm:prSet/>
      <dgm:spPr/>
      <dgm:t>
        <a:bodyPr/>
        <a:lstStyle/>
        <a:p>
          <a:endParaRPr lang="en-US"/>
        </a:p>
      </dgm:t>
    </dgm:pt>
    <dgm:pt modelId="{5234EFBC-1D11-472E-A46F-88667520E73D}" type="sibTrans" cxnId="{7F8F53C8-07B7-419C-B206-276FC9A8A2CC}">
      <dgm:prSet/>
      <dgm:spPr/>
      <dgm:t>
        <a:bodyPr/>
        <a:lstStyle/>
        <a:p>
          <a:endParaRPr lang="en-US"/>
        </a:p>
      </dgm:t>
    </dgm:pt>
    <dgm:pt modelId="{7ED9B473-C5D8-0F4B-91FC-61ADEDD601BC}" type="pres">
      <dgm:prSet presAssocID="{47D229BA-4F70-489D-8AB4-EF2E5507552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A6B22E7-8A26-2242-81C8-3FA781AE58DD}" type="pres">
      <dgm:prSet presAssocID="{E83516E2-9EED-411C-BC78-4DFFA88806C9}" presName="hierRoot1" presStyleCnt="0"/>
      <dgm:spPr/>
    </dgm:pt>
    <dgm:pt modelId="{473A8DA3-BB2A-7841-878D-13261004056B}" type="pres">
      <dgm:prSet presAssocID="{E83516E2-9EED-411C-BC78-4DFFA88806C9}" presName="composite" presStyleCnt="0"/>
      <dgm:spPr/>
    </dgm:pt>
    <dgm:pt modelId="{C652932B-A31B-1040-9637-C11E9766723D}" type="pres">
      <dgm:prSet presAssocID="{E83516E2-9EED-411C-BC78-4DFFA88806C9}" presName="background" presStyleLbl="node0" presStyleIdx="0" presStyleCnt="2"/>
      <dgm:spPr/>
    </dgm:pt>
    <dgm:pt modelId="{5DEC0C2B-DAE8-2B4F-B5E3-1E6D73DF7F3C}" type="pres">
      <dgm:prSet presAssocID="{E83516E2-9EED-411C-BC78-4DFFA88806C9}" presName="text" presStyleLbl="fgAcc0" presStyleIdx="0" presStyleCnt="2">
        <dgm:presLayoutVars>
          <dgm:chPref val="3"/>
        </dgm:presLayoutVars>
      </dgm:prSet>
      <dgm:spPr/>
    </dgm:pt>
    <dgm:pt modelId="{47345393-4C20-5B47-B219-CD0EFD1956D1}" type="pres">
      <dgm:prSet presAssocID="{E83516E2-9EED-411C-BC78-4DFFA88806C9}" presName="hierChild2" presStyleCnt="0"/>
      <dgm:spPr/>
    </dgm:pt>
    <dgm:pt modelId="{6B6C416D-E232-9547-BCA1-17EAC2BE531B}" type="pres">
      <dgm:prSet presAssocID="{1D409BB3-3F84-4DAD-9A64-6AC21E18F6B0}" presName="hierRoot1" presStyleCnt="0"/>
      <dgm:spPr/>
    </dgm:pt>
    <dgm:pt modelId="{A46E0D45-CFAB-754C-8DD6-FEDE19DC29B1}" type="pres">
      <dgm:prSet presAssocID="{1D409BB3-3F84-4DAD-9A64-6AC21E18F6B0}" presName="composite" presStyleCnt="0"/>
      <dgm:spPr/>
    </dgm:pt>
    <dgm:pt modelId="{37A87CDE-5EB5-3B4F-8661-0739A28F7432}" type="pres">
      <dgm:prSet presAssocID="{1D409BB3-3F84-4DAD-9A64-6AC21E18F6B0}" presName="background" presStyleLbl="node0" presStyleIdx="1" presStyleCnt="2"/>
      <dgm:spPr/>
    </dgm:pt>
    <dgm:pt modelId="{6D931FE9-42E5-8C46-BE60-7C57ECDA4EF6}" type="pres">
      <dgm:prSet presAssocID="{1D409BB3-3F84-4DAD-9A64-6AC21E18F6B0}" presName="text" presStyleLbl="fgAcc0" presStyleIdx="1" presStyleCnt="2">
        <dgm:presLayoutVars>
          <dgm:chPref val="3"/>
        </dgm:presLayoutVars>
      </dgm:prSet>
      <dgm:spPr/>
    </dgm:pt>
    <dgm:pt modelId="{E5640A28-177D-2E4E-8A0B-9306B9808B2D}" type="pres">
      <dgm:prSet presAssocID="{1D409BB3-3F84-4DAD-9A64-6AC21E18F6B0}" presName="hierChild2" presStyleCnt="0"/>
      <dgm:spPr/>
    </dgm:pt>
  </dgm:ptLst>
  <dgm:cxnLst>
    <dgm:cxn modelId="{CFB33003-6A6E-5640-AC57-140525F14302}" type="presOf" srcId="{E83516E2-9EED-411C-BC78-4DFFA88806C9}" destId="{5DEC0C2B-DAE8-2B4F-B5E3-1E6D73DF7F3C}" srcOrd="0" destOrd="0" presId="urn:microsoft.com/office/officeart/2005/8/layout/hierarchy1"/>
    <dgm:cxn modelId="{9AAB1F7D-FB4B-4507-A338-2918B9C84AC3}" srcId="{47D229BA-4F70-489D-8AB4-EF2E55075528}" destId="{E83516E2-9EED-411C-BC78-4DFFA88806C9}" srcOrd="0" destOrd="0" parTransId="{82A3F8FD-F912-477C-8FA0-06D76DC9354D}" sibTransId="{4C4B9D15-6591-49DE-B624-D3D7FB5F174C}"/>
    <dgm:cxn modelId="{6DA4CF9C-7E95-A841-A2E8-409FEDA86124}" type="presOf" srcId="{47D229BA-4F70-489D-8AB4-EF2E55075528}" destId="{7ED9B473-C5D8-0F4B-91FC-61ADEDD601BC}" srcOrd="0" destOrd="0" presId="urn:microsoft.com/office/officeart/2005/8/layout/hierarchy1"/>
    <dgm:cxn modelId="{7F8F53C8-07B7-419C-B206-276FC9A8A2CC}" srcId="{47D229BA-4F70-489D-8AB4-EF2E55075528}" destId="{1D409BB3-3F84-4DAD-9A64-6AC21E18F6B0}" srcOrd="1" destOrd="0" parTransId="{9B3A0335-32D8-491F-99CC-6D6A3317EBA2}" sibTransId="{5234EFBC-1D11-472E-A46F-88667520E73D}"/>
    <dgm:cxn modelId="{2FB496F3-F58C-0945-B418-539754CDD639}" type="presOf" srcId="{1D409BB3-3F84-4DAD-9A64-6AC21E18F6B0}" destId="{6D931FE9-42E5-8C46-BE60-7C57ECDA4EF6}" srcOrd="0" destOrd="0" presId="urn:microsoft.com/office/officeart/2005/8/layout/hierarchy1"/>
    <dgm:cxn modelId="{B3592760-15BB-1941-9031-E2D9D60477C5}" type="presParOf" srcId="{7ED9B473-C5D8-0F4B-91FC-61ADEDD601BC}" destId="{CA6B22E7-8A26-2242-81C8-3FA781AE58DD}" srcOrd="0" destOrd="0" presId="urn:microsoft.com/office/officeart/2005/8/layout/hierarchy1"/>
    <dgm:cxn modelId="{7A608537-563E-2F44-8DB7-0CD66F6F9A71}" type="presParOf" srcId="{CA6B22E7-8A26-2242-81C8-3FA781AE58DD}" destId="{473A8DA3-BB2A-7841-878D-13261004056B}" srcOrd="0" destOrd="0" presId="urn:microsoft.com/office/officeart/2005/8/layout/hierarchy1"/>
    <dgm:cxn modelId="{04D6B8EE-9412-5445-AAD6-80F9BA39BE47}" type="presParOf" srcId="{473A8DA3-BB2A-7841-878D-13261004056B}" destId="{C652932B-A31B-1040-9637-C11E9766723D}" srcOrd="0" destOrd="0" presId="urn:microsoft.com/office/officeart/2005/8/layout/hierarchy1"/>
    <dgm:cxn modelId="{42D350B3-8A26-284F-AD5D-8D4AC21CBFA9}" type="presParOf" srcId="{473A8DA3-BB2A-7841-878D-13261004056B}" destId="{5DEC0C2B-DAE8-2B4F-B5E3-1E6D73DF7F3C}" srcOrd="1" destOrd="0" presId="urn:microsoft.com/office/officeart/2005/8/layout/hierarchy1"/>
    <dgm:cxn modelId="{62AB5EFC-7C33-5C43-ADD9-1B87A5EFD9FB}" type="presParOf" srcId="{CA6B22E7-8A26-2242-81C8-3FA781AE58DD}" destId="{47345393-4C20-5B47-B219-CD0EFD1956D1}" srcOrd="1" destOrd="0" presId="urn:microsoft.com/office/officeart/2005/8/layout/hierarchy1"/>
    <dgm:cxn modelId="{53B0F4C5-3188-9345-A2EA-B87B97CD8957}" type="presParOf" srcId="{7ED9B473-C5D8-0F4B-91FC-61ADEDD601BC}" destId="{6B6C416D-E232-9547-BCA1-17EAC2BE531B}" srcOrd="1" destOrd="0" presId="urn:microsoft.com/office/officeart/2005/8/layout/hierarchy1"/>
    <dgm:cxn modelId="{77769DFA-6863-E944-9D1B-B7E8A5FE3D81}" type="presParOf" srcId="{6B6C416D-E232-9547-BCA1-17EAC2BE531B}" destId="{A46E0D45-CFAB-754C-8DD6-FEDE19DC29B1}" srcOrd="0" destOrd="0" presId="urn:microsoft.com/office/officeart/2005/8/layout/hierarchy1"/>
    <dgm:cxn modelId="{DB2ADB75-BDA1-DD43-94C7-009A9F521881}" type="presParOf" srcId="{A46E0D45-CFAB-754C-8DD6-FEDE19DC29B1}" destId="{37A87CDE-5EB5-3B4F-8661-0739A28F7432}" srcOrd="0" destOrd="0" presId="urn:microsoft.com/office/officeart/2005/8/layout/hierarchy1"/>
    <dgm:cxn modelId="{1E9D0B35-6C64-F848-8996-EF29BC66871C}" type="presParOf" srcId="{A46E0D45-CFAB-754C-8DD6-FEDE19DC29B1}" destId="{6D931FE9-42E5-8C46-BE60-7C57ECDA4EF6}" srcOrd="1" destOrd="0" presId="urn:microsoft.com/office/officeart/2005/8/layout/hierarchy1"/>
    <dgm:cxn modelId="{7803F380-F090-4D43-AC50-B61C24820033}" type="presParOf" srcId="{6B6C416D-E232-9547-BCA1-17EAC2BE531B}" destId="{E5640A28-177D-2E4E-8A0B-9306B9808B2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4063B9-8012-4FF1-A8E2-05B9259CCB0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5FE460B-4670-4CDE-B5E0-38E678E914F2}">
      <dgm:prSet/>
      <dgm:spPr/>
      <dgm:t>
        <a:bodyPr/>
        <a:lstStyle/>
        <a:p>
          <a:r>
            <a:rPr lang="en-US"/>
            <a:t>1. Physicians employed by Managed care companies </a:t>
          </a:r>
        </a:p>
      </dgm:t>
    </dgm:pt>
    <dgm:pt modelId="{D5939CA5-CA5D-475D-96E8-DEC0E19B3ED9}" type="parTrans" cxnId="{37FA7759-9A2A-4796-B786-AA5205F8EC1F}">
      <dgm:prSet/>
      <dgm:spPr/>
      <dgm:t>
        <a:bodyPr/>
        <a:lstStyle/>
        <a:p>
          <a:endParaRPr lang="en-US"/>
        </a:p>
      </dgm:t>
    </dgm:pt>
    <dgm:pt modelId="{B070030A-C6DF-4352-A2A7-DEFCC2A88C94}" type="sibTrans" cxnId="{37FA7759-9A2A-4796-B786-AA5205F8EC1F}">
      <dgm:prSet/>
      <dgm:spPr/>
      <dgm:t>
        <a:bodyPr/>
        <a:lstStyle/>
        <a:p>
          <a:endParaRPr lang="en-US"/>
        </a:p>
      </dgm:t>
    </dgm:pt>
    <dgm:pt modelId="{6309AEAE-02E3-4BB8-9653-CEBDC732EB8D}">
      <dgm:prSet/>
      <dgm:spPr/>
      <dgm:t>
        <a:bodyPr/>
        <a:lstStyle/>
        <a:p>
          <a:r>
            <a:rPr lang="en-US"/>
            <a:t>2. Delays in prior authorization by MA companies</a:t>
          </a:r>
        </a:p>
      </dgm:t>
    </dgm:pt>
    <dgm:pt modelId="{A3FAA647-64C3-4EC2-BF2B-477CFCB02AC2}" type="parTrans" cxnId="{BD43E0BA-B29F-45DE-8BC7-1E16922099E3}">
      <dgm:prSet/>
      <dgm:spPr/>
      <dgm:t>
        <a:bodyPr/>
        <a:lstStyle/>
        <a:p>
          <a:endParaRPr lang="en-US"/>
        </a:p>
      </dgm:t>
    </dgm:pt>
    <dgm:pt modelId="{846E8EA0-78F1-4BA1-9AFF-E1AC2E2ED9DC}" type="sibTrans" cxnId="{BD43E0BA-B29F-45DE-8BC7-1E16922099E3}">
      <dgm:prSet/>
      <dgm:spPr/>
      <dgm:t>
        <a:bodyPr/>
        <a:lstStyle/>
        <a:p>
          <a:endParaRPr lang="en-US"/>
        </a:p>
      </dgm:t>
    </dgm:pt>
    <dgm:pt modelId="{28BB10A5-2FFC-491B-B02F-28875B14EBA9}">
      <dgm:prSet/>
      <dgm:spPr/>
      <dgm:t>
        <a:bodyPr/>
        <a:lstStyle/>
        <a:p>
          <a:r>
            <a:rPr lang="en-US"/>
            <a:t>3. Attempts to participate in ACOs, or be on the board</a:t>
          </a:r>
        </a:p>
      </dgm:t>
    </dgm:pt>
    <dgm:pt modelId="{0172B320-E271-4CF1-9E21-0660C7C9EFC0}" type="parTrans" cxnId="{7DB26FBA-E1A4-4807-B186-AB0E821D9D13}">
      <dgm:prSet/>
      <dgm:spPr/>
      <dgm:t>
        <a:bodyPr/>
        <a:lstStyle/>
        <a:p>
          <a:endParaRPr lang="en-US"/>
        </a:p>
      </dgm:t>
    </dgm:pt>
    <dgm:pt modelId="{D90E00B1-2742-4C80-ABE9-3B91001607E9}" type="sibTrans" cxnId="{7DB26FBA-E1A4-4807-B186-AB0E821D9D13}">
      <dgm:prSet/>
      <dgm:spPr/>
      <dgm:t>
        <a:bodyPr/>
        <a:lstStyle/>
        <a:p>
          <a:endParaRPr lang="en-US"/>
        </a:p>
      </dgm:t>
    </dgm:pt>
    <dgm:pt modelId="{28355894-B70C-432A-A2B2-95C9F0251467}">
      <dgm:prSet/>
      <dgm:spPr/>
      <dgm:t>
        <a:bodyPr/>
        <a:lstStyle/>
        <a:p>
          <a:r>
            <a:rPr lang="en-US"/>
            <a:t>4. Discussions with other cancer practices </a:t>
          </a:r>
        </a:p>
      </dgm:t>
    </dgm:pt>
    <dgm:pt modelId="{94BCB1AE-9C0F-4120-8680-A3ECD3AF3CBE}" type="parTrans" cxnId="{24A5C22D-5667-4F18-A06C-50F19D24C2AC}">
      <dgm:prSet/>
      <dgm:spPr/>
      <dgm:t>
        <a:bodyPr/>
        <a:lstStyle/>
        <a:p>
          <a:endParaRPr lang="en-US"/>
        </a:p>
      </dgm:t>
    </dgm:pt>
    <dgm:pt modelId="{F1D197D0-E3E2-4068-AB51-10462357FAEE}" type="sibTrans" cxnId="{24A5C22D-5667-4F18-A06C-50F19D24C2AC}">
      <dgm:prSet/>
      <dgm:spPr/>
      <dgm:t>
        <a:bodyPr/>
        <a:lstStyle/>
        <a:p>
          <a:endParaRPr lang="en-US"/>
        </a:p>
      </dgm:t>
    </dgm:pt>
    <dgm:pt modelId="{C4CEBA82-FC8D-4376-AB7B-0244AA54621A}">
      <dgm:prSet/>
      <dgm:spPr/>
      <dgm:t>
        <a:bodyPr/>
        <a:lstStyle/>
        <a:p>
          <a:r>
            <a:rPr lang="en-US"/>
            <a:t>5. Discussions with physicians employed by hospitals that also have MA or other insurance plans.</a:t>
          </a:r>
        </a:p>
      </dgm:t>
    </dgm:pt>
    <dgm:pt modelId="{2CCAD7BB-164D-4F3D-9529-0819479473EC}" type="parTrans" cxnId="{E9C016F0-01A0-4A0C-97B1-F6736DFC6A5A}">
      <dgm:prSet/>
      <dgm:spPr/>
      <dgm:t>
        <a:bodyPr/>
        <a:lstStyle/>
        <a:p>
          <a:endParaRPr lang="en-US"/>
        </a:p>
      </dgm:t>
    </dgm:pt>
    <dgm:pt modelId="{C6E19920-168E-4048-A0E8-B4CE5D0448E2}" type="sibTrans" cxnId="{E9C016F0-01A0-4A0C-97B1-F6736DFC6A5A}">
      <dgm:prSet/>
      <dgm:spPr/>
      <dgm:t>
        <a:bodyPr/>
        <a:lstStyle/>
        <a:p>
          <a:endParaRPr lang="en-US"/>
        </a:p>
      </dgm:t>
    </dgm:pt>
    <dgm:pt modelId="{F5475ECD-65C1-4161-9599-741A86448864}">
      <dgm:prSet/>
      <dgm:spPr/>
      <dgm:t>
        <a:bodyPr/>
        <a:lstStyle/>
        <a:p>
          <a:r>
            <a:rPr lang="en-US"/>
            <a:t>6. My Governor’s Task Force on Drug Pricing</a:t>
          </a:r>
        </a:p>
      </dgm:t>
    </dgm:pt>
    <dgm:pt modelId="{BC7A0642-0233-4445-B5FC-4E406B3B0F8F}" type="parTrans" cxnId="{B0B0AB9E-5352-4BE0-A565-7B9ADAF1A9AF}">
      <dgm:prSet/>
      <dgm:spPr/>
      <dgm:t>
        <a:bodyPr/>
        <a:lstStyle/>
        <a:p>
          <a:endParaRPr lang="en-US"/>
        </a:p>
      </dgm:t>
    </dgm:pt>
    <dgm:pt modelId="{8947762F-C2D1-413B-9658-8CD5F76A7A93}" type="sibTrans" cxnId="{B0B0AB9E-5352-4BE0-A565-7B9ADAF1A9AF}">
      <dgm:prSet/>
      <dgm:spPr/>
      <dgm:t>
        <a:bodyPr/>
        <a:lstStyle/>
        <a:p>
          <a:endParaRPr lang="en-US"/>
        </a:p>
      </dgm:t>
    </dgm:pt>
    <dgm:pt modelId="{6A111460-7717-4A80-AE93-6E5F85AF6BE3}" type="pres">
      <dgm:prSet presAssocID="{BB4063B9-8012-4FF1-A8E2-05B9259CCB02}" presName="root" presStyleCnt="0">
        <dgm:presLayoutVars>
          <dgm:dir/>
          <dgm:resizeHandles val="exact"/>
        </dgm:presLayoutVars>
      </dgm:prSet>
      <dgm:spPr/>
    </dgm:pt>
    <dgm:pt modelId="{C82D3450-7D12-4433-A0E6-78D62FE8A4D9}" type="pres">
      <dgm:prSet presAssocID="{25FE460B-4670-4CDE-B5E0-38E678E914F2}" presName="compNode" presStyleCnt="0"/>
      <dgm:spPr/>
    </dgm:pt>
    <dgm:pt modelId="{7574FA48-6227-4990-A7ED-0060F51F1D35}" type="pres">
      <dgm:prSet presAssocID="{25FE460B-4670-4CDE-B5E0-38E678E914F2}" presName="bgRect" presStyleLbl="bgShp" presStyleIdx="0" presStyleCnt="6"/>
      <dgm:spPr/>
    </dgm:pt>
    <dgm:pt modelId="{2B8B3306-7954-417E-AE96-BFC6CE2657F6}" type="pres">
      <dgm:prSet presAssocID="{25FE460B-4670-4CDE-B5E0-38E678E914F2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C5176A39-55CF-41E7-B7A6-0A476DCA46F5}" type="pres">
      <dgm:prSet presAssocID="{25FE460B-4670-4CDE-B5E0-38E678E914F2}" presName="spaceRect" presStyleCnt="0"/>
      <dgm:spPr/>
    </dgm:pt>
    <dgm:pt modelId="{6A730004-7C2D-470F-9541-86412E917D7B}" type="pres">
      <dgm:prSet presAssocID="{25FE460B-4670-4CDE-B5E0-38E678E914F2}" presName="parTx" presStyleLbl="revTx" presStyleIdx="0" presStyleCnt="6">
        <dgm:presLayoutVars>
          <dgm:chMax val="0"/>
          <dgm:chPref val="0"/>
        </dgm:presLayoutVars>
      </dgm:prSet>
      <dgm:spPr/>
    </dgm:pt>
    <dgm:pt modelId="{2BCB6E25-E98A-4AF3-9308-B3668B4A8C88}" type="pres">
      <dgm:prSet presAssocID="{B070030A-C6DF-4352-A2A7-DEFCC2A88C94}" presName="sibTrans" presStyleCnt="0"/>
      <dgm:spPr/>
    </dgm:pt>
    <dgm:pt modelId="{F05B2A90-10CD-4219-87B0-41740337998C}" type="pres">
      <dgm:prSet presAssocID="{6309AEAE-02E3-4BB8-9653-CEBDC732EB8D}" presName="compNode" presStyleCnt="0"/>
      <dgm:spPr/>
    </dgm:pt>
    <dgm:pt modelId="{0AB14702-6685-4A29-8745-787177AC54F1}" type="pres">
      <dgm:prSet presAssocID="{6309AEAE-02E3-4BB8-9653-CEBDC732EB8D}" presName="bgRect" presStyleLbl="bgShp" presStyleIdx="1" presStyleCnt="6"/>
      <dgm:spPr/>
    </dgm:pt>
    <dgm:pt modelId="{CFACFE8B-6FD1-48F3-8B2A-C6542341CD4B}" type="pres">
      <dgm:prSet presAssocID="{6309AEAE-02E3-4BB8-9653-CEBDC732EB8D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C6D96C4D-7102-49B3-AE41-D01A8F801537}" type="pres">
      <dgm:prSet presAssocID="{6309AEAE-02E3-4BB8-9653-CEBDC732EB8D}" presName="spaceRect" presStyleCnt="0"/>
      <dgm:spPr/>
    </dgm:pt>
    <dgm:pt modelId="{BD1D06C3-4C95-4C2D-B008-5C9B299F9E04}" type="pres">
      <dgm:prSet presAssocID="{6309AEAE-02E3-4BB8-9653-CEBDC732EB8D}" presName="parTx" presStyleLbl="revTx" presStyleIdx="1" presStyleCnt="6">
        <dgm:presLayoutVars>
          <dgm:chMax val="0"/>
          <dgm:chPref val="0"/>
        </dgm:presLayoutVars>
      </dgm:prSet>
      <dgm:spPr/>
    </dgm:pt>
    <dgm:pt modelId="{05659EFE-E1E6-45F6-A164-40517C67D7FB}" type="pres">
      <dgm:prSet presAssocID="{846E8EA0-78F1-4BA1-9AFF-E1AC2E2ED9DC}" presName="sibTrans" presStyleCnt="0"/>
      <dgm:spPr/>
    </dgm:pt>
    <dgm:pt modelId="{17829CDB-5684-4843-B599-096D0597ED84}" type="pres">
      <dgm:prSet presAssocID="{28BB10A5-2FFC-491B-B02F-28875B14EBA9}" presName="compNode" presStyleCnt="0"/>
      <dgm:spPr/>
    </dgm:pt>
    <dgm:pt modelId="{BB56D857-D39D-40A0-B3EB-3B53FB3F4EE9}" type="pres">
      <dgm:prSet presAssocID="{28BB10A5-2FFC-491B-B02F-28875B14EBA9}" presName="bgRect" presStyleLbl="bgShp" presStyleIdx="2" presStyleCnt="6"/>
      <dgm:spPr/>
    </dgm:pt>
    <dgm:pt modelId="{C111858A-6E90-4536-B8BD-4962FC43F8E4}" type="pres">
      <dgm:prSet presAssocID="{28BB10A5-2FFC-491B-B02F-28875B14EBA9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90B6F14F-8A90-4F78-BEC1-DC1ADA98D076}" type="pres">
      <dgm:prSet presAssocID="{28BB10A5-2FFC-491B-B02F-28875B14EBA9}" presName="spaceRect" presStyleCnt="0"/>
      <dgm:spPr/>
    </dgm:pt>
    <dgm:pt modelId="{BCDDDAFE-A32F-40C8-901D-56E820533BCF}" type="pres">
      <dgm:prSet presAssocID="{28BB10A5-2FFC-491B-B02F-28875B14EBA9}" presName="parTx" presStyleLbl="revTx" presStyleIdx="2" presStyleCnt="6">
        <dgm:presLayoutVars>
          <dgm:chMax val="0"/>
          <dgm:chPref val="0"/>
        </dgm:presLayoutVars>
      </dgm:prSet>
      <dgm:spPr/>
    </dgm:pt>
    <dgm:pt modelId="{E5E05753-8137-4A5E-BED1-273CD3F388BB}" type="pres">
      <dgm:prSet presAssocID="{D90E00B1-2742-4C80-ABE9-3B91001607E9}" presName="sibTrans" presStyleCnt="0"/>
      <dgm:spPr/>
    </dgm:pt>
    <dgm:pt modelId="{D199BA90-6062-4DED-A574-EF6584989FC0}" type="pres">
      <dgm:prSet presAssocID="{28355894-B70C-432A-A2B2-95C9F0251467}" presName="compNode" presStyleCnt="0"/>
      <dgm:spPr/>
    </dgm:pt>
    <dgm:pt modelId="{9D7810E7-CBA8-4E9D-9FD4-D63AB7BF7AA8}" type="pres">
      <dgm:prSet presAssocID="{28355894-B70C-432A-A2B2-95C9F0251467}" presName="bgRect" presStyleLbl="bgShp" presStyleIdx="3" presStyleCnt="6"/>
      <dgm:spPr/>
    </dgm:pt>
    <dgm:pt modelId="{1C90AF78-2E14-46BD-9DAD-81DAFA195664}" type="pres">
      <dgm:prSet presAssocID="{28355894-B70C-432A-A2B2-95C9F0251467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8BD5B7F6-0483-4926-A069-7C3F6FFF1A70}" type="pres">
      <dgm:prSet presAssocID="{28355894-B70C-432A-A2B2-95C9F0251467}" presName="spaceRect" presStyleCnt="0"/>
      <dgm:spPr/>
    </dgm:pt>
    <dgm:pt modelId="{2A83AFA5-63A5-4260-ABF7-BF0B62A742D9}" type="pres">
      <dgm:prSet presAssocID="{28355894-B70C-432A-A2B2-95C9F0251467}" presName="parTx" presStyleLbl="revTx" presStyleIdx="3" presStyleCnt="6">
        <dgm:presLayoutVars>
          <dgm:chMax val="0"/>
          <dgm:chPref val="0"/>
        </dgm:presLayoutVars>
      </dgm:prSet>
      <dgm:spPr/>
    </dgm:pt>
    <dgm:pt modelId="{AF280732-68DF-4FAA-A51D-662800E75A09}" type="pres">
      <dgm:prSet presAssocID="{F1D197D0-E3E2-4068-AB51-10462357FAEE}" presName="sibTrans" presStyleCnt="0"/>
      <dgm:spPr/>
    </dgm:pt>
    <dgm:pt modelId="{530C1D65-2974-42ED-9E38-6FC58262CC92}" type="pres">
      <dgm:prSet presAssocID="{C4CEBA82-FC8D-4376-AB7B-0244AA54621A}" presName="compNode" presStyleCnt="0"/>
      <dgm:spPr/>
    </dgm:pt>
    <dgm:pt modelId="{A0E7941F-EB07-48AA-BC70-F5CB64C7C1A4}" type="pres">
      <dgm:prSet presAssocID="{C4CEBA82-FC8D-4376-AB7B-0244AA54621A}" presName="bgRect" presStyleLbl="bgShp" presStyleIdx="4" presStyleCnt="6"/>
      <dgm:spPr/>
    </dgm:pt>
    <dgm:pt modelId="{4104A561-3762-48B0-A8CF-F154E1197D59}" type="pres">
      <dgm:prSet presAssocID="{C4CEBA82-FC8D-4376-AB7B-0244AA54621A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018F3E59-E42A-466C-A549-A8EBEBF2CBD9}" type="pres">
      <dgm:prSet presAssocID="{C4CEBA82-FC8D-4376-AB7B-0244AA54621A}" presName="spaceRect" presStyleCnt="0"/>
      <dgm:spPr/>
    </dgm:pt>
    <dgm:pt modelId="{478670AC-CDEC-4CEC-B829-69D5AF308DEF}" type="pres">
      <dgm:prSet presAssocID="{C4CEBA82-FC8D-4376-AB7B-0244AA54621A}" presName="parTx" presStyleLbl="revTx" presStyleIdx="4" presStyleCnt="6">
        <dgm:presLayoutVars>
          <dgm:chMax val="0"/>
          <dgm:chPref val="0"/>
        </dgm:presLayoutVars>
      </dgm:prSet>
      <dgm:spPr/>
    </dgm:pt>
    <dgm:pt modelId="{CE4F164F-6B9C-40DE-9B3D-4279C19E322B}" type="pres">
      <dgm:prSet presAssocID="{C6E19920-168E-4048-A0E8-B4CE5D0448E2}" presName="sibTrans" presStyleCnt="0"/>
      <dgm:spPr/>
    </dgm:pt>
    <dgm:pt modelId="{7108EA88-B5A9-4EC3-89E7-EB8277EAC3E6}" type="pres">
      <dgm:prSet presAssocID="{F5475ECD-65C1-4161-9599-741A86448864}" presName="compNode" presStyleCnt="0"/>
      <dgm:spPr/>
    </dgm:pt>
    <dgm:pt modelId="{458CD0C2-8110-40AF-895D-1FD0E36F1179}" type="pres">
      <dgm:prSet presAssocID="{F5475ECD-65C1-4161-9599-741A86448864}" presName="bgRect" presStyleLbl="bgShp" presStyleIdx="5" presStyleCnt="6"/>
      <dgm:spPr/>
    </dgm:pt>
    <dgm:pt modelId="{D6DA1E54-C7A4-4F8A-AFC3-7F2D4436E18E}" type="pres">
      <dgm:prSet presAssocID="{F5475ECD-65C1-4161-9599-741A86448864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62C2304C-BF6B-400F-B749-D3052AC8D242}" type="pres">
      <dgm:prSet presAssocID="{F5475ECD-65C1-4161-9599-741A86448864}" presName="spaceRect" presStyleCnt="0"/>
      <dgm:spPr/>
    </dgm:pt>
    <dgm:pt modelId="{027C17C2-CD24-4F34-AF5D-6DCCE50A4D90}" type="pres">
      <dgm:prSet presAssocID="{F5475ECD-65C1-4161-9599-741A86448864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B4E5A52A-47EF-411A-B421-28E024B5DC27}" type="presOf" srcId="{6309AEAE-02E3-4BB8-9653-CEBDC732EB8D}" destId="{BD1D06C3-4C95-4C2D-B008-5C9B299F9E04}" srcOrd="0" destOrd="0" presId="urn:microsoft.com/office/officeart/2018/2/layout/IconVerticalSolidList"/>
    <dgm:cxn modelId="{24A5C22D-5667-4F18-A06C-50F19D24C2AC}" srcId="{BB4063B9-8012-4FF1-A8E2-05B9259CCB02}" destId="{28355894-B70C-432A-A2B2-95C9F0251467}" srcOrd="3" destOrd="0" parTransId="{94BCB1AE-9C0F-4120-8680-A3ECD3AF3CBE}" sibTransId="{F1D197D0-E3E2-4068-AB51-10462357FAEE}"/>
    <dgm:cxn modelId="{DBB3FE38-5468-4CA4-980F-9B43788C156D}" type="presOf" srcId="{F5475ECD-65C1-4161-9599-741A86448864}" destId="{027C17C2-CD24-4F34-AF5D-6DCCE50A4D90}" srcOrd="0" destOrd="0" presId="urn:microsoft.com/office/officeart/2018/2/layout/IconVerticalSolidList"/>
    <dgm:cxn modelId="{EC69A745-2BA9-4015-8619-618D71BE8954}" type="presOf" srcId="{BB4063B9-8012-4FF1-A8E2-05B9259CCB02}" destId="{6A111460-7717-4A80-AE93-6E5F85AF6BE3}" srcOrd="0" destOrd="0" presId="urn:microsoft.com/office/officeart/2018/2/layout/IconVerticalSolidList"/>
    <dgm:cxn modelId="{6AA23050-FA3A-438A-96A8-FF1AC9EB465A}" type="presOf" srcId="{28355894-B70C-432A-A2B2-95C9F0251467}" destId="{2A83AFA5-63A5-4260-ABF7-BF0B62A742D9}" srcOrd="0" destOrd="0" presId="urn:microsoft.com/office/officeart/2018/2/layout/IconVerticalSolidList"/>
    <dgm:cxn modelId="{37FA7759-9A2A-4796-B786-AA5205F8EC1F}" srcId="{BB4063B9-8012-4FF1-A8E2-05B9259CCB02}" destId="{25FE460B-4670-4CDE-B5E0-38E678E914F2}" srcOrd="0" destOrd="0" parTransId="{D5939CA5-CA5D-475D-96E8-DEC0E19B3ED9}" sibTransId="{B070030A-C6DF-4352-A2A7-DEFCC2A88C94}"/>
    <dgm:cxn modelId="{B0B0AB9E-5352-4BE0-A565-7B9ADAF1A9AF}" srcId="{BB4063B9-8012-4FF1-A8E2-05B9259CCB02}" destId="{F5475ECD-65C1-4161-9599-741A86448864}" srcOrd="5" destOrd="0" parTransId="{BC7A0642-0233-4445-B5FC-4E406B3B0F8F}" sibTransId="{8947762F-C2D1-413B-9658-8CD5F76A7A93}"/>
    <dgm:cxn modelId="{A43BB59F-6B26-40EA-BA54-4D72CA761BC3}" type="presOf" srcId="{25FE460B-4670-4CDE-B5E0-38E678E914F2}" destId="{6A730004-7C2D-470F-9541-86412E917D7B}" srcOrd="0" destOrd="0" presId="urn:microsoft.com/office/officeart/2018/2/layout/IconVerticalSolidList"/>
    <dgm:cxn modelId="{AC310FB8-FD2E-4824-9FC5-5DAF3F232662}" type="presOf" srcId="{28BB10A5-2FFC-491B-B02F-28875B14EBA9}" destId="{BCDDDAFE-A32F-40C8-901D-56E820533BCF}" srcOrd="0" destOrd="0" presId="urn:microsoft.com/office/officeart/2018/2/layout/IconVerticalSolidList"/>
    <dgm:cxn modelId="{7DB26FBA-E1A4-4807-B186-AB0E821D9D13}" srcId="{BB4063B9-8012-4FF1-A8E2-05B9259CCB02}" destId="{28BB10A5-2FFC-491B-B02F-28875B14EBA9}" srcOrd="2" destOrd="0" parTransId="{0172B320-E271-4CF1-9E21-0660C7C9EFC0}" sibTransId="{D90E00B1-2742-4C80-ABE9-3B91001607E9}"/>
    <dgm:cxn modelId="{BD43E0BA-B29F-45DE-8BC7-1E16922099E3}" srcId="{BB4063B9-8012-4FF1-A8E2-05B9259CCB02}" destId="{6309AEAE-02E3-4BB8-9653-CEBDC732EB8D}" srcOrd="1" destOrd="0" parTransId="{A3FAA647-64C3-4EC2-BF2B-477CFCB02AC2}" sibTransId="{846E8EA0-78F1-4BA1-9AFF-E1AC2E2ED9DC}"/>
    <dgm:cxn modelId="{21F35BD7-5202-4286-9E5C-AA8062D68566}" type="presOf" srcId="{C4CEBA82-FC8D-4376-AB7B-0244AA54621A}" destId="{478670AC-CDEC-4CEC-B829-69D5AF308DEF}" srcOrd="0" destOrd="0" presId="urn:microsoft.com/office/officeart/2018/2/layout/IconVerticalSolidList"/>
    <dgm:cxn modelId="{E9C016F0-01A0-4A0C-97B1-F6736DFC6A5A}" srcId="{BB4063B9-8012-4FF1-A8E2-05B9259CCB02}" destId="{C4CEBA82-FC8D-4376-AB7B-0244AA54621A}" srcOrd="4" destOrd="0" parTransId="{2CCAD7BB-164D-4F3D-9529-0819479473EC}" sibTransId="{C6E19920-168E-4048-A0E8-B4CE5D0448E2}"/>
    <dgm:cxn modelId="{1B06E369-A58C-4E0C-9198-208290D31732}" type="presParOf" srcId="{6A111460-7717-4A80-AE93-6E5F85AF6BE3}" destId="{C82D3450-7D12-4433-A0E6-78D62FE8A4D9}" srcOrd="0" destOrd="0" presId="urn:microsoft.com/office/officeart/2018/2/layout/IconVerticalSolidList"/>
    <dgm:cxn modelId="{8436D53F-EDCB-4D88-A15D-B2DEC4430662}" type="presParOf" srcId="{C82D3450-7D12-4433-A0E6-78D62FE8A4D9}" destId="{7574FA48-6227-4990-A7ED-0060F51F1D35}" srcOrd="0" destOrd="0" presId="urn:microsoft.com/office/officeart/2018/2/layout/IconVerticalSolidList"/>
    <dgm:cxn modelId="{FE13FF51-0805-462C-99D2-AE0AD89F189D}" type="presParOf" srcId="{C82D3450-7D12-4433-A0E6-78D62FE8A4D9}" destId="{2B8B3306-7954-417E-AE96-BFC6CE2657F6}" srcOrd="1" destOrd="0" presId="urn:microsoft.com/office/officeart/2018/2/layout/IconVerticalSolidList"/>
    <dgm:cxn modelId="{4AD2C675-7FC4-4EDC-8F0A-EA4145C08B79}" type="presParOf" srcId="{C82D3450-7D12-4433-A0E6-78D62FE8A4D9}" destId="{C5176A39-55CF-41E7-B7A6-0A476DCA46F5}" srcOrd="2" destOrd="0" presId="urn:microsoft.com/office/officeart/2018/2/layout/IconVerticalSolidList"/>
    <dgm:cxn modelId="{4F21605D-9F19-4CDB-BF02-0A2CF338549F}" type="presParOf" srcId="{C82D3450-7D12-4433-A0E6-78D62FE8A4D9}" destId="{6A730004-7C2D-470F-9541-86412E917D7B}" srcOrd="3" destOrd="0" presId="urn:microsoft.com/office/officeart/2018/2/layout/IconVerticalSolidList"/>
    <dgm:cxn modelId="{321E3744-54E5-4DC4-B0F2-3C9F56AC8CA0}" type="presParOf" srcId="{6A111460-7717-4A80-AE93-6E5F85AF6BE3}" destId="{2BCB6E25-E98A-4AF3-9308-B3668B4A8C88}" srcOrd="1" destOrd="0" presId="urn:microsoft.com/office/officeart/2018/2/layout/IconVerticalSolidList"/>
    <dgm:cxn modelId="{E7AA29D9-B4AE-4FE4-9F8A-DB6A374E2E64}" type="presParOf" srcId="{6A111460-7717-4A80-AE93-6E5F85AF6BE3}" destId="{F05B2A90-10CD-4219-87B0-41740337998C}" srcOrd="2" destOrd="0" presId="urn:microsoft.com/office/officeart/2018/2/layout/IconVerticalSolidList"/>
    <dgm:cxn modelId="{AD575FB0-40A7-4720-BA79-1E988DD5DDF2}" type="presParOf" srcId="{F05B2A90-10CD-4219-87B0-41740337998C}" destId="{0AB14702-6685-4A29-8745-787177AC54F1}" srcOrd="0" destOrd="0" presId="urn:microsoft.com/office/officeart/2018/2/layout/IconVerticalSolidList"/>
    <dgm:cxn modelId="{E9C4BF4E-F20D-4292-BAD9-53D9AA256C6A}" type="presParOf" srcId="{F05B2A90-10CD-4219-87B0-41740337998C}" destId="{CFACFE8B-6FD1-48F3-8B2A-C6542341CD4B}" srcOrd="1" destOrd="0" presId="urn:microsoft.com/office/officeart/2018/2/layout/IconVerticalSolidList"/>
    <dgm:cxn modelId="{122140DD-F336-442A-B52F-611536727A6B}" type="presParOf" srcId="{F05B2A90-10CD-4219-87B0-41740337998C}" destId="{C6D96C4D-7102-49B3-AE41-D01A8F801537}" srcOrd="2" destOrd="0" presId="urn:microsoft.com/office/officeart/2018/2/layout/IconVerticalSolidList"/>
    <dgm:cxn modelId="{6F1AF038-B298-4937-AF4F-BB83E228F97D}" type="presParOf" srcId="{F05B2A90-10CD-4219-87B0-41740337998C}" destId="{BD1D06C3-4C95-4C2D-B008-5C9B299F9E04}" srcOrd="3" destOrd="0" presId="urn:microsoft.com/office/officeart/2018/2/layout/IconVerticalSolidList"/>
    <dgm:cxn modelId="{333B6E9C-997F-4F2A-A034-296B99075D2A}" type="presParOf" srcId="{6A111460-7717-4A80-AE93-6E5F85AF6BE3}" destId="{05659EFE-E1E6-45F6-A164-40517C67D7FB}" srcOrd="3" destOrd="0" presId="urn:microsoft.com/office/officeart/2018/2/layout/IconVerticalSolidList"/>
    <dgm:cxn modelId="{C1DBBB95-2D37-4EC0-A972-79B45CE623B0}" type="presParOf" srcId="{6A111460-7717-4A80-AE93-6E5F85AF6BE3}" destId="{17829CDB-5684-4843-B599-096D0597ED84}" srcOrd="4" destOrd="0" presId="urn:microsoft.com/office/officeart/2018/2/layout/IconVerticalSolidList"/>
    <dgm:cxn modelId="{BDDA07CC-A56E-4550-A43F-A95501F74723}" type="presParOf" srcId="{17829CDB-5684-4843-B599-096D0597ED84}" destId="{BB56D857-D39D-40A0-B3EB-3B53FB3F4EE9}" srcOrd="0" destOrd="0" presId="urn:microsoft.com/office/officeart/2018/2/layout/IconVerticalSolidList"/>
    <dgm:cxn modelId="{7B52ABCF-111F-4A57-83BC-C7816E755994}" type="presParOf" srcId="{17829CDB-5684-4843-B599-096D0597ED84}" destId="{C111858A-6E90-4536-B8BD-4962FC43F8E4}" srcOrd="1" destOrd="0" presId="urn:microsoft.com/office/officeart/2018/2/layout/IconVerticalSolidList"/>
    <dgm:cxn modelId="{14F4B2BB-8CE0-4B34-AC8C-9E7AF80D3883}" type="presParOf" srcId="{17829CDB-5684-4843-B599-096D0597ED84}" destId="{90B6F14F-8A90-4F78-BEC1-DC1ADA98D076}" srcOrd="2" destOrd="0" presId="urn:microsoft.com/office/officeart/2018/2/layout/IconVerticalSolidList"/>
    <dgm:cxn modelId="{ADEBA131-46D7-4AFD-9B70-79B7DF19A462}" type="presParOf" srcId="{17829CDB-5684-4843-B599-096D0597ED84}" destId="{BCDDDAFE-A32F-40C8-901D-56E820533BCF}" srcOrd="3" destOrd="0" presId="urn:microsoft.com/office/officeart/2018/2/layout/IconVerticalSolidList"/>
    <dgm:cxn modelId="{3DC492AA-897C-40B5-9A35-5AA7A0B49BE1}" type="presParOf" srcId="{6A111460-7717-4A80-AE93-6E5F85AF6BE3}" destId="{E5E05753-8137-4A5E-BED1-273CD3F388BB}" srcOrd="5" destOrd="0" presId="urn:microsoft.com/office/officeart/2018/2/layout/IconVerticalSolidList"/>
    <dgm:cxn modelId="{A4B4991F-79F3-45AF-BAF2-1C1B740CCBAC}" type="presParOf" srcId="{6A111460-7717-4A80-AE93-6E5F85AF6BE3}" destId="{D199BA90-6062-4DED-A574-EF6584989FC0}" srcOrd="6" destOrd="0" presId="urn:microsoft.com/office/officeart/2018/2/layout/IconVerticalSolidList"/>
    <dgm:cxn modelId="{EB1603DD-C975-40DC-8A43-D2E4EF9FA1B4}" type="presParOf" srcId="{D199BA90-6062-4DED-A574-EF6584989FC0}" destId="{9D7810E7-CBA8-4E9D-9FD4-D63AB7BF7AA8}" srcOrd="0" destOrd="0" presId="urn:microsoft.com/office/officeart/2018/2/layout/IconVerticalSolidList"/>
    <dgm:cxn modelId="{9CD71B0D-9EB0-40E2-BB13-9D86008104A2}" type="presParOf" srcId="{D199BA90-6062-4DED-A574-EF6584989FC0}" destId="{1C90AF78-2E14-46BD-9DAD-81DAFA195664}" srcOrd="1" destOrd="0" presId="urn:microsoft.com/office/officeart/2018/2/layout/IconVerticalSolidList"/>
    <dgm:cxn modelId="{FDB35736-7916-430E-B942-EAF8E7B1A64D}" type="presParOf" srcId="{D199BA90-6062-4DED-A574-EF6584989FC0}" destId="{8BD5B7F6-0483-4926-A069-7C3F6FFF1A70}" srcOrd="2" destOrd="0" presId="urn:microsoft.com/office/officeart/2018/2/layout/IconVerticalSolidList"/>
    <dgm:cxn modelId="{E5B692DE-060B-41FD-9ABB-6D50DD778FC5}" type="presParOf" srcId="{D199BA90-6062-4DED-A574-EF6584989FC0}" destId="{2A83AFA5-63A5-4260-ABF7-BF0B62A742D9}" srcOrd="3" destOrd="0" presId="urn:microsoft.com/office/officeart/2018/2/layout/IconVerticalSolidList"/>
    <dgm:cxn modelId="{82206973-F3F0-4060-B559-C6D45A8F9AF3}" type="presParOf" srcId="{6A111460-7717-4A80-AE93-6E5F85AF6BE3}" destId="{AF280732-68DF-4FAA-A51D-662800E75A09}" srcOrd="7" destOrd="0" presId="urn:microsoft.com/office/officeart/2018/2/layout/IconVerticalSolidList"/>
    <dgm:cxn modelId="{3408A679-CB1C-4F4C-887D-247D629B4013}" type="presParOf" srcId="{6A111460-7717-4A80-AE93-6E5F85AF6BE3}" destId="{530C1D65-2974-42ED-9E38-6FC58262CC92}" srcOrd="8" destOrd="0" presId="urn:microsoft.com/office/officeart/2018/2/layout/IconVerticalSolidList"/>
    <dgm:cxn modelId="{AEFEBE06-DCE7-4813-AD99-4A16F08FBE47}" type="presParOf" srcId="{530C1D65-2974-42ED-9E38-6FC58262CC92}" destId="{A0E7941F-EB07-48AA-BC70-F5CB64C7C1A4}" srcOrd="0" destOrd="0" presId="urn:microsoft.com/office/officeart/2018/2/layout/IconVerticalSolidList"/>
    <dgm:cxn modelId="{1F9B69FD-BB5F-4C54-8979-C028873111C3}" type="presParOf" srcId="{530C1D65-2974-42ED-9E38-6FC58262CC92}" destId="{4104A561-3762-48B0-A8CF-F154E1197D59}" srcOrd="1" destOrd="0" presId="urn:microsoft.com/office/officeart/2018/2/layout/IconVerticalSolidList"/>
    <dgm:cxn modelId="{03A2A02F-09E5-4244-A538-1DB3C919466D}" type="presParOf" srcId="{530C1D65-2974-42ED-9E38-6FC58262CC92}" destId="{018F3E59-E42A-466C-A549-A8EBEBF2CBD9}" srcOrd="2" destOrd="0" presId="urn:microsoft.com/office/officeart/2018/2/layout/IconVerticalSolidList"/>
    <dgm:cxn modelId="{A3B65085-C969-4317-A703-7E5C191E30DE}" type="presParOf" srcId="{530C1D65-2974-42ED-9E38-6FC58262CC92}" destId="{478670AC-CDEC-4CEC-B829-69D5AF308DEF}" srcOrd="3" destOrd="0" presId="urn:microsoft.com/office/officeart/2018/2/layout/IconVerticalSolidList"/>
    <dgm:cxn modelId="{352CE7F5-8625-4221-8EF4-6F6398AD9BAB}" type="presParOf" srcId="{6A111460-7717-4A80-AE93-6E5F85AF6BE3}" destId="{CE4F164F-6B9C-40DE-9B3D-4279C19E322B}" srcOrd="9" destOrd="0" presId="urn:microsoft.com/office/officeart/2018/2/layout/IconVerticalSolidList"/>
    <dgm:cxn modelId="{5A63DAAD-28B6-45D7-B693-E4A82F72E265}" type="presParOf" srcId="{6A111460-7717-4A80-AE93-6E5F85AF6BE3}" destId="{7108EA88-B5A9-4EC3-89E7-EB8277EAC3E6}" srcOrd="10" destOrd="0" presId="urn:microsoft.com/office/officeart/2018/2/layout/IconVerticalSolidList"/>
    <dgm:cxn modelId="{66509F33-DBC2-4756-AAEC-C01127506733}" type="presParOf" srcId="{7108EA88-B5A9-4EC3-89E7-EB8277EAC3E6}" destId="{458CD0C2-8110-40AF-895D-1FD0E36F1179}" srcOrd="0" destOrd="0" presId="urn:microsoft.com/office/officeart/2018/2/layout/IconVerticalSolidList"/>
    <dgm:cxn modelId="{8A15D479-33A0-4B14-8480-E7C2DAFA1F59}" type="presParOf" srcId="{7108EA88-B5A9-4EC3-89E7-EB8277EAC3E6}" destId="{D6DA1E54-C7A4-4F8A-AFC3-7F2D4436E18E}" srcOrd="1" destOrd="0" presId="urn:microsoft.com/office/officeart/2018/2/layout/IconVerticalSolidList"/>
    <dgm:cxn modelId="{2330C0F6-E7AC-4E74-8718-52E22A137538}" type="presParOf" srcId="{7108EA88-B5A9-4EC3-89E7-EB8277EAC3E6}" destId="{62C2304C-BF6B-400F-B749-D3052AC8D242}" srcOrd="2" destOrd="0" presId="urn:microsoft.com/office/officeart/2018/2/layout/IconVerticalSolidList"/>
    <dgm:cxn modelId="{852AD0C9-3A41-441D-A63E-D048B3C2EBBC}" type="presParOf" srcId="{7108EA88-B5A9-4EC3-89E7-EB8277EAC3E6}" destId="{027C17C2-CD24-4F34-AF5D-6DCCE50A4D9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E97156-0FBE-4807-A00F-9E2A160D2AE4}" type="doc">
      <dgm:prSet loTypeId="urn:microsoft.com/office/officeart/2005/8/layout/vList5" loCatId="list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5B743084-5CB0-4EC8-9369-FDB361EAB784}">
      <dgm:prSet/>
      <dgm:spPr/>
      <dgm:t>
        <a:bodyPr/>
        <a:lstStyle/>
        <a:p>
          <a:r>
            <a:rPr lang="en-US"/>
            <a:t>1. Managers of the plans benefit from enrolling healthier seniors and finding HCCs that increase the monthly payment from CMS</a:t>
          </a:r>
        </a:p>
      </dgm:t>
    </dgm:pt>
    <dgm:pt modelId="{17F5A802-9C54-418E-84CD-2127967A5917}" type="parTrans" cxnId="{622983B5-F4B2-4D8D-A46E-6CF5EFDC8BCB}">
      <dgm:prSet/>
      <dgm:spPr/>
      <dgm:t>
        <a:bodyPr/>
        <a:lstStyle/>
        <a:p>
          <a:endParaRPr lang="en-US"/>
        </a:p>
      </dgm:t>
    </dgm:pt>
    <dgm:pt modelId="{08EFE898-30FC-4CED-AE6A-0B5183C9D6F6}" type="sibTrans" cxnId="{622983B5-F4B2-4D8D-A46E-6CF5EFDC8BCB}">
      <dgm:prSet/>
      <dgm:spPr/>
      <dgm:t>
        <a:bodyPr/>
        <a:lstStyle/>
        <a:p>
          <a:endParaRPr lang="en-US"/>
        </a:p>
      </dgm:t>
    </dgm:pt>
    <dgm:pt modelId="{03A70521-A8C0-46D0-A641-6F4A8FBE6A0B}">
      <dgm:prSet/>
      <dgm:spPr/>
      <dgm:t>
        <a:bodyPr/>
        <a:lstStyle/>
        <a:p>
          <a:r>
            <a:rPr lang="en-US"/>
            <a:t>Gym memberships and dental care</a:t>
          </a:r>
        </a:p>
      </dgm:t>
    </dgm:pt>
    <dgm:pt modelId="{636C3708-E67E-4932-A81E-BA2339F03DA5}" type="parTrans" cxnId="{E54D8E85-24B6-455B-BC1A-A3E3D86E3F4E}">
      <dgm:prSet/>
      <dgm:spPr/>
      <dgm:t>
        <a:bodyPr/>
        <a:lstStyle/>
        <a:p>
          <a:endParaRPr lang="en-US"/>
        </a:p>
      </dgm:t>
    </dgm:pt>
    <dgm:pt modelId="{4125C5FB-5974-474F-918D-9712DFC65AA5}" type="sibTrans" cxnId="{E54D8E85-24B6-455B-BC1A-A3E3D86E3F4E}">
      <dgm:prSet/>
      <dgm:spPr/>
      <dgm:t>
        <a:bodyPr/>
        <a:lstStyle/>
        <a:p>
          <a:endParaRPr lang="en-US"/>
        </a:p>
      </dgm:t>
    </dgm:pt>
    <dgm:pt modelId="{FDD18090-F13E-4CC3-BE52-649173799EF5}">
      <dgm:prSet/>
      <dgm:spPr/>
      <dgm:t>
        <a:bodyPr/>
        <a:lstStyle/>
        <a:p>
          <a:r>
            <a:rPr lang="en-US"/>
            <a:t>Primary care doctors I have tried to hire tell me their job is more to find HCCs than to treat patients</a:t>
          </a:r>
        </a:p>
      </dgm:t>
    </dgm:pt>
    <dgm:pt modelId="{1C9A81D6-4E00-4CA3-9AEC-D06D9C96E28F}" type="parTrans" cxnId="{0D11E9F3-ED39-4050-B9B2-B6E8E1DE0F03}">
      <dgm:prSet/>
      <dgm:spPr/>
      <dgm:t>
        <a:bodyPr/>
        <a:lstStyle/>
        <a:p>
          <a:endParaRPr lang="en-US"/>
        </a:p>
      </dgm:t>
    </dgm:pt>
    <dgm:pt modelId="{3396AC17-E4C7-4C88-9430-2F9418F3FDD6}" type="sibTrans" cxnId="{0D11E9F3-ED39-4050-B9B2-B6E8E1DE0F03}">
      <dgm:prSet/>
      <dgm:spPr/>
      <dgm:t>
        <a:bodyPr/>
        <a:lstStyle/>
        <a:p>
          <a:endParaRPr lang="en-US"/>
        </a:p>
      </dgm:t>
    </dgm:pt>
    <dgm:pt modelId="{E67BA912-2496-4AA8-86FB-D42486E05F06}">
      <dgm:prSet/>
      <dgm:spPr/>
      <dgm:t>
        <a:bodyPr/>
        <a:lstStyle/>
        <a:p>
          <a:r>
            <a:rPr lang="en-US"/>
            <a:t>Step therapy is a deterrent to patients with serious illness</a:t>
          </a:r>
        </a:p>
      </dgm:t>
    </dgm:pt>
    <dgm:pt modelId="{BB7A6127-4826-47F8-A515-5193C44F3FD1}" type="parTrans" cxnId="{FCB0EE3C-8471-477C-9FDA-D987A1136B93}">
      <dgm:prSet/>
      <dgm:spPr/>
      <dgm:t>
        <a:bodyPr/>
        <a:lstStyle/>
        <a:p>
          <a:endParaRPr lang="en-US"/>
        </a:p>
      </dgm:t>
    </dgm:pt>
    <dgm:pt modelId="{0B7D6CFA-3BD5-47FA-BAB1-C489BAA6DFE3}" type="sibTrans" cxnId="{FCB0EE3C-8471-477C-9FDA-D987A1136B93}">
      <dgm:prSet/>
      <dgm:spPr/>
      <dgm:t>
        <a:bodyPr/>
        <a:lstStyle/>
        <a:p>
          <a:endParaRPr lang="en-US"/>
        </a:p>
      </dgm:t>
    </dgm:pt>
    <dgm:pt modelId="{C7F6FC49-8AD3-49DE-81B1-50086FF8412A}">
      <dgm:prSet/>
      <dgm:spPr/>
      <dgm:t>
        <a:bodyPr/>
        <a:lstStyle/>
        <a:p>
          <a:r>
            <a:rPr lang="en-US"/>
            <a:t>2. Managers of the plans benefit from delaying care for enrolled seniors </a:t>
          </a:r>
        </a:p>
      </dgm:t>
    </dgm:pt>
    <dgm:pt modelId="{5C838406-5E5A-47B4-97A6-F340847D8840}" type="parTrans" cxnId="{DBA85DC8-C5A0-4040-B4BB-9D663C839F28}">
      <dgm:prSet/>
      <dgm:spPr/>
      <dgm:t>
        <a:bodyPr/>
        <a:lstStyle/>
        <a:p>
          <a:endParaRPr lang="en-US"/>
        </a:p>
      </dgm:t>
    </dgm:pt>
    <dgm:pt modelId="{F3F53D11-9770-4226-A923-CB8A164E5293}" type="sibTrans" cxnId="{DBA85DC8-C5A0-4040-B4BB-9D663C839F28}">
      <dgm:prSet/>
      <dgm:spPr/>
      <dgm:t>
        <a:bodyPr/>
        <a:lstStyle/>
        <a:p>
          <a:endParaRPr lang="en-US"/>
        </a:p>
      </dgm:t>
    </dgm:pt>
    <dgm:pt modelId="{9A8EFCE9-A8D5-4E83-9B33-47D0E04CB9E2}">
      <dgm:prSet/>
      <dgm:spPr/>
      <dgm:t>
        <a:bodyPr/>
        <a:lstStyle/>
        <a:p>
          <a:r>
            <a:rPr lang="en-US"/>
            <a:t>Especially near open enrollment, when sicker patients can switch to FFS Medicare</a:t>
          </a:r>
        </a:p>
      </dgm:t>
    </dgm:pt>
    <dgm:pt modelId="{471FE46D-0A9F-4C8A-A303-A18BB60AF9D6}" type="parTrans" cxnId="{E2FBC3F5-50C7-45ED-BE6B-132DF99AAB5D}">
      <dgm:prSet/>
      <dgm:spPr/>
      <dgm:t>
        <a:bodyPr/>
        <a:lstStyle/>
        <a:p>
          <a:endParaRPr lang="en-US"/>
        </a:p>
      </dgm:t>
    </dgm:pt>
    <dgm:pt modelId="{E2D29194-CB7C-4C2F-90B9-47F45AF3CBE2}" type="sibTrans" cxnId="{E2FBC3F5-50C7-45ED-BE6B-132DF99AAB5D}">
      <dgm:prSet/>
      <dgm:spPr/>
      <dgm:t>
        <a:bodyPr/>
        <a:lstStyle/>
        <a:p>
          <a:endParaRPr lang="en-US"/>
        </a:p>
      </dgm:t>
    </dgm:pt>
    <dgm:pt modelId="{8AB3677B-2DB6-4866-B303-135A9601B62E}">
      <dgm:prSet/>
      <dgm:spPr/>
      <dgm:t>
        <a:bodyPr/>
        <a:lstStyle/>
        <a:p>
          <a:r>
            <a:rPr lang="en-US"/>
            <a:t>3. Managers of the plans benefit from higher drug prices as those increase the MLR and they can get rebates from their PBMs</a:t>
          </a:r>
        </a:p>
      </dgm:t>
    </dgm:pt>
    <dgm:pt modelId="{2968CFE5-75D7-4092-B89E-D0377FC77A94}" type="parTrans" cxnId="{F1E19A09-F0BE-4383-892B-C06A1AE0AADE}">
      <dgm:prSet/>
      <dgm:spPr/>
      <dgm:t>
        <a:bodyPr/>
        <a:lstStyle/>
        <a:p>
          <a:endParaRPr lang="en-US"/>
        </a:p>
      </dgm:t>
    </dgm:pt>
    <dgm:pt modelId="{B30EB546-8147-4C92-A06C-D0353C7368EF}" type="sibTrans" cxnId="{F1E19A09-F0BE-4383-892B-C06A1AE0AADE}">
      <dgm:prSet/>
      <dgm:spPr/>
      <dgm:t>
        <a:bodyPr/>
        <a:lstStyle/>
        <a:p>
          <a:endParaRPr lang="en-US"/>
        </a:p>
      </dgm:t>
    </dgm:pt>
    <dgm:pt modelId="{F0517A59-2437-4D29-9654-433DF0BBA646}">
      <dgm:prSet/>
      <dgm:spPr/>
      <dgm:t>
        <a:bodyPr/>
        <a:lstStyle/>
        <a:p>
          <a:r>
            <a:rPr lang="en-US"/>
            <a:t>Co pay accumulators and Maximizers.</a:t>
          </a:r>
        </a:p>
      </dgm:t>
    </dgm:pt>
    <dgm:pt modelId="{6AC3B351-21CD-4FCC-96EE-F4C9BD3253EF}" type="parTrans" cxnId="{9192EBF6-2AAE-41DC-899D-6E3B02989F72}">
      <dgm:prSet/>
      <dgm:spPr/>
      <dgm:t>
        <a:bodyPr/>
        <a:lstStyle/>
        <a:p>
          <a:endParaRPr lang="en-US"/>
        </a:p>
      </dgm:t>
    </dgm:pt>
    <dgm:pt modelId="{25A49C5C-1F24-41CB-AFB6-283ECEA0EC32}" type="sibTrans" cxnId="{9192EBF6-2AAE-41DC-899D-6E3B02989F72}">
      <dgm:prSet/>
      <dgm:spPr/>
      <dgm:t>
        <a:bodyPr/>
        <a:lstStyle/>
        <a:p>
          <a:endParaRPr lang="en-US"/>
        </a:p>
      </dgm:t>
    </dgm:pt>
    <dgm:pt modelId="{B6159CBC-BB96-574F-BA27-25E36E539ECA}" type="pres">
      <dgm:prSet presAssocID="{23E97156-0FBE-4807-A00F-9E2A160D2AE4}" presName="Name0" presStyleCnt="0">
        <dgm:presLayoutVars>
          <dgm:dir/>
          <dgm:animLvl val="lvl"/>
          <dgm:resizeHandles val="exact"/>
        </dgm:presLayoutVars>
      </dgm:prSet>
      <dgm:spPr/>
    </dgm:pt>
    <dgm:pt modelId="{76EB9721-1D2D-7643-BBD0-63D81411912D}" type="pres">
      <dgm:prSet presAssocID="{5B743084-5CB0-4EC8-9369-FDB361EAB784}" presName="linNode" presStyleCnt="0"/>
      <dgm:spPr/>
    </dgm:pt>
    <dgm:pt modelId="{C39CE31A-18C6-DE4B-B0D1-A45B929165ED}" type="pres">
      <dgm:prSet presAssocID="{5B743084-5CB0-4EC8-9369-FDB361EAB784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59DA2B7-0968-B343-BEA2-FFFD48F97469}" type="pres">
      <dgm:prSet presAssocID="{5B743084-5CB0-4EC8-9369-FDB361EAB784}" presName="descendantText" presStyleLbl="alignAccFollowNode1" presStyleIdx="0" presStyleCnt="3">
        <dgm:presLayoutVars>
          <dgm:bulletEnabled val="1"/>
        </dgm:presLayoutVars>
      </dgm:prSet>
      <dgm:spPr/>
    </dgm:pt>
    <dgm:pt modelId="{CD0258EF-BA98-804B-8F34-F3D2AF3D0ECF}" type="pres">
      <dgm:prSet presAssocID="{08EFE898-30FC-4CED-AE6A-0B5183C9D6F6}" presName="sp" presStyleCnt="0"/>
      <dgm:spPr/>
    </dgm:pt>
    <dgm:pt modelId="{A8325DE7-5808-0140-80C0-0C40D5C4F8A9}" type="pres">
      <dgm:prSet presAssocID="{C7F6FC49-8AD3-49DE-81B1-50086FF8412A}" presName="linNode" presStyleCnt="0"/>
      <dgm:spPr/>
    </dgm:pt>
    <dgm:pt modelId="{33B58B04-B89C-684A-BC0D-8A95C6544834}" type="pres">
      <dgm:prSet presAssocID="{C7F6FC49-8AD3-49DE-81B1-50086FF8412A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A7B9DB8A-28CF-864F-93A4-FB949A284DFE}" type="pres">
      <dgm:prSet presAssocID="{C7F6FC49-8AD3-49DE-81B1-50086FF8412A}" presName="descendantText" presStyleLbl="alignAccFollowNode1" presStyleIdx="1" presStyleCnt="3">
        <dgm:presLayoutVars>
          <dgm:bulletEnabled val="1"/>
        </dgm:presLayoutVars>
      </dgm:prSet>
      <dgm:spPr/>
    </dgm:pt>
    <dgm:pt modelId="{139EC5DD-FD5E-9C49-A2FB-7F211B14DFB9}" type="pres">
      <dgm:prSet presAssocID="{F3F53D11-9770-4226-A923-CB8A164E5293}" presName="sp" presStyleCnt="0"/>
      <dgm:spPr/>
    </dgm:pt>
    <dgm:pt modelId="{E3C03CEF-5FAD-F94F-8DE7-7A3FD570ED58}" type="pres">
      <dgm:prSet presAssocID="{8AB3677B-2DB6-4866-B303-135A9601B62E}" presName="linNode" presStyleCnt="0"/>
      <dgm:spPr/>
    </dgm:pt>
    <dgm:pt modelId="{4E41554B-1E61-394C-97B2-B00F85B7B471}" type="pres">
      <dgm:prSet presAssocID="{8AB3677B-2DB6-4866-B303-135A9601B62E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316600E3-0D80-0A47-83DE-8B18A2750A07}" type="pres">
      <dgm:prSet presAssocID="{8AB3677B-2DB6-4866-B303-135A9601B62E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F1E19A09-F0BE-4383-892B-C06A1AE0AADE}" srcId="{23E97156-0FBE-4807-A00F-9E2A160D2AE4}" destId="{8AB3677B-2DB6-4866-B303-135A9601B62E}" srcOrd="2" destOrd="0" parTransId="{2968CFE5-75D7-4092-B89E-D0377FC77A94}" sibTransId="{B30EB546-8147-4C92-A06C-D0353C7368EF}"/>
    <dgm:cxn modelId="{0892CE11-3F9A-B543-9FD9-79B377085B47}" type="presOf" srcId="{C7F6FC49-8AD3-49DE-81B1-50086FF8412A}" destId="{33B58B04-B89C-684A-BC0D-8A95C6544834}" srcOrd="0" destOrd="0" presId="urn:microsoft.com/office/officeart/2005/8/layout/vList5"/>
    <dgm:cxn modelId="{FCB0EE3C-8471-477C-9FDA-D987A1136B93}" srcId="{5B743084-5CB0-4EC8-9369-FDB361EAB784}" destId="{E67BA912-2496-4AA8-86FB-D42486E05F06}" srcOrd="2" destOrd="0" parTransId="{BB7A6127-4826-47F8-A515-5193C44F3FD1}" sibTransId="{0B7D6CFA-3BD5-47FA-BAB1-C489BAA6DFE3}"/>
    <dgm:cxn modelId="{B86B5059-19BF-094F-B619-8966AE798923}" type="presOf" srcId="{23E97156-0FBE-4807-A00F-9E2A160D2AE4}" destId="{B6159CBC-BB96-574F-BA27-25E36E539ECA}" srcOrd="0" destOrd="0" presId="urn:microsoft.com/office/officeart/2005/8/layout/vList5"/>
    <dgm:cxn modelId="{30150669-48DB-BC4F-9C27-A0D53222CC28}" type="presOf" srcId="{8AB3677B-2DB6-4866-B303-135A9601B62E}" destId="{4E41554B-1E61-394C-97B2-B00F85B7B471}" srcOrd="0" destOrd="0" presId="urn:microsoft.com/office/officeart/2005/8/layout/vList5"/>
    <dgm:cxn modelId="{E54D8E85-24B6-455B-BC1A-A3E3D86E3F4E}" srcId="{5B743084-5CB0-4EC8-9369-FDB361EAB784}" destId="{03A70521-A8C0-46D0-A641-6F4A8FBE6A0B}" srcOrd="0" destOrd="0" parTransId="{636C3708-E67E-4932-A81E-BA2339F03DA5}" sibTransId="{4125C5FB-5974-474F-918D-9712DFC65AA5}"/>
    <dgm:cxn modelId="{67A089A3-99DE-D941-BC25-0436102017CB}" type="presOf" srcId="{03A70521-A8C0-46D0-A641-6F4A8FBE6A0B}" destId="{159DA2B7-0968-B343-BEA2-FFFD48F97469}" srcOrd="0" destOrd="0" presId="urn:microsoft.com/office/officeart/2005/8/layout/vList5"/>
    <dgm:cxn modelId="{AFB8B4A4-6968-8D45-9EE7-B2F96A8AED07}" type="presOf" srcId="{FDD18090-F13E-4CC3-BE52-649173799EF5}" destId="{159DA2B7-0968-B343-BEA2-FFFD48F97469}" srcOrd="0" destOrd="1" presId="urn:microsoft.com/office/officeart/2005/8/layout/vList5"/>
    <dgm:cxn modelId="{054400B0-2546-1141-91E4-4D907CA7281F}" type="presOf" srcId="{9A8EFCE9-A8D5-4E83-9B33-47D0E04CB9E2}" destId="{A7B9DB8A-28CF-864F-93A4-FB949A284DFE}" srcOrd="0" destOrd="0" presId="urn:microsoft.com/office/officeart/2005/8/layout/vList5"/>
    <dgm:cxn modelId="{622983B5-F4B2-4D8D-A46E-6CF5EFDC8BCB}" srcId="{23E97156-0FBE-4807-A00F-9E2A160D2AE4}" destId="{5B743084-5CB0-4EC8-9369-FDB361EAB784}" srcOrd="0" destOrd="0" parTransId="{17F5A802-9C54-418E-84CD-2127967A5917}" sibTransId="{08EFE898-30FC-4CED-AE6A-0B5183C9D6F6}"/>
    <dgm:cxn modelId="{DBA85DC8-C5A0-4040-B4BB-9D663C839F28}" srcId="{23E97156-0FBE-4807-A00F-9E2A160D2AE4}" destId="{C7F6FC49-8AD3-49DE-81B1-50086FF8412A}" srcOrd="1" destOrd="0" parTransId="{5C838406-5E5A-47B4-97A6-F340847D8840}" sibTransId="{F3F53D11-9770-4226-A923-CB8A164E5293}"/>
    <dgm:cxn modelId="{7C9024C9-7C67-6B45-8B59-AC2C0002A702}" type="presOf" srcId="{F0517A59-2437-4D29-9654-433DF0BBA646}" destId="{316600E3-0D80-0A47-83DE-8B18A2750A07}" srcOrd="0" destOrd="0" presId="urn:microsoft.com/office/officeart/2005/8/layout/vList5"/>
    <dgm:cxn modelId="{AC10F4DD-BC72-334C-8BC4-556B08249BD4}" type="presOf" srcId="{5B743084-5CB0-4EC8-9369-FDB361EAB784}" destId="{C39CE31A-18C6-DE4B-B0D1-A45B929165ED}" srcOrd="0" destOrd="0" presId="urn:microsoft.com/office/officeart/2005/8/layout/vList5"/>
    <dgm:cxn modelId="{EFF962EB-E065-2B4A-899B-AFBE87142D27}" type="presOf" srcId="{E67BA912-2496-4AA8-86FB-D42486E05F06}" destId="{159DA2B7-0968-B343-BEA2-FFFD48F97469}" srcOrd="0" destOrd="2" presId="urn:microsoft.com/office/officeart/2005/8/layout/vList5"/>
    <dgm:cxn modelId="{0D11E9F3-ED39-4050-B9B2-B6E8E1DE0F03}" srcId="{5B743084-5CB0-4EC8-9369-FDB361EAB784}" destId="{FDD18090-F13E-4CC3-BE52-649173799EF5}" srcOrd="1" destOrd="0" parTransId="{1C9A81D6-4E00-4CA3-9AEC-D06D9C96E28F}" sibTransId="{3396AC17-E4C7-4C88-9430-2F9418F3FDD6}"/>
    <dgm:cxn modelId="{E2FBC3F5-50C7-45ED-BE6B-132DF99AAB5D}" srcId="{C7F6FC49-8AD3-49DE-81B1-50086FF8412A}" destId="{9A8EFCE9-A8D5-4E83-9B33-47D0E04CB9E2}" srcOrd="0" destOrd="0" parTransId="{471FE46D-0A9F-4C8A-A303-A18BB60AF9D6}" sibTransId="{E2D29194-CB7C-4C2F-90B9-47F45AF3CBE2}"/>
    <dgm:cxn modelId="{9192EBF6-2AAE-41DC-899D-6E3B02989F72}" srcId="{8AB3677B-2DB6-4866-B303-135A9601B62E}" destId="{F0517A59-2437-4D29-9654-433DF0BBA646}" srcOrd="0" destOrd="0" parTransId="{6AC3B351-21CD-4FCC-96EE-F4C9BD3253EF}" sibTransId="{25A49C5C-1F24-41CB-AFB6-283ECEA0EC32}"/>
    <dgm:cxn modelId="{74930414-AFC0-0C47-A941-5C8CAD776985}" type="presParOf" srcId="{B6159CBC-BB96-574F-BA27-25E36E539ECA}" destId="{76EB9721-1D2D-7643-BBD0-63D81411912D}" srcOrd="0" destOrd="0" presId="urn:microsoft.com/office/officeart/2005/8/layout/vList5"/>
    <dgm:cxn modelId="{B53B729A-BA32-6E45-9832-6EC81CD7F67E}" type="presParOf" srcId="{76EB9721-1D2D-7643-BBD0-63D81411912D}" destId="{C39CE31A-18C6-DE4B-B0D1-A45B929165ED}" srcOrd="0" destOrd="0" presId="urn:microsoft.com/office/officeart/2005/8/layout/vList5"/>
    <dgm:cxn modelId="{62ECBFE0-AD8C-944D-B134-F0FF6A3078A5}" type="presParOf" srcId="{76EB9721-1D2D-7643-BBD0-63D81411912D}" destId="{159DA2B7-0968-B343-BEA2-FFFD48F97469}" srcOrd="1" destOrd="0" presId="urn:microsoft.com/office/officeart/2005/8/layout/vList5"/>
    <dgm:cxn modelId="{E7046C09-BE89-5B47-BC39-2721C545B635}" type="presParOf" srcId="{B6159CBC-BB96-574F-BA27-25E36E539ECA}" destId="{CD0258EF-BA98-804B-8F34-F3D2AF3D0ECF}" srcOrd="1" destOrd="0" presId="urn:microsoft.com/office/officeart/2005/8/layout/vList5"/>
    <dgm:cxn modelId="{5840D40A-137A-F64A-849E-2643B3DC2D35}" type="presParOf" srcId="{B6159CBC-BB96-574F-BA27-25E36E539ECA}" destId="{A8325DE7-5808-0140-80C0-0C40D5C4F8A9}" srcOrd="2" destOrd="0" presId="urn:microsoft.com/office/officeart/2005/8/layout/vList5"/>
    <dgm:cxn modelId="{6D2D508B-0231-FC4A-ABEA-782F22D83496}" type="presParOf" srcId="{A8325DE7-5808-0140-80C0-0C40D5C4F8A9}" destId="{33B58B04-B89C-684A-BC0D-8A95C6544834}" srcOrd="0" destOrd="0" presId="urn:microsoft.com/office/officeart/2005/8/layout/vList5"/>
    <dgm:cxn modelId="{5A5B4174-7E50-FF48-9DCE-2F57B76081E7}" type="presParOf" srcId="{A8325DE7-5808-0140-80C0-0C40D5C4F8A9}" destId="{A7B9DB8A-28CF-864F-93A4-FB949A284DFE}" srcOrd="1" destOrd="0" presId="urn:microsoft.com/office/officeart/2005/8/layout/vList5"/>
    <dgm:cxn modelId="{B3D9AD8D-FFF6-2847-97CF-2B81F59F209C}" type="presParOf" srcId="{B6159CBC-BB96-574F-BA27-25E36E539ECA}" destId="{139EC5DD-FD5E-9C49-A2FB-7F211B14DFB9}" srcOrd="3" destOrd="0" presId="urn:microsoft.com/office/officeart/2005/8/layout/vList5"/>
    <dgm:cxn modelId="{778473A4-D954-F749-9943-34BD1EEF9BB5}" type="presParOf" srcId="{B6159CBC-BB96-574F-BA27-25E36E539ECA}" destId="{E3C03CEF-5FAD-F94F-8DE7-7A3FD570ED58}" srcOrd="4" destOrd="0" presId="urn:microsoft.com/office/officeart/2005/8/layout/vList5"/>
    <dgm:cxn modelId="{904C1837-A812-BD45-9E89-065052042907}" type="presParOf" srcId="{E3C03CEF-5FAD-F94F-8DE7-7A3FD570ED58}" destId="{4E41554B-1E61-394C-97B2-B00F85B7B471}" srcOrd="0" destOrd="0" presId="urn:microsoft.com/office/officeart/2005/8/layout/vList5"/>
    <dgm:cxn modelId="{C821EE58-EA3B-C743-AC6B-14DC6FF12222}" type="presParOf" srcId="{E3C03CEF-5FAD-F94F-8DE7-7A3FD570ED58}" destId="{316600E3-0D80-0A47-83DE-8B18A2750A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4FEC1-AECE-E446-A413-B069ED41A5DE}">
      <dsp:nvSpPr>
        <dsp:cNvPr id="0" name=""/>
        <dsp:cNvSpPr/>
      </dsp:nvSpPr>
      <dsp:spPr>
        <a:xfrm>
          <a:off x="0" y="416492"/>
          <a:ext cx="10515600" cy="834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My opinions are strictly my own.</a:t>
          </a:r>
        </a:p>
      </dsp:txBody>
      <dsp:txXfrm>
        <a:off x="40724" y="457216"/>
        <a:ext cx="10434152" cy="752780"/>
      </dsp:txXfrm>
    </dsp:sp>
    <dsp:sp modelId="{CC01F06A-7279-0641-A3E3-B3043C6D229A}">
      <dsp:nvSpPr>
        <dsp:cNvPr id="0" name=""/>
        <dsp:cNvSpPr/>
      </dsp:nvSpPr>
      <dsp:spPr>
        <a:xfrm>
          <a:off x="0" y="1311200"/>
          <a:ext cx="10515600" cy="834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There is no published literature that I can find describing the processes I have encountered, and that I have heard described from other practice managing partners or physicians. </a:t>
          </a:r>
        </a:p>
      </dsp:txBody>
      <dsp:txXfrm>
        <a:off x="40724" y="1351924"/>
        <a:ext cx="10434152" cy="752780"/>
      </dsp:txXfrm>
    </dsp:sp>
    <dsp:sp modelId="{225FDF4D-5243-BA49-9321-A7DDEE395527}">
      <dsp:nvSpPr>
        <dsp:cNvPr id="0" name=""/>
        <dsp:cNvSpPr/>
      </dsp:nvSpPr>
      <dsp:spPr>
        <a:xfrm>
          <a:off x="0" y="2205909"/>
          <a:ext cx="10515600" cy="834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 have no financial conflict of interest, with no investments in any companies that invest in MA plans.</a:t>
          </a:r>
        </a:p>
      </dsp:txBody>
      <dsp:txXfrm>
        <a:off x="40724" y="2246633"/>
        <a:ext cx="10434152" cy="752780"/>
      </dsp:txXfrm>
    </dsp:sp>
    <dsp:sp modelId="{FB510FAD-DFB2-674F-9D08-CDAA278E1A48}">
      <dsp:nvSpPr>
        <dsp:cNvPr id="0" name=""/>
        <dsp:cNvSpPr/>
      </dsp:nvSpPr>
      <dsp:spPr>
        <a:xfrm>
          <a:off x="0" y="3100617"/>
          <a:ext cx="10515600" cy="834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My payment is the same from MA plans and FFS Medicare.</a:t>
          </a:r>
        </a:p>
      </dsp:txBody>
      <dsp:txXfrm>
        <a:off x="40724" y="3141341"/>
        <a:ext cx="10434152" cy="7527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2932B-A31B-1040-9637-C11E9766723D}">
      <dsp:nvSpPr>
        <dsp:cNvPr id="0" name=""/>
        <dsp:cNvSpPr/>
      </dsp:nvSpPr>
      <dsp:spPr>
        <a:xfrm>
          <a:off x="1320" y="150224"/>
          <a:ext cx="4636182" cy="2943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EC0C2B-DAE8-2B4F-B5E3-1E6D73DF7F3C}">
      <dsp:nvSpPr>
        <dsp:cNvPr id="0" name=""/>
        <dsp:cNvSpPr/>
      </dsp:nvSpPr>
      <dsp:spPr>
        <a:xfrm>
          <a:off x="516452" y="639599"/>
          <a:ext cx="4636182" cy="2943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 am a cancer doctor, and I have seen a significant deterioration of benefits for cancer patients and others with serious illness.</a:t>
          </a:r>
        </a:p>
      </dsp:txBody>
      <dsp:txXfrm>
        <a:off x="602678" y="725825"/>
        <a:ext cx="4463730" cy="2771523"/>
      </dsp:txXfrm>
    </dsp:sp>
    <dsp:sp modelId="{37A87CDE-5EB5-3B4F-8661-0739A28F7432}">
      <dsp:nvSpPr>
        <dsp:cNvPr id="0" name=""/>
        <dsp:cNvSpPr/>
      </dsp:nvSpPr>
      <dsp:spPr>
        <a:xfrm>
          <a:off x="5667765" y="150224"/>
          <a:ext cx="4636182" cy="2943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931FE9-42E5-8C46-BE60-7C57ECDA4EF6}">
      <dsp:nvSpPr>
        <dsp:cNvPr id="0" name=""/>
        <dsp:cNvSpPr/>
      </dsp:nvSpPr>
      <dsp:spPr>
        <a:xfrm>
          <a:off x="6182897" y="639599"/>
          <a:ext cx="4636182" cy="2943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NAIC  is the only organization outside of CMS that has any ability to provide oversight of MA plans so my hope is for regulations that allow patients to select a plan that is honestly marketed and lives up to expectations.</a:t>
          </a:r>
        </a:p>
      </dsp:txBody>
      <dsp:txXfrm>
        <a:off x="6269123" y="725825"/>
        <a:ext cx="4463730" cy="27715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4FA48-6227-4990-A7ED-0060F51F1D35}">
      <dsp:nvSpPr>
        <dsp:cNvPr id="0" name=""/>
        <dsp:cNvSpPr/>
      </dsp:nvSpPr>
      <dsp:spPr>
        <a:xfrm>
          <a:off x="0" y="1783"/>
          <a:ext cx="6364224" cy="7600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8B3306-7954-417E-AE96-BFC6CE2657F6}">
      <dsp:nvSpPr>
        <dsp:cNvPr id="0" name=""/>
        <dsp:cNvSpPr/>
      </dsp:nvSpPr>
      <dsp:spPr>
        <a:xfrm>
          <a:off x="229911" y="172791"/>
          <a:ext cx="418020" cy="4180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730004-7C2D-470F-9541-86412E917D7B}">
      <dsp:nvSpPr>
        <dsp:cNvPr id="0" name=""/>
        <dsp:cNvSpPr/>
      </dsp:nvSpPr>
      <dsp:spPr>
        <a:xfrm>
          <a:off x="877842" y="1783"/>
          <a:ext cx="5486381" cy="760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437" tIns="80437" rIns="80437" bIns="8043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1. Physicians employed by Managed care companies </a:t>
          </a:r>
        </a:p>
      </dsp:txBody>
      <dsp:txXfrm>
        <a:off x="877842" y="1783"/>
        <a:ext cx="5486381" cy="760036"/>
      </dsp:txXfrm>
    </dsp:sp>
    <dsp:sp modelId="{0AB14702-6685-4A29-8745-787177AC54F1}">
      <dsp:nvSpPr>
        <dsp:cNvPr id="0" name=""/>
        <dsp:cNvSpPr/>
      </dsp:nvSpPr>
      <dsp:spPr>
        <a:xfrm>
          <a:off x="0" y="951829"/>
          <a:ext cx="6364224" cy="7600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ACFE8B-6FD1-48F3-8B2A-C6542341CD4B}">
      <dsp:nvSpPr>
        <dsp:cNvPr id="0" name=""/>
        <dsp:cNvSpPr/>
      </dsp:nvSpPr>
      <dsp:spPr>
        <a:xfrm>
          <a:off x="229911" y="1122837"/>
          <a:ext cx="418020" cy="4180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1D06C3-4C95-4C2D-B008-5C9B299F9E04}">
      <dsp:nvSpPr>
        <dsp:cNvPr id="0" name=""/>
        <dsp:cNvSpPr/>
      </dsp:nvSpPr>
      <dsp:spPr>
        <a:xfrm>
          <a:off x="877842" y="951829"/>
          <a:ext cx="5486381" cy="760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437" tIns="80437" rIns="80437" bIns="8043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2. Delays in prior authorization by MA companies</a:t>
          </a:r>
        </a:p>
      </dsp:txBody>
      <dsp:txXfrm>
        <a:off x="877842" y="951829"/>
        <a:ext cx="5486381" cy="760036"/>
      </dsp:txXfrm>
    </dsp:sp>
    <dsp:sp modelId="{BB56D857-D39D-40A0-B3EB-3B53FB3F4EE9}">
      <dsp:nvSpPr>
        <dsp:cNvPr id="0" name=""/>
        <dsp:cNvSpPr/>
      </dsp:nvSpPr>
      <dsp:spPr>
        <a:xfrm>
          <a:off x="0" y="1901874"/>
          <a:ext cx="6364224" cy="7600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11858A-6E90-4536-B8BD-4962FC43F8E4}">
      <dsp:nvSpPr>
        <dsp:cNvPr id="0" name=""/>
        <dsp:cNvSpPr/>
      </dsp:nvSpPr>
      <dsp:spPr>
        <a:xfrm>
          <a:off x="229911" y="2072883"/>
          <a:ext cx="418020" cy="4180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DDDAFE-A32F-40C8-901D-56E820533BCF}">
      <dsp:nvSpPr>
        <dsp:cNvPr id="0" name=""/>
        <dsp:cNvSpPr/>
      </dsp:nvSpPr>
      <dsp:spPr>
        <a:xfrm>
          <a:off x="877842" y="1901874"/>
          <a:ext cx="5486381" cy="760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437" tIns="80437" rIns="80437" bIns="8043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3. Attempts to participate in ACOs, or be on the board</a:t>
          </a:r>
        </a:p>
      </dsp:txBody>
      <dsp:txXfrm>
        <a:off x="877842" y="1901874"/>
        <a:ext cx="5486381" cy="760036"/>
      </dsp:txXfrm>
    </dsp:sp>
    <dsp:sp modelId="{9D7810E7-CBA8-4E9D-9FD4-D63AB7BF7AA8}">
      <dsp:nvSpPr>
        <dsp:cNvPr id="0" name=""/>
        <dsp:cNvSpPr/>
      </dsp:nvSpPr>
      <dsp:spPr>
        <a:xfrm>
          <a:off x="0" y="2851920"/>
          <a:ext cx="6364224" cy="7600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0AF78-2E14-46BD-9DAD-81DAFA195664}">
      <dsp:nvSpPr>
        <dsp:cNvPr id="0" name=""/>
        <dsp:cNvSpPr/>
      </dsp:nvSpPr>
      <dsp:spPr>
        <a:xfrm>
          <a:off x="229911" y="3022928"/>
          <a:ext cx="418020" cy="4180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83AFA5-63A5-4260-ABF7-BF0B62A742D9}">
      <dsp:nvSpPr>
        <dsp:cNvPr id="0" name=""/>
        <dsp:cNvSpPr/>
      </dsp:nvSpPr>
      <dsp:spPr>
        <a:xfrm>
          <a:off x="877842" y="2851920"/>
          <a:ext cx="5486381" cy="760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437" tIns="80437" rIns="80437" bIns="8043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4. Discussions with other cancer practices </a:t>
          </a:r>
        </a:p>
      </dsp:txBody>
      <dsp:txXfrm>
        <a:off x="877842" y="2851920"/>
        <a:ext cx="5486381" cy="760036"/>
      </dsp:txXfrm>
    </dsp:sp>
    <dsp:sp modelId="{A0E7941F-EB07-48AA-BC70-F5CB64C7C1A4}">
      <dsp:nvSpPr>
        <dsp:cNvPr id="0" name=""/>
        <dsp:cNvSpPr/>
      </dsp:nvSpPr>
      <dsp:spPr>
        <a:xfrm>
          <a:off x="0" y="3801966"/>
          <a:ext cx="6364224" cy="7600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04A561-3762-48B0-A8CF-F154E1197D59}">
      <dsp:nvSpPr>
        <dsp:cNvPr id="0" name=""/>
        <dsp:cNvSpPr/>
      </dsp:nvSpPr>
      <dsp:spPr>
        <a:xfrm>
          <a:off x="229911" y="3972974"/>
          <a:ext cx="418020" cy="41802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8670AC-CDEC-4CEC-B829-69D5AF308DEF}">
      <dsp:nvSpPr>
        <dsp:cNvPr id="0" name=""/>
        <dsp:cNvSpPr/>
      </dsp:nvSpPr>
      <dsp:spPr>
        <a:xfrm>
          <a:off x="877842" y="3801966"/>
          <a:ext cx="5486381" cy="760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437" tIns="80437" rIns="80437" bIns="8043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5. Discussions with physicians employed by hospitals that also have MA or other insurance plans.</a:t>
          </a:r>
        </a:p>
      </dsp:txBody>
      <dsp:txXfrm>
        <a:off x="877842" y="3801966"/>
        <a:ext cx="5486381" cy="760036"/>
      </dsp:txXfrm>
    </dsp:sp>
    <dsp:sp modelId="{458CD0C2-8110-40AF-895D-1FD0E36F1179}">
      <dsp:nvSpPr>
        <dsp:cNvPr id="0" name=""/>
        <dsp:cNvSpPr/>
      </dsp:nvSpPr>
      <dsp:spPr>
        <a:xfrm>
          <a:off x="0" y="4752011"/>
          <a:ext cx="6364224" cy="7600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DA1E54-C7A4-4F8A-AFC3-7F2D4436E18E}">
      <dsp:nvSpPr>
        <dsp:cNvPr id="0" name=""/>
        <dsp:cNvSpPr/>
      </dsp:nvSpPr>
      <dsp:spPr>
        <a:xfrm>
          <a:off x="229911" y="4923020"/>
          <a:ext cx="418020" cy="41802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7C17C2-CD24-4F34-AF5D-6DCCE50A4D90}">
      <dsp:nvSpPr>
        <dsp:cNvPr id="0" name=""/>
        <dsp:cNvSpPr/>
      </dsp:nvSpPr>
      <dsp:spPr>
        <a:xfrm>
          <a:off x="877842" y="4752011"/>
          <a:ext cx="5486381" cy="760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437" tIns="80437" rIns="80437" bIns="8043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6. My Governor’s Task Force on Drug Pricing</a:t>
          </a:r>
        </a:p>
      </dsp:txBody>
      <dsp:txXfrm>
        <a:off x="877842" y="4752011"/>
        <a:ext cx="5486381" cy="7600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9DA2B7-0968-B343-BEA2-FFFD48F97469}">
      <dsp:nvSpPr>
        <dsp:cNvPr id="0" name=""/>
        <dsp:cNvSpPr/>
      </dsp:nvSpPr>
      <dsp:spPr>
        <a:xfrm rot="5400000">
          <a:off x="4363814" y="-1502351"/>
          <a:ext cx="1407580" cy="4769510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Gym memberships and dental care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Primary care doctors I have tried to hire tell me their job is more to find HCCs than to treat patients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Step therapy is a deterrent to patients with serious illness</a:t>
          </a:r>
        </a:p>
      </dsp:txBody>
      <dsp:txXfrm rot="-5400000">
        <a:off x="2682849" y="247326"/>
        <a:ext cx="4700798" cy="1270156"/>
      </dsp:txXfrm>
    </dsp:sp>
    <dsp:sp modelId="{C39CE31A-18C6-DE4B-B0D1-A45B929165ED}">
      <dsp:nvSpPr>
        <dsp:cNvPr id="0" name=""/>
        <dsp:cNvSpPr/>
      </dsp:nvSpPr>
      <dsp:spPr>
        <a:xfrm>
          <a:off x="0" y="2665"/>
          <a:ext cx="2682849" cy="17594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1. Managers of the plans benefit from enrolling healthier seniors and finding HCCs that increase the monthly payment from CMS</a:t>
          </a:r>
        </a:p>
      </dsp:txBody>
      <dsp:txXfrm>
        <a:off x="85890" y="88555"/>
        <a:ext cx="2511069" cy="1587695"/>
      </dsp:txXfrm>
    </dsp:sp>
    <dsp:sp modelId="{A7B9DB8A-28CF-864F-93A4-FB949A284DFE}">
      <dsp:nvSpPr>
        <dsp:cNvPr id="0" name=""/>
        <dsp:cNvSpPr/>
      </dsp:nvSpPr>
      <dsp:spPr>
        <a:xfrm rot="5400000">
          <a:off x="4363814" y="345097"/>
          <a:ext cx="1407580" cy="4769510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Especially near open enrollment, when sicker patients can switch to FFS Medicare</a:t>
          </a:r>
        </a:p>
      </dsp:txBody>
      <dsp:txXfrm rot="-5400000">
        <a:off x="2682849" y="2094774"/>
        <a:ext cx="4700798" cy="1270156"/>
      </dsp:txXfrm>
    </dsp:sp>
    <dsp:sp modelId="{33B58B04-B89C-684A-BC0D-8A95C6544834}">
      <dsp:nvSpPr>
        <dsp:cNvPr id="0" name=""/>
        <dsp:cNvSpPr/>
      </dsp:nvSpPr>
      <dsp:spPr>
        <a:xfrm>
          <a:off x="0" y="1850115"/>
          <a:ext cx="2682849" cy="17594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2. Managers of the plans benefit from delaying care for enrolled seniors </a:t>
          </a:r>
        </a:p>
      </dsp:txBody>
      <dsp:txXfrm>
        <a:off x="85890" y="1936005"/>
        <a:ext cx="2511069" cy="1587695"/>
      </dsp:txXfrm>
    </dsp:sp>
    <dsp:sp modelId="{316600E3-0D80-0A47-83DE-8B18A2750A07}">
      <dsp:nvSpPr>
        <dsp:cNvPr id="0" name=""/>
        <dsp:cNvSpPr/>
      </dsp:nvSpPr>
      <dsp:spPr>
        <a:xfrm rot="5400000">
          <a:off x="4363814" y="2192547"/>
          <a:ext cx="1407580" cy="4769510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Co pay accumulators and Maximizers.</a:t>
          </a:r>
        </a:p>
      </dsp:txBody>
      <dsp:txXfrm rot="-5400000">
        <a:off x="2682849" y="3942224"/>
        <a:ext cx="4700798" cy="1270156"/>
      </dsp:txXfrm>
    </dsp:sp>
    <dsp:sp modelId="{4E41554B-1E61-394C-97B2-B00F85B7B471}">
      <dsp:nvSpPr>
        <dsp:cNvPr id="0" name=""/>
        <dsp:cNvSpPr/>
      </dsp:nvSpPr>
      <dsp:spPr>
        <a:xfrm>
          <a:off x="0" y="3697564"/>
          <a:ext cx="2682849" cy="17594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3. Managers of the plans benefit from higher drug prices as those increase the MLR and they can get rebates from their PBMs</a:t>
          </a:r>
        </a:p>
      </dsp:txBody>
      <dsp:txXfrm>
        <a:off x="85890" y="3783454"/>
        <a:ext cx="2511069" cy="15876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054F0-39EA-3F0F-91DC-94B0F05FD6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B8A8CA-77CC-BC56-65D8-BD8FA215A3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3C2BD-C2EF-F0BD-2908-39CCE39A8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C898-9CF2-FD48-8CF5-93EB4DBAFC44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8CDC4-4970-6D61-9D6B-E67033C2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97F9D-31FB-7962-CBAA-255D5BBF2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6896-FACD-BB4E-BE68-7AD4F194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1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8533-276E-AA45-3FDB-A5F181A9B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8D69E0-4B90-DC9A-6F65-CCA400C6C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E829D-8C32-656F-0923-226EFA56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C898-9CF2-FD48-8CF5-93EB4DBAFC44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11384-86D5-B66D-8F2E-FC59F3B7F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B7B67-3087-EF0D-4E3A-EF592898E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6896-FACD-BB4E-BE68-7AD4F194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9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0D0DD8-B268-A854-C2F5-9E377E0C2E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FF423A-C9B1-CD97-FDA7-FD2D4AFAE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DC767-9EE6-822E-FA58-A4184812F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C898-9CF2-FD48-8CF5-93EB4DBAFC44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EDD8F-E320-2596-5638-766F44F0F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7CE4F-C8CB-8BF9-967D-EAB05BB6A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6896-FACD-BB4E-BE68-7AD4F194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8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BEBC1-78E8-0956-3E63-FDABD027D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B7139-EB8A-AAEB-138F-CE97C3190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6CC36-932D-9FC9-40F9-2E5F0FC0D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C898-9CF2-FD48-8CF5-93EB4DBAFC44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BC310-E695-CF1C-084A-BC9EC5D88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EC1D1-230C-1661-CFE1-350980EC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6896-FACD-BB4E-BE68-7AD4F194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55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33761-207D-D9C5-9B62-3A5C01DEF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CF7AE-B682-C8A4-2247-DC9F50664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4440F-EB44-4248-1CF1-9FCF06AB3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C898-9CF2-FD48-8CF5-93EB4DBAFC44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95257-AC83-0D2B-277E-16A71B80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E272D-A805-DBCF-7C96-79E84D2CE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6896-FACD-BB4E-BE68-7AD4F194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7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BC6F8-09F1-E354-FC74-4A67BB0C3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63451-ECE1-319D-B351-FFE14416D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F1CB7F-5093-34AE-0C64-3DA8F8FA3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B7A40-2AAA-444C-A79C-7E4BFA401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C898-9CF2-FD48-8CF5-93EB4DBAFC44}" type="datetimeFigureOut">
              <a:rPr lang="en-US" smtClean="0"/>
              <a:t>8/8/23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25A66-0201-6914-C1C2-0E69B149F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5A51E-5A9C-7D29-8E14-EFC5A9726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6896-FACD-BB4E-BE68-7AD4F194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41ECA-FFB8-0037-E5B0-0FB6677D4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0F9C4-D471-BBBE-F8CA-CE634C405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F17EA4-E82F-3633-4379-6156E0D68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5B0B99-9E14-6A37-9419-8EC86CA366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C4F4C4-D521-357A-740E-F295C1D4F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A498B6-9AFD-84F7-4CB5-011A87979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C898-9CF2-FD48-8CF5-93EB4DBAFC44}" type="datetimeFigureOut">
              <a:rPr lang="en-US" smtClean="0"/>
              <a:t>8/8/23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CE7136-A1FF-962B-3414-7D6C78F95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96CA8C-D5FB-6D00-1B98-09AE5965E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6896-FACD-BB4E-BE68-7AD4F194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7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7638A-B16A-908E-C8B7-48D17BEEF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EBA7FB-29D3-0EDD-25E3-5333C818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C898-9CF2-FD48-8CF5-93EB4DBAFC44}" type="datetimeFigureOut">
              <a:rPr lang="en-US" smtClean="0"/>
              <a:t>8/8/23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78BD8C-AC51-C24B-C69B-C007FFE21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F700D5-5679-5429-4677-881DAA114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6896-FACD-BB4E-BE68-7AD4F194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8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95E75F-EF28-CDC1-64FB-9B6EF9E36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C898-9CF2-FD48-8CF5-93EB4DBAFC44}" type="datetimeFigureOut">
              <a:rPr lang="en-US" smtClean="0"/>
              <a:t>8/8/23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918486-7BA3-4516-D6D1-9DC4C04DD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0426C-02C8-9977-A6D9-1C4876486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6896-FACD-BB4E-BE68-7AD4F194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5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91A89-7A5C-2971-5A16-49DBA492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F9754-F07B-6BBD-AE17-C16AB7370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4FB4A3-163B-09AE-3CB1-B4DA93B97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268EBC-9D12-14F9-1EAC-BF19EE2C0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C898-9CF2-FD48-8CF5-93EB4DBAFC44}" type="datetimeFigureOut">
              <a:rPr lang="en-US" smtClean="0"/>
              <a:t>8/8/23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91A55-EED5-DF52-79F8-A6CC5A255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7BABD-8BE2-F6E6-D1A6-9A519582F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6896-FACD-BB4E-BE68-7AD4F194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5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9934F-4473-7F1B-A3C5-E2D86C7A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2CEA24-D362-3198-F1D6-531807FBD3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A2D0DD-D9D3-CA9F-7D2C-DF83DC9E6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C4294-8776-8875-0CC1-F10C79E96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C898-9CF2-FD48-8CF5-93EB4DBAFC44}" type="datetimeFigureOut">
              <a:rPr lang="en-US" smtClean="0"/>
              <a:t>8/8/23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D9D8C-40AA-753C-8219-C6C9AC09F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EBA305-6F11-E139-BD78-E368F342B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6896-FACD-BB4E-BE68-7AD4F194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9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6B6227-9E41-4621-E7D5-CAD45CFD7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F7BC9-40D2-41E5-C9E5-68EB34B94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3513B-1EB3-300D-7D3D-BA0B774E2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DC898-9CF2-FD48-8CF5-93EB4DBAFC44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B9F9A-B8F6-AE73-E0A1-05F3DFD7A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88771-3C35-7D1E-C9F8-2A5F59A1C4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26896-FACD-BB4E-BE68-7AD4F194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3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FEBE02-DA2B-B0A8-C915-4A011B2E0E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5767" y="1188637"/>
            <a:ext cx="2988234" cy="44807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different view on Medicare (Dis)Advantage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B5CD3265-AB16-822A-0185-6C0B16453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5260" y="1648870"/>
            <a:ext cx="4702848" cy="35602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Barbara McAneny MD FASCO MACP</a:t>
            </a:r>
            <a:endParaRPr lang="en-US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CEO New Mexico Oncology Hematology Consultants Ltd</a:t>
            </a:r>
            <a:endParaRPr lang="en-US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Former President American Medical Association</a:t>
            </a:r>
            <a:endParaRPr lang="en-US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Chair of National Cancer Care Alliance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8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4A7E-A47B-21AC-745A-743D53E8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Disclaimer: Anecdotal experience only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E8B0D85-B86D-392D-CA80-9080D4019D9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88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836837-2DC0-7260-2528-44BCB5586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en-US" sz="4000"/>
              <a:t>Intent of this presentation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67C53D4-BB8E-AD96-A5B4-C155B48837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841737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4699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CE8C8E-DA95-EB83-B392-3D4D625A9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sz="4000"/>
              <a:t>What information formed my opinion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D201FCBD-A438-CB7F-A14B-25DEB51D9C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482329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0365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68A55F-7B32-44D8-AEE5-1AF405326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34F6C3-6054-D6F1-ED2F-7594664CB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429030"/>
            <a:ext cx="2834640" cy="5457589"/>
          </a:xfrm>
        </p:spPr>
        <p:txBody>
          <a:bodyPr anchor="ctr">
            <a:normAutofit/>
          </a:bodyPr>
          <a:lstStyle/>
          <a:p>
            <a:r>
              <a:rPr lang="en-US" sz="3700"/>
              <a:t>Why I call it Medicare Disadvantage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320" y="6112341"/>
            <a:ext cx="10835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045208" y="4686084"/>
            <a:ext cx="54864" cy="2834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CE554D4-2A50-FB3B-0366-98C904ECCF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42244"/>
              </p:ext>
            </p:extLst>
          </p:nvPr>
        </p:nvGraphicFramePr>
        <p:xfrm>
          <a:off x="4041648" y="429030"/>
          <a:ext cx="7452360" cy="545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2091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8E22EB5-42FB-EFA8-EBFA-10616BEA4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018" y="0"/>
            <a:ext cx="7772400" cy="649724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2BD7AD-118E-41D6-BDD6-5841D0AFF307}"/>
              </a:ext>
            </a:extLst>
          </p:cNvPr>
          <p:cNvSpPr txBox="1"/>
          <p:nvPr/>
        </p:nvSpPr>
        <p:spPr>
          <a:xfrm>
            <a:off x="6005384" y="6586151"/>
            <a:ext cx="299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2/23 Kaiser Family Fund  2021</a:t>
            </a:r>
          </a:p>
        </p:txBody>
      </p:sp>
    </p:spTree>
    <p:extLst>
      <p:ext uri="{BB962C8B-B14F-4D97-AF65-F5344CB8AC3E}">
        <p14:creationId xmlns:p14="http://schemas.microsoft.com/office/powerpoint/2010/main" val="430980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367</Words>
  <Application>Microsoft Macintosh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 different view on Medicare (Dis)Advantage</vt:lpstr>
      <vt:lpstr>Disclaimer: Anecdotal experience only</vt:lpstr>
      <vt:lpstr>Intent of this presentation</vt:lpstr>
      <vt:lpstr>What information formed my opinion</vt:lpstr>
      <vt:lpstr>Why I call it Medicare Disadvantage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different view on Medicare (Dis)Advantage</dc:title>
  <dc:creator>Barbara McAneny</dc:creator>
  <cp:lastModifiedBy>Barbara McAneny</cp:lastModifiedBy>
  <cp:revision>4</cp:revision>
  <dcterms:created xsi:type="dcterms:W3CDTF">2023-08-07T21:33:21Z</dcterms:created>
  <dcterms:modified xsi:type="dcterms:W3CDTF">2023-08-08T14:35:40Z</dcterms:modified>
</cp:coreProperties>
</file>