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4.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3" r:id="rId3"/>
    <p:sldId id="282" r:id="rId4"/>
    <p:sldId id="290" r:id="rId5"/>
    <p:sldId id="291" r:id="rId6"/>
    <p:sldId id="284" r:id="rId7"/>
    <p:sldId id="292" r:id="rId8"/>
    <p:sldId id="293" r:id="rId9"/>
    <p:sldId id="294" r:id="rId10"/>
    <p:sldId id="295" r:id="rId11"/>
    <p:sldId id="296" r:id="rId12"/>
    <p:sldId id="297" r:id="rId13"/>
    <p:sldId id="274" r:id="rId14"/>
    <p:sldId id="272" r:id="rId15"/>
    <p:sldId id="275" r:id="rId16"/>
    <p:sldId id="258" r:id="rId17"/>
    <p:sldId id="260" r:id="rId18"/>
    <p:sldId id="265" r:id="rId19"/>
    <p:sldId id="266" r:id="rId20"/>
    <p:sldId id="267" r:id="rId21"/>
    <p:sldId id="268" r:id="rId22"/>
    <p:sldId id="298" r:id="rId23"/>
    <p:sldId id="279" r:id="rId24"/>
    <p:sldId id="261" r:id="rId25"/>
    <p:sldId id="262" r:id="rId26"/>
    <p:sldId id="276" r:id="rId27"/>
    <p:sldId id="277" r:id="rId28"/>
    <p:sldId id="263" r:id="rId29"/>
    <p:sldId id="264" r:id="rId30"/>
    <p:sldId id="281"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013" autoAdjust="0"/>
  </p:normalViewPr>
  <p:slideViewPr>
    <p:cSldViewPr>
      <p:cViewPr varScale="1">
        <p:scale>
          <a:sx n="67" d="100"/>
          <a:sy n="67" d="100"/>
        </p:scale>
        <p:origin x="-220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27A9FFA-C66E-4596-8A90-90702F22F901}" type="datetimeFigureOut">
              <a:rPr lang="en-US" smtClean="0"/>
              <a:t>9/21/2016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4D644F-9C61-4CBF-BD98-E49F4F72BC24}" type="slidenum">
              <a:rPr lang="en-US" smtClean="0"/>
              <a:t>‹#›</a:t>
            </a:fld>
            <a:endParaRPr lang="en-US" dirty="0"/>
          </a:p>
        </p:txBody>
      </p:sp>
    </p:spTree>
    <p:extLst>
      <p:ext uri="{BB962C8B-B14F-4D97-AF65-F5344CB8AC3E}">
        <p14:creationId xmlns:p14="http://schemas.microsoft.com/office/powerpoint/2010/main" val="132138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F4D644F-9C61-4CBF-BD98-E49F4F72BC24}" type="slidenum">
              <a:rPr lang="en-US" smtClean="0"/>
              <a:t>1</a:t>
            </a:fld>
            <a:endParaRPr lang="en-US" dirty="0"/>
          </a:p>
        </p:txBody>
      </p:sp>
    </p:spTree>
    <p:extLst>
      <p:ext uri="{BB962C8B-B14F-4D97-AF65-F5344CB8AC3E}">
        <p14:creationId xmlns:p14="http://schemas.microsoft.com/office/powerpoint/2010/main" val="397891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forms are emailed</a:t>
            </a:r>
            <a:r>
              <a:rPr lang="en-US" baseline="0" dirty="0" smtClean="0"/>
              <a:t> to an address provided by the jurisdiction. How each of the 7 states handles the information contained in the request is up to the state. </a:t>
            </a:r>
            <a:endParaRPr lang="en-US" dirty="0"/>
          </a:p>
        </p:txBody>
      </p:sp>
      <p:sp>
        <p:nvSpPr>
          <p:cNvPr id="4" name="Slide Number Placeholder 3"/>
          <p:cNvSpPr>
            <a:spLocks noGrp="1"/>
          </p:cNvSpPr>
          <p:nvPr>
            <p:ph type="sldNum" sz="quarter" idx="10"/>
          </p:nvPr>
        </p:nvSpPr>
        <p:spPr/>
        <p:txBody>
          <a:bodyPr/>
          <a:lstStyle/>
          <a:p>
            <a:fld id="{3F4D644F-9C61-4CBF-BD98-E49F4F72BC24}" type="slidenum">
              <a:rPr lang="en-US" smtClean="0"/>
              <a:t>10</a:t>
            </a:fld>
            <a:endParaRPr lang="en-US" dirty="0"/>
          </a:p>
        </p:txBody>
      </p:sp>
    </p:spTree>
    <p:extLst>
      <p:ext uri="{BB962C8B-B14F-4D97-AF65-F5344CB8AC3E}">
        <p14:creationId xmlns:p14="http://schemas.microsoft.com/office/powerpoint/2010/main" val="147830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user had selected Florida the message</a:t>
            </a:r>
            <a:r>
              <a:rPr lang="en-US" baseline="0" dirty="0" smtClean="0"/>
              <a:t> reads: “The NAIC is building a National Life Insurance Policy </a:t>
            </a:r>
            <a:r>
              <a:rPr lang="en-US" dirty="0" smtClean="0"/>
              <a:t>Locator application. While under construction, the NAIC encourages you to contact the</a:t>
            </a:r>
            <a:r>
              <a:rPr lang="en-US" baseline="0" dirty="0" smtClean="0"/>
              <a:t> Florida </a:t>
            </a:r>
            <a:r>
              <a:rPr lang="en-US" dirty="0" smtClean="0"/>
              <a:t>insurance department at jurisdiction</a:t>
            </a:r>
            <a:r>
              <a:rPr lang="en-US" baseline="0" dirty="0" smtClean="0"/>
              <a:t> defined phone number</a:t>
            </a:r>
            <a:r>
              <a:rPr lang="en-US" dirty="0" smtClean="0"/>
              <a:t>.”  States provided a phone number for this option. </a:t>
            </a:r>
            <a:endParaRPr lang="en-US" dirty="0"/>
          </a:p>
        </p:txBody>
      </p:sp>
      <p:sp>
        <p:nvSpPr>
          <p:cNvPr id="4" name="Slide Number Placeholder 3"/>
          <p:cNvSpPr>
            <a:spLocks noGrp="1"/>
          </p:cNvSpPr>
          <p:nvPr>
            <p:ph type="sldNum" sz="quarter" idx="10"/>
          </p:nvPr>
        </p:nvSpPr>
        <p:spPr/>
        <p:txBody>
          <a:bodyPr/>
          <a:lstStyle/>
          <a:p>
            <a:fld id="{3F4D644F-9C61-4CBF-BD98-E49F4F72BC24}" type="slidenum">
              <a:rPr lang="en-US" smtClean="0"/>
              <a:t>11</a:t>
            </a:fld>
            <a:endParaRPr lang="en-US" dirty="0"/>
          </a:p>
        </p:txBody>
      </p:sp>
    </p:spTree>
    <p:extLst>
      <p:ext uri="{BB962C8B-B14F-4D97-AF65-F5344CB8AC3E}">
        <p14:creationId xmlns:p14="http://schemas.microsoft.com/office/powerpoint/2010/main" val="4001020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message</a:t>
            </a:r>
            <a:r>
              <a:rPr lang="en-US" baseline="0" dirty="0" smtClean="0"/>
              <a:t> reads. The NAIC is building a National Life Insurance Policy </a:t>
            </a:r>
            <a:r>
              <a:rPr lang="en-US" dirty="0" smtClean="0"/>
              <a:t>Locator application.</a:t>
            </a:r>
          </a:p>
          <a:p>
            <a:endParaRPr lang="en-US" dirty="0" smtClean="0"/>
          </a:p>
          <a:p>
            <a:r>
              <a:rPr lang="en-US" dirty="0" smtClean="0"/>
              <a:t>Phase 1</a:t>
            </a:r>
            <a:r>
              <a:rPr lang="en-US" baseline="0" dirty="0" smtClean="0"/>
              <a:t> of the project will be replaced by a National Search by the end of the year. The existing URL will be reused.  Now let us talk about Phase 2, the heart of the project.</a:t>
            </a:r>
          </a:p>
          <a:p>
            <a:endParaRPr lang="en-US" dirty="0"/>
          </a:p>
        </p:txBody>
      </p:sp>
      <p:sp>
        <p:nvSpPr>
          <p:cNvPr id="4" name="Slide Number Placeholder 3"/>
          <p:cNvSpPr>
            <a:spLocks noGrp="1"/>
          </p:cNvSpPr>
          <p:nvPr>
            <p:ph type="sldNum" sz="quarter" idx="10"/>
          </p:nvPr>
        </p:nvSpPr>
        <p:spPr/>
        <p:txBody>
          <a:bodyPr/>
          <a:lstStyle/>
          <a:p>
            <a:fld id="{3F4D644F-9C61-4CBF-BD98-E49F4F72BC24}" type="slidenum">
              <a:rPr lang="en-US" smtClean="0"/>
              <a:t>12</a:t>
            </a:fld>
            <a:endParaRPr lang="en-US" dirty="0"/>
          </a:p>
        </p:txBody>
      </p:sp>
    </p:spTree>
    <p:extLst>
      <p:ext uri="{BB962C8B-B14F-4D97-AF65-F5344CB8AC3E}">
        <p14:creationId xmlns:p14="http://schemas.microsoft.com/office/powerpoint/2010/main" val="274690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project team completed the initial requirements review with a Regulator Subject Matter Experts Group on August 16</a:t>
            </a:r>
            <a:r>
              <a:rPr lang="en-US" baseline="0" dirty="0" smtClean="0"/>
              <a:t>.  </a:t>
            </a:r>
          </a:p>
          <a:p>
            <a:r>
              <a:rPr lang="en-US" baseline="0" dirty="0" smtClean="0"/>
              <a:t>This process consisted of a series of three meetings. </a:t>
            </a:r>
          </a:p>
          <a:p>
            <a:r>
              <a:rPr lang="en-US" baseline="0" dirty="0" smtClean="0"/>
              <a:t>The group members will also help beta test the application. The jurisdictions represented in the group are</a:t>
            </a:r>
          </a:p>
          <a:p>
            <a:r>
              <a:rPr lang="en-US" baseline="0" dirty="0" smtClean="0"/>
              <a:t>California, Iowa, Missouri, Nebraska, New Hampshire, Oklahoma, Tennessee, Texas and Wisconsin.  The group consists of states with applications in place as well as those who are waiting for the National Solution. </a:t>
            </a:r>
          </a:p>
          <a:p>
            <a:endParaRPr lang="en-US" baseline="0" dirty="0" smtClean="0"/>
          </a:p>
          <a:p>
            <a:r>
              <a:rPr lang="en-US" baseline="0" dirty="0" smtClean="0"/>
              <a:t>Rhode Island and Vermont have also agreed to participate in beta testing of the application.</a:t>
            </a:r>
          </a:p>
          <a:p>
            <a:endParaRPr lang="en-US" baseline="0" dirty="0" smtClean="0"/>
          </a:p>
          <a:p>
            <a:r>
              <a:rPr lang="en-US" b="1" baseline="0" dirty="0" smtClean="0"/>
              <a:t>Once we understood the concerns of these regulators, we met with an Industry Focus Group to determine initial requirements. That process consisted of a series of three meetings. This was completed on August 23. </a:t>
            </a:r>
          </a:p>
          <a:p>
            <a:r>
              <a:rPr lang="en-US" baseline="0" dirty="0" smtClean="0"/>
              <a:t>The American Council of Life Insurers, ACLI, helped form this group.  The following companies were represented in the group - New York Life, Symetra, Mutual of Omaha, Lincoln Financial, Lincoln Heritage, Guardian Life, Homesteaders, CNO Financial, Pacific Life, Principal, TIAA, Torchmark, Western and Southern, Transamerica, and Voya. </a:t>
            </a:r>
          </a:p>
          <a:p>
            <a:endParaRPr lang="en-US" b="1" baseline="0" dirty="0" smtClean="0"/>
          </a:p>
          <a:p>
            <a:r>
              <a:rPr lang="en-US" b="1" baseline="0" dirty="0" smtClean="0"/>
              <a:t>Our goal was to finalize the consumer application requirements by September 15.</a:t>
            </a:r>
          </a:p>
          <a:p>
            <a:r>
              <a:rPr lang="en-US" baseline="0" dirty="0" smtClean="0"/>
              <a:t>Both the Regulator Subject Matter Experts Group and the Industry Focus Group agreed on the details regarding both the request and the industry response to the request. </a:t>
            </a:r>
          </a:p>
          <a:p>
            <a:r>
              <a:rPr lang="en-US" baseline="0" dirty="0" smtClean="0"/>
              <a:t>Our goal is to finalize the consumer application requirements by September 15.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F4D644F-9C61-4CBF-BD98-E49F4F72BC24}" type="slidenum">
              <a:rPr lang="en-US" smtClean="0"/>
              <a:t>13</a:t>
            </a:fld>
            <a:endParaRPr lang="en-US" dirty="0"/>
          </a:p>
        </p:txBody>
      </p:sp>
    </p:spTree>
    <p:extLst>
      <p:ext uri="{BB962C8B-B14F-4D97-AF65-F5344CB8AC3E}">
        <p14:creationId xmlns:p14="http://schemas.microsoft.com/office/powerpoint/2010/main" val="2714083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Our goal is to finalize the requirements for the industry application by September 30. </a:t>
            </a:r>
          </a:p>
          <a:p>
            <a:r>
              <a:rPr lang="en-US" b="0" baseline="0" dirty="0" smtClean="0"/>
              <a:t>The project team is actively working on finalization of these requirements. A second webinar with the industry will be completed on September 22. </a:t>
            </a:r>
          </a:p>
          <a:p>
            <a:endParaRPr lang="en-US" baseline="0" dirty="0" smtClean="0"/>
          </a:p>
          <a:p>
            <a:r>
              <a:rPr lang="en-US" b="1" baseline="0" dirty="0" smtClean="0"/>
              <a:t>We anticipate the finalization of the regulator reporting requirements by October 7.  </a:t>
            </a:r>
          </a:p>
          <a:p>
            <a:endParaRPr lang="en-US" dirty="0"/>
          </a:p>
        </p:txBody>
      </p:sp>
      <p:sp>
        <p:nvSpPr>
          <p:cNvPr id="4" name="Slide Number Placeholder 3"/>
          <p:cNvSpPr>
            <a:spLocks noGrp="1"/>
          </p:cNvSpPr>
          <p:nvPr>
            <p:ph type="sldNum" sz="quarter" idx="10"/>
          </p:nvPr>
        </p:nvSpPr>
        <p:spPr/>
        <p:txBody>
          <a:bodyPr/>
          <a:lstStyle/>
          <a:p>
            <a:fld id="{3F4D644F-9C61-4CBF-BD98-E49F4F72BC24}" type="slidenum">
              <a:rPr lang="en-US" smtClean="0"/>
              <a:t>14</a:t>
            </a:fld>
            <a:endParaRPr lang="en-US" dirty="0"/>
          </a:p>
        </p:txBody>
      </p:sp>
    </p:spTree>
    <p:extLst>
      <p:ext uri="{BB962C8B-B14F-4D97-AF65-F5344CB8AC3E}">
        <p14:creationId xmlns:p14="http://schemas.microsoft.com/office/powerpoint/2010/main" val="2714083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The NAIC anticipates that beta testing for the consumer and industry applications will begin in October </a:t>
            </a:r>
            <a:r>
              <a:rPr lang="en-US" b="0" baseline="0" dirty="0" smtClean="0"/>
              <a:t>and will continue throughout the month.</a:t>
            </a:r>
            <a:endParaRPr lang="en-US" b="1" baseline="0" dirty="0" smtClean="0"/>
          </a:p>
          <a:p>
            <a:r>
              <a:rPr lang="en-US" baseline="0" dirty="0" smtClean="0"/>
              <a:t>Both the Regulator Subject Matter Experts Group and the Industry Focus Group members have agreed to be involved and help test on beta. We are looking at installation to production in the month of November assuming that requirements do not change.</a:t>
            </a:r>
          </a:p>
          <a:p>
            <a:endParaRPr lang="en-US" b="1" baseline="0" dirty="0" smtClean="0"/>
          </a:p>
          <a:p>
            <a:r>
              <a:rPr lang="en-US" b="1" baseline="0" dirty="0" smtClean="0"/>
              <a:t>The NAIC anticipates that beta testing for the regulator reporting in iSite+ will begin in the month of November. </a:t>
            </a:r>
          </a:p>
          <a:p>
            <a:r>
              <a:rPr lang="en-US" baseline="0" dirty="0" smtClean="0"/>
              <a:t>The reporting aspect will be begin as soon as beta test is completed. </a:t>
            </a:r>
          </a:p>
          <a:p>
            <a:endParaRPr lang="en-US" baseline="0" dirty="0" smtClean="0"/>
          </a:p>
          <a:p>
            <a:r>
              <a:rPr lang="en-US" baseline="0" dirty="0" smtClean="0"/>
              <a:t>At the National Meeting in August, l consumer representatives agreed to aid with the beta testing.</a:t>
            </a:r>
          </a:p>
          <a:p>
            <a:endParaRPr lang="en-US" dirty="0"/>
          </a:p>
        </p:txBody>
      </p:sp>
      <p:sp>
        <p:nvSpPr>
          <p:cNvPr id="4" name="Slide Number Placeholder 3"/>
          <p:cNvSpPr>
            <a:spLocks noGrp="1"/>
          </p:cNvSpPr>
          <p:nvPr>
            <p:ph type="sldNum" sz="quarter" idx="10"/>
          </p:nvPr>
        </p:nvSpPr>
        <p:spPr/>
        <p:txBody>
          <a:bodyPr/>
          <a:lstStyle/>
          <a:p>
            <a:fld id="{3F4D644F-9C61-4CBF-BD98-E49F4F72BC24}" type="slidenum">
              <a:rPr lang="en-US" smtClean="0"/>
              <a:t>15</a:t>
            </a:fld>
            <a:endParaRPr lang="en-US" dirty="0"/>
          </a:p>
        </p:txBody>
      </p:sp>
    </p:spTree>
    <p:extLst>
      <p:ext uri="{BB962C8B-B14F-4D97-AF65-F5344CB8AC3E}">
        <p14:creationId xmlns:p14="http://schemas.microsoft.com/office/powerpoint/2010/main" val="2714083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 have discussed project timelines, we will discuss the specific objectives of each of the applications beginning with the consumer application objectives. </a:t>
            </a:r>
          </a:p>
          <a:p>
            <a:endParaRPr lang="en-US" baseline="0" dirty="0" smtClean="0"/>
          </a:p>
          <a:p>
            <a:r>
              <a:rPr lang="en-US" b="1" baseline="0" dirty="0" smtClean="0"/>
              <a:t>Ability to submit a single search. </a:t>
            </a:r>
          </a:p>
          <a:p>
            <a:r>
              <a:rPr lang="en-US" b="0" baseline="0" dirty="0" smtClean="0"/>
              <a:t>Phase 1 of the Lost Life Insurance Locator application requires the consumer to submit a search for each state that they believe may result in a found policy. Phase 2  will allow the consumer to submit a single National Search. </a:t>
            </a:r>
          </a:p>
          <a:p>
            <a:endParaRPr lang="en-US" b="0" baseline="0" dirty="0" smtClean="0"/>
          </a:p>
          <a:p>
            <a:r>
              <a:rPr lang="en-US" b="1" baseline="0" dirty="0" smtClean="0"/>
              <a:t>The single search will result in a search against all participating life insurance companies and annuity providers who file an Annual Financial Statement with the NAIC and sell more than $50,000 in annual premiums. </a:t>
            </a:r>
          </a:p>
          <a:p>
            <a:r>
              <a:rPr lang="en-US" b="0" baseline="0" dirty="0" smtClean="0"/>
              <a:t>The consumer will be provided with a list of companies participating.  Initially, the NAIC will list all companies provided with an administrative login to the industry application. After the first month of searches, the process will change to list only those companies with a login who have downloaded search requests.  </a:t>
            </a:r>
          </a:p>
          <a:p>
            <a:endParaRPr lang="en-US" b="0" dirty="0"/>
          </a:p>
        </p:txBody>
      </p:sp>
      <p:sp>
        <p:nvSpPr>
          <p:cNvPr id="4" name="Slide Number Placeholder 3"/>
          <p:cNvSpPr>
            <a:spLocks noGrp="1"/>
          </p:cNvSpPr>
          <p:nvPr>
            <p:ph type="sldNum" sz="quarter" idx="10"/>
          </p:nvPr>
        </p:nvSpPr>
        <p:spPr/>
        <p:txBody>
          <a:bodyPr/>
          <a:lstStyle/>
          <a:p>
            <a:fld id="{3F4D644F-9C61-4CBF-BD98-E49F4F72BC24}" type="slidenum">
              <a:rPr lang="en-US" smtClean="0"/>
              <a:t>16</a:t>
            </a:fld>
            <a:endParaRPr lang="en-US" dirty="0"/>
          </a:p>
        </p:txBody>
      </p:sp>
    </p:spTree>
    <p:extLst>
      <p:ext uri="{BB962C8B-B14F-4D97-AF65-F5344CB8AC3E}">
        <p14:creationId xmlns:p14="http://schemas.microsoft.com/office/powerpoint/2010/main" val="3894483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Eliminate the need for</a:t>
            </a:r>
            <a:r>
              <a:rPr lang="en-US" b="1" baseline="0" dirty="0" smtClean="0"/>
              <a:t> the consumer to submit a death certificate. </a:t>
            </a:r>
          </a:p>
          <a:p>
            <a:r>
              <a:rPr lang="en-US" baseline="0" dirty="0" smtClean="0"/>
              <a:t>The decision was made NOT to accept a death certificate. Many states required one in order to reduce phishing  or validation that the request was valid. The groups determined that the death certificate was unnecessary and burdensome to collect, store and secure. </a:t>
            </a:r>
          </a:p>
          <a:p>
            <a:endParaRPr lang="en-US" baseline="0" dirty="0" smtClean="0"/>
          </a:p>
          <a:p>
            <a:r>
              <a:rPr lang="en-US" b="1" baseline="0" dirty="0" smtClean="0"/>
              <a:t>Provide consistent information regarding the requestor and the decedent.</a:t>
            </a:r>
          </a:p>
          <a:p>
            <a:r>
              <a:rPr lang="en-US" b="0" baseline="0" dirty="0" smtClean="0"/>
              <a:t>Today, there are differences in the data that is collected regarding the request.  The data elements are listed later in the presentation as we review the screen mockups </a:t>
            </a:r>
          </a:p>
          <a:p>
            <a:pPr marL="0" lvl="0" indent="0">
              <a:buFont typeface="Arial" panose="020B0604020202020204" pitchFamily="34" charset="0"/>
              <a:buNone/>
            </a:pPr>
            <a:endParaRPr lang="en-US" b="0" baseline="0" dirty="0" smtClean="0"/>
          </a:p>
          <a:p>
            <a:pPr marL="0" lvl="0" indent="0">
              <a:buFont typeface="Arial" panose="020B0604020202020204" pitchFamily="34" charset="0"/>
              <a:buNone/>
            </a:pPr>
            <a:endParaRPr lang="en-US" b="0" baseline="0" dirty="0" smtClean="0"/>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3F4D644F-9C61-4CBF-BD98-E49F4F72BC24}" type="slidenum">
              <a:rPr lang="en-US" smtClean="0"/>
              <a:t>17</a:t>
            </a:fld>
            <a:endParaRPr lang="en-US" dirty="0"/>
          </a:p>
        </p:txBody>
      </p:sp>
    </p:spTree>
    <p:extLst>
      <p:ext uri="{BB962C8B-B14F-4D97-AF65-F5344CB8AC3E}">
        <p14:creationId xmlns:p14="http://schemas.microsoft.com/office/powerpoint/2010/main" val="618175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are examples of what the NAIC anticipates the</a:t>
            </a:r>
            <a:r>
              <a:rPr lang="en-US" baseline="0" dirty="0" smtClean="0"/>
              <a:t> consumer application will look like.</a:t>
            </a:r>
          </a:p>
          <a:p>
            <a:endParaRPr lang="en-US" baseline="0" dirty="0" smtClean="0"/>
          </a:p>
          <a:p>
            <a:r>
              <a:rPr lang="en-US" b="1" baseline="0" dirty="0" smtClean="0"/>
              <a:t>Welcome</a:t>
            </a:r>
          </a:p>
          <a:p>
            <a:r>
              <a:rPr lang="en-US" b="0" baseline="0" dirty="0" smtClean="0"/>
              <a:t>This page will provide information for the consumer who is submitting a request. As evidenced by the wording, there are some modifications expected which will be presented to the NAIC’s legal department and approved by the Regulator Subject Matter Group. Additionally, we will provide instructions on how to request an email and a user guide. </a:t>
            </a:r>
          </a:p>
        </p:txBody>
      </p:sp>
      <p:sp>
        <p:nvSpPr>
          <p:cNvPr id="4" name="Slide Number Placeholder 3"/>
          <p:cNvSpPr>
            <a:spLocks noGrp="1"/>
          </p:cNvSpPr>
          <p:nvPr>
            <p:ph type="sldNum" sz="quarter" idx="10"/>
          </p:nvPr>
        </p:nvSpPr>
        <p:spPr/>
        <p:txBody>
          <a:bodyPr/>
          <a:lstStyle/>
          <a:p>
            <a:fld id="{3F4D644F-9C61-4CBF-BD98-E49F4F72BC24}" type="slidenum">
              <a:rPr lang="en-US" smtClean="0"/>
              <a:t>18</a:t>
            </a:fld>
            <a:endParaRPr lang="en-US" dirty="0"/>
          </a:p>
        </p:txBody>
      </p:sp>
    </p:spTree>
    <p:extLst>
      <p:ext uri="{BB962C8B-B14F-4D97-AF65-F5344CB8AC3E}">
        <p14:creationId xmlns:p14="http://schemas.microsoft.com/office/powerpoint/2010/main" val="2714083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Agreement Details</a:t>
            </a:r>
            <a:endParaRPr lang="en-US" b="0" dirty="0" smtClean="0"/>
          </a:p>
          <a:p>
            <a:endParaRPr lang="en-US" b="0" dirty="0" smtClean="0"/>
          </a:p>
          <a:p>
            <a:r>
              <a:rPr lang="en-US" b="0" dirty="0" smtClean="0"/>
              <a:t>This page was designed</a:t>
            </a:r>
            <a:r>
              <a:rPr lang="en-US" b="0" baseline="0" dirty="0" smtClean="0"/>
              <a:t> so that the requestor must click each of the sections. They must then enter a required email address and confirm it. Lastly, they will click the accept button. By requiring the submitter to click on each section, we hope to reduce the phishing requests. Only when the agree button is clicked can the submitter move to the next screen.</a:t>
            </a:r>
          </a:p>
          <a:p>
            <a:endParaRPr lang="en-US" b="0" baseline="0" dirty="0" smtClean="0"/>
          </a:p>
          <a:p>
            <a:r>
              <a:rPr lang="en-US" b="0" baseline="0" dirty="0" smtClean="0"/>
              <a:t>The request will be stored with the email address and a unique reference number. </a:t>
            </a:r>
            <a:endParaRPr lang="en-US" b="1" dirty="0"/>
          </a:p>
        </p:txBody>
      </p:sp>
      <p:sp>
        <p:nvSpPr>
          <p:cNvPr id="4" name="Slide Number Placeholder 3"/>
          <p:cNvSpPr>
            <a:spLocks noGrp="1"/>
          </p:cNvSpPr>
          <p:nvPr>
            <p:ph type="sldNum" sz="quarter" idx="10"/>
          </p:nvPr>
        </p:nvSpPr>
        <p:spPr/>
        <p:txBody>
          <a:bodyPr/>
          <a:lstStyle/>
          <a:p>
            <a:fld id="{3F4D644F-9C61-4CBF-BD98-E49F4F72BC24}" type="slidenum">
              <a:rPr lang="en-US" smtClean="0"/>
              <a:t>19</a:t>
            </a:fld>
            <a:endParaRPr lang="en-US" dirty="0"/>
          </a:p>
        </p:txBody>
      </p:sp>
    </p:spTree>
    <p:extLst>
      <p:ext uri="{BB962C8B-B14F-4D97-AF65-F5344CB8AC3E}">
        <p14:creationId xmlns:p14="http://schemas.microsoft.com/office/powerpoint/2010/main" val="2714083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Overview of Project Phase 1</a:t>
            </a:r>
            <a:endParaRPr lang="en-US" b="1" dirty="0" smtClean="0">
              <a:solidFill>
                <a:schemeClr val="tx1"/>
              </a:solidFill>
            </a:endParaRPr>
          </a:p>
          <a:p>
            <a:endParaRPr lang="en-US" dirty="0" smtClean="0">
              <a:solidFill>
                <a:schemeClr val="tx1"/>
              </a:solidFill>
            </a:endParaRPr>
          </a:p>
          <a:p>
            <a:r>
              <a:rPr lang="en-US" baseline="0" dirty="0" smtClean="0"/>
              <a:t>The presentation will include an overview of Phase 1 of the Life Insurance Policy Locator for consumer use. </a:t>
            </a:r>
          </a:p>
          <a:p>
            <a:endParaRPr lang="en-US" baseline="0" dirty="0" smtClean="0"/>
          </a:p>
          <a:p>
            <a:r>
              <a:rPr lang="en-US" b="1" baseline="0" dirty="0" smtClean="0"/>
              <a:t>Overview of Phase 2 Potential Screen Design </a:t>
            </a:r>
          </a:p>
          <a:p>
            <a:endParaRPr lang="en-US" b="1" baseline="0" dirty="0" smtClean="0"/>
          </a:p>
          <a:p>
            <a:r>
              <a:rPr lang="en-US" b="0" baseline="0" dirty="0" smtClean="0"/>
              <a:t>The screens presented are for discussion purposes only.  However, the data elements contained in them are critical to requirements gathering. Please take careful notes as the </a:t>
            </a:r>
            <a:r>
              <a:rPr lang="en-US" b="1" baseline="0" dirty="0" smtClean="0"/>
              <a:t>data elements are presented </a:t>
            </a:r>
            <a:r>
              <a:rPr lang="en-US" b="0" baseline="0" dirty="0" smtClean="0"/>
              <a:t>. </a:t>
            </a:r>
            <a:endParaRPr lang="en-US" b="0" baseline="0" dirty="0" smtClean="0"/>
          </a:p>
          <a:p>
            <a:endParaRPr lang="en-US" b="1" baseline="0" dirty="0" smtClean="0"/>
          </a:p>
          <a:p>
            <a:r>
              <a:rPr lang="en-US" b="1" baseline="0" dirty="0" smtClean="0"/>
              <a:t>The last objective is Finalization of the Requirements</a:t>
            </a:r>
            <a:endParaRPr lang="en-US" b="1" baseline="0" dirty="0" smtClean="0"/>
          </a:p>
          <a:p>
            <a:endParaRPr lang="en-US" b="1" baseline="0" dirty="0" smtClean="0"/>
          </a:p>
          <a:p>
            <a:endParaRPr lang="en-US" b="0" baseline="0" dirty="0" smtClean="0"/>
          </a:p>
          <a:p>
            <a:endParaRPr lang="en-US" b="0" baseline="0" dirty="0" smtClean="0"/>
          </a:p>
          <a:p>
            <a:endParaRPr lang="en-US" b="0" baseline="0" dirty="0" smtClean="0"/>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3F4D644F-9C61-4CBF-BD98-E49F4F72BC24}" type="slidenum">
              <a:rPr lang="en-US" smtClean="0"/>
              <a:t>2</a:t>
            </a:fld>
            <a:endParaRPr lang="en-US" dirty="0"/>
          </a:p>
        </p:txBody>
      </p:sp>
    </p:spTree>
    <p:extLst>
      <p:ext uri="{BB962C8B-B14F-4D97-AF65-F5344CB8AC3E}">
        <p14:creationId xmlns:p14="http://schemas.microsoft.com/office/powerpoint/2010/main" val="1614994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is the first section of the form that</a:t>
            </a:r>
            <a:r>
              <a:rPr lang="en-US" b="1" baseline="0" dirty="0" smtClean="0"/>
              <a:t> the consumer will complete. This screen is the Requestor section of the request.</a:t>
            </a:r>
          </a:p>
          <a:p>
            <a:pPr marL="171450" indent="-171450">
              <a:buFont typeface="Arial" panose="020B0604020202020204" pitchFamily="34" charset="0"/>
              <a:buChar char="•"/>
            </a:pPr>
            <a:r>
              <a:rPr lang="en-US" b="0" baseline="0" dirty="0" smtClean="0"/>
              <a:t>First and Last Name </a:t>
            </a:r>
          </a:p>
          <a:p>
            <a:pPr marL="171450" indent="-171450">
              <a:buFont typeface="Arial" panose="020B0604020202020204" pitchFamily="34" charset="0"/>
              <a:buChar char="•"/>
            </a:pPr>
            <a:r>
              <a:rPr lang="en-US" b="0" baseline="0" dirty="0" smtClean="0"/>
              <a:t>Middle Initial </a:t>
            </a:r>
          </a:p>
          <a:p>
            <a:pPr marL="171450" indent="-171450">
              <a:buFont typeface="Arial" panose="020B0604020202020204" pitchFamily="34" charset="0"/>
              <a:buChar char="•"/>
            </a:pPr>
            <a:r>
              <a:rPr lang="en-US" b="0" baseline="0" dirty="0" smtClean="0"/>
              <a:t>Suffix </a:t>
            </a:r>
          </a:p>
          <a:p>
            <a:pPr marL="171450" indent="-171450">
              <a:buFont typeface="Arial" panose="020B0604020202020204" pitchFamily="34" charset="0"/>
              <a:buChar char="•"/>
            </a:pPr>
            <a:r>
              <a:rPr lang="en-US" b="0" baseline="0" dirty="0" smtClean="0"/>
              <a:t>Email Address</a:t>
            </a:r>
          </a:p>
          <a:p>
            <a:pPr marL="171450" indent="-171450">
              <a:buFont typeface="Arial" panose="020B0604020202020204" pitchFamily="34" charset="0"/>
              <a:buChar char="•"/>
            </a:pPr>
            <a:r>
              <a:rPr lang="en-US" b="0" baseline="0" dirty="0" smtClean="0"/>
              <a:t>Address 1 and Address 2</a:t>
            </a:r>
          </a:p>
          <a:p>
            <a:pPr marL="171450" indent="-171450">
              <a:buFont typeface="Arial" panose="020B0604020202020204" pitchFamily="34" charset="0"/>
              <a:buChar char="•"/>
            </a:pPr>
            <a:r>
              <a:rPr lang="en-US" b="0" baseline="0" dirty="0" smtClean="0"/>
              <a:t>City, State and Zip along with Country (default to US)</a:t>
            </a:r>
          </a:p>
          <a:p>
            <a:pPr marL="171450" indent="-171450">
              <a:buFont typeface="Arial" panose="020B0604020202020204" pitchFamily="34" charset="0"/>
              <a:buChar char="•"/>
            </a:pPr>
            <a:r>
              <a:rPr lang="en-US" b="0" baseline="0" dirty="0" smtClean="0"/>
              <a:t>Primary Phone Number</a:t>
            </a:r>
          </a:p>
          <a:p>
            <a:pPr marL="171450" indent="-171450">
              <a:buFont typeface="Arial" panose="020B0604020202020204" pitchFamily="34" charset="0"/>
              <a:buChar char="•"/>
            </a:pPr>
            <a:r>
              <a:rPr lang="en-US" b="0" baseline="0" dirty="0" smtClean="0"/>
              <a:t>Relationship to decedent</a:t>
            </a:r>
          </a:p>
          <a:p>
            <a:pPr marL="628650" lvl="1" indent="-171450">
              <a:buFont typeface="Arial" panose="020B0604020202020204" pitchFamily="34" charset="0"/>
              <a:buChar char="•"/>
            </a:pPr>
            <a:r>
              <a:rPr lang="en-US" b="0" baseline="0" dirty="0" smtClean="0"/>
              <a:t>Spouse</a:t>
            </a:r>
          </a:p>
          <a:p>
            <a:pPr marL="628650" lvl="1" indent="-171450">
              <a:buFont typeface="Arial" panose="020B0604020202020204" pitchFamily="34" charset="0"/>
              <a:buChar char="•"/>
            </a:pPr>
            <a:r>
              <a:rPr lang="en-US" b="0" baseline="0" dirty="0" smtClean="0"/>
              <a:t>Child (Over 18)</a:t>
            </a:r>
          </a:p>
          <a:p>
            <a:pPr marL="628650" lvl="1" indent="-171450">
              <a:buFont typeface="Arial" panose="020B0604020202020204" pitchFamily="34" charset="0"/>
              <a:buChar char="•"/>
            </a:pPr>
            <a:r>
              <a:rPr lang="en-US" b="0" baseline="0" dirty="0" smtClean="0"/>
              <a:t>Executor</a:t>
            </a:r>
          </a:p>
          <a:p>
            <a:pPr marL="628650" lvl="1" indent="-171450">
              <a:buFont typeface="Arial" panose="020B0604020202020204" pitchFamily="34" charset="0"/>
              <a:buChar char="•"/>
            </a:pPr>
            <a:r>
              <a:rPr lang="en-US" b="0" baseline="0" dirty="0" smtClean="0"/>
              <a:t>Attorney or Legal Representative</a:t>
            </a:r>
          </a:p>
          <a:p>
            <a:pPr marL="628650" lvl="1" indent="-171450">
              <a:buFont typeface="Arial" panose="020B0604020202020204" pitchFamily="34" charset="0"/>
              <a:buChar char="•"/>
            </a:pPr>
            <a:r>
              <a:rPr lang="en-US" b="0" baseline="0" dirty="0" smtClean="0"/>
              <a:t>Other (with free form entry)</a:t>
            </a:r>
          </a:p>
          <a:p>
            <a:endParaRPr lang="en-US" b="0" dirty="0" smtClean="0"/>
          </a:p>
          <a:p>
            <a:r>
              <a:rPr lang="en-US" b="0" dirty="0" smtClean="0"/>
              <a:t>All</a:t>
            </a:r>
            <a:r>
              <a:rPr lang="en-US" b="0" baseline="0" dirty="0" smtClean="0"/>
              <a:t> fields are required with the exception of the Middle Initial, the Suffix, and the Address Line 2.  </a:t>
            </a:r>
          </a:p>
          <a:p>
            <a:endParaRPr lang="en-US" b="0" baseline="0" dirty="0" smtClean="0"/>
          </a:p>
          <a:p>
            <a:r>
              <a:rPr lang="en-US" b="0" baseline="0" dirty="0" smtClean="0"/>
              <a:t>By requiring all of these details, each insurance company can follow their standard practices for contacting the requestor if a policy or contract is found. </a:t>
            </a:r>
          </a:p>
        </p:txBody>
      </p:sp>
      <p:sp>
        <p:nvSpPr>
          <p:cNvPr id="4" name="Slide Number Placeholder 3"/>
          <p:cNvSpPr>
            <a:spLocks noGrp="1"/>
          </p:cNvSpPr>
          <p:nvPr>
            <p:ph type="sldNum" sz="quarter" idx="10"/>
          </p:nvPr>
        </p:nvSpPr>
        <p:spPr/>
        <p:txBody>
          <a:bodyPr/>
          <a:lstStyle/>
          <a:p>
            <a:fld id="{3F4D644F-9C61-4CBF-BD98-E49F4F72BC24}" type="slidenum">
              <a:rPr lang="en-US" smtClean="0"/>
              <a:t>20</a:t>
            </a:fld>
            <a:endParaRPr lang="en-US" dirty="0"/>
          </a:p>
        </p:txBody>
      </p:sp>
    </p:spTree>
    <p:extLst>
      <p:ext uri="{BB962C8B-B14F-4D97-AF65-F5344CB8AC3E}">
        <p14:creationId xmlns:p14="http://schemas.microsoft.com/office/powerpoint/2010/main" val="2714083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smtClean="0"/>
              <a:t>Decedent details </a:t>
            </a:r>
            <a:endParaRPr lang="en-US" b="1" baseline="0" dirty="0" smtClean="0"/>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b="0" baseline="0" dirty="0" smtClean="0"/>
              <a:t>This is a mockup without the header so that the full set of details could be presented on a single screen.</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Discussions with both the regulators and industry determined that the Decedent Last Name, Date of Birth and full Social Security Number are required. This will increase the chances of a good match against the Death Master File (DMF) and decrease the amount of phishing requests.</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The optional data elements are:</a:t>
            </a:r>
          </a:p>
          <a:p>
            <a:pPr marL="171450" indent="-171450">
              <a:buFont typeface="Arial" panose="020B0604020202020204" pitchFamily="34" charset="0"/>
              <a:buChar char="•"/>
            </a:pPr>
            <a:r>
              <a:rPr lang="en-US" b="0" baseline="0" dirty="0" smtClean="0"/>
              <a:t>First Name </a:t>
            </a:r>
          </a:p>
          <a:p>
            <a:pPr marL="171450" indent="-171450">
              <a:buFont typeface="Arial" panose="020B0604020202020204" pitchFamily="34" charset="0"/>
              <a:buChar char="•"/>
            </a:pPr>
            <a:r>
              <a:rPr lang="en-US" b="0" baseline="0" dirty="0" smtClean="0"/>
              <a:t>Middle Initial </a:t>
            </a:r>
          </a:p>
          <a:p>
            <a:pPr marL="171450" indent="-171450">
              <a:buFont typeface="Arial" panose="020B0604020202020204" pitchFamily="34" charset="0"/>
              <a:buChar char="•"/>
            </a:pPr>
            <a:r>
              <a:rPr lang="en-US" b="0" baseline="0" dirty="0" smtClean="0"/>
              <a:t>Suffix </a:t>
            </a:r>
          </a:p>
          <a:p>
            <a:pPr marL="171450" indent="-171450">
              <a:buFont typeface="Arial" panose="020B0604020202020204" pitchFamily="34" charset="0"/>
              <a:buChar char="•"/>
            </a:pPr>
            <a:r>
              <a:rPr lang="en-US" b="0" baseline="0" dirty="0" smtClean="0"/>
              <a:t>Email Address</a:t>
            </a:r>
          </a:p>
          <a:p>
            <a:pPr marL="171450" indent="-171450">
              <a:buFont typeface="Arial" panose="020B0604020202020204" pitchFamily="34" charset="0"/>
              <a:buChar char="•"/>
            </a:pPr>
            <a:r>
              <a:rPr lang="en-US" b="0" baseline="0" dirty="0" smtClean="0"/>
              <a:t>Address 1 and Address 2</a:t>
            </a:r>
          </a:p>
          <a:p>
            <a:pPr marL="171450" indent="-171450">
              <a:buFont typeface="Arial" panose="020B0604020202020204" pitchFamily="34" charset="0"/>
              <a:buChar char="•"/>
            </a:pPr>
            <a:r>
              <a:rPr lang="en-US" b="0" baseline="0" dirty="0" smtClean="0"/>
              <a:t>City, State and Zip along with Country (default to US)</a:t>
            </a:r>
          </a:p>
          <a:p>
            <a:pPr marL="171450" indent="-171450">
              <a:buFont typeface="Arial" panose="020B0604020202020204" pitchFamily="34" charset="0"/>
              <a:buChar char="•"/>
            </a:pPr>
            <a:r>
              <a:rPr lang="en-US" b="0" baseline="0" dirty="0" smtClean="0"/>
              <a:t>Date of Death</a:t>
            </a:r>
          </a:p>
          <a:p>
            <a:pPr marL="171450" indent="-171450">
              <a:buFont typeface="Arial" panose="020B0604020202020204" pitchFamily="34" charset="0"/>
              <a:buChar char="•"/>
            </a:pPr>
            <a:r>
              <a:rPr lang="en-US" b="0" baseline="0" dirty="0" smtClean="0"/>
              <a:t>Veteran Status </a:t>
            </a:r>
          </a:p>
          <a:p>
            <a:pPr marL="171450" indent="-171450">
              <a:buFont typeface="Arial" panose="020B0604020202020204" pitchFamily="34" charset="0"/>
              <a:buChar char="•"/>
            </a:pPr>
            <a:r>
              <a:rPr lang="en-US" b="0" baseline="0" dirty="0" smtClean="0"/>
              <a:t>Other legal Names Previously Used (Up to 10) </a:t>
            </a:r>
          </a:p>
          <a:p>
            <a:pPr marL="171450" indent="-171450">
              <a:buFont typeface="Arial" panose="020B0604020202020204" pitchFamily="34" charset="0"/>
              <a:buChar char="•"/>
            </a:pPr>
            <a:r>
              <a:rPr lang="en-US" b="0" baseline="0" dirty="0" smtClean="0"/>
              <a:t>Previous Home Addresses (up to 3)</a:t>
            </a:r>
          </a:p>
          <a:p>
            <a:pPr marL="171450" indent="-171450">
              <a:buFont typeface="Arial" panose="020B0604020202020204" pitchFamily="34" charset="0"/>
              <a:buChar char="•"/>
            </a:pPr>
            <a:endParaRPr lang="en-US" b="0" baseline="0" dirty="0" smtClean="0"/>
          </a:p>
          <a:p>
            <a:pPr marL="0" indent="0">
              <a:buFont typeface="Arial" panose="020B0604020202020204" pitchFamily="34" charset="0"/>
              <a:buNone/>
            </a:pPr>
            <a:r>
              <a:rPr lang="en-US" b="0" baseline="0" dirty="0" smtClean="0"/>
              <a:t>At this point the consumer will can chose to go back a page or click the next button. </a:t>
            </a:r>
          </a:p>
          <a:p>
            <a:endParaRPr lang="en-US" dirty="0"/>
          </a:p>
        </p:txBody>
      </p:sp>
      <p:sp>
        <p:nvSpPr>
          <p:cNvPr id="4" name="Slide Number Placeholder 3"/>
          <p:cNvSpPr>
            <a:spLocks noGrp="1"/>
          </p:cNvSpPr>
          <p:nvPr>
            <p:ph type="sldNum" sz="quarter" idx="10"/>
          </p:nvPr>
        </p:nvSpPr>
        <p:spPr/>
        <p:txBody>
          <a:bodyPr/>
          <a:lstStyle/>
          <a:p>
            <a:fld id="{3F4D644F-9C61-4CBF-BD98-E49F4F72BC24}" type="slidenum">
              <a:rPr lang="en-US" smtClean="0"/>
              <a:t>21</a:t>
            </a:fld>
            <a:endParaRPr lang="en-US" dirty="0"/>
          </a:p>
        </p:txBody>
      </p:sp>
    </p:spTree>
    <p:extLst>
      <p:ext uri="{BB962C8B-B14F-4D97-AF65-F5344CB8AC3E}">
        <p14:creationId xmlns:p14="http://schemas.microsoft.com/office/powerpoint/2010/main" val="2714083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smtClean="0"/>
              <a:t>If the user clicks the next button,  a confirmation screen will appear with the details that the requestor entered</a:t>
            </a:r>
            <a:r>
              <a:rPr lang="en-US" b="0" baseline="0" dirty="0" smtClean="0"/>
              <a:t>. </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The user will be presented with 3 buttons at the bottom of the page. They  can either click the back button to correct the information, cancel the request (they will be directed back to the welcome page or submit the request. </a:t>
            </a:r>
          </a:p>
          <a:p>
            <a:endParaRPr lang="en-US" dirty="0"/>
          </a:p>
        </p:txBody>
      </p:sp>
      <p:sp>
        <p:nvSpPr>
          <p:cNvPr id="4" name="Slide Number Placeholder 3"/>
          <p:cNvSpPr>
            <a:spLocks noGrp="1"/>
          </p:cNvSpPr>
          <p:nvPr>
            <p:ph type="sldNum" sz="quarter" idx="10"/>
          </p:nvPr>
        </p:nvSpPr>
        <p:spPr/>
        <p:txBody>
          <a:bodyPr/>
          <a:lstStyle/>
          <a:p>
            <a:fld id="{3F4D644F-9C61-4CBF-BD98-E49F4F72BC24}" type="slidenum">
              <a:rPr lang="en-US" smtClean="0"/>
              <a:t>22</a:t>
            </a:fld>
            <a:endParaRPr lang="en-US" dirty="0"/>
          </a:p>
        </p:txBody>
      </p:sp>
    </p:spTree>
    <p:extLst>
      <p:ext uri="{BB962C8B-B14F-4D97-AF65-F5344CB8AC3E}">
        <p14:creationId xmlns:p14="http://schemas.microsoft.com/office/powerpoint/2010/main" val="2714083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1" baseline="0" dirty="0" smtClean="0"/>
              <a:t>When the request is submitted an email will be sent to the requestor containing the request and a reference number. The data about the request will be stored. </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If the requestor logs back into the system, </a:t>
            </a:r>
            <a:r>
              <a:rPr lang="en-US" b="1" baseline="0" dirty="0" smtClean="0"/>
              <a:t>all they will be presented with is useful tips and a reminder that they will only be contacted if they are the beneficiary of a policy that is found. </a:t>
            </a:r>
            <a:endParaRPr lang="en-US" b="1" dirty="0" smtClean="0"/>
          </a:p>
          <a:p>
            <a:endParaRPr lang="en-US" dirty="0" smtClean="0"/>
          </a:p>
          <a:p>
            <a:r>
              <a:rPr lang="en-US" dirty="0" smtClean="0"/>
              <a:t>Should</a:t>
            </a:r>
            <a:r>
              <a:rPr lang="en-US" baseline="0" dirty="0" smtClean="0"/>
              <a:t> a consumer be unable to submit a form electronically, they can download PDF version of the form and snail mail it to the appropriate Departments of Insurance. The regulator subject matter experts group requested that paper copies be mailed to them rather than to the NAIC.  The consumer application will include a user guide and a link to how to build a </a:t>
            </a:r>
            <a:r>
              <a:rPr lang="en-US" baseline="0" dirty="0" err="1" smtClean="0"/>
              <a:t>gmail</a:t>
            </a:r>
            <a:r>
              <a:rPr lang="en-US" baseline="0" dirty="0" smtClean="0"/>
              <a:t> email account. </a:t>
            </a:r>
            <a:endParaRPr lang="en-US" dirty="0"/>
          </a:p>
        </p:txBody>
      </p:sp>
      <p:sp>
        <p:nvSpPr>
          <p:cNvPr id="4" name="Slide Number Placeholder 3"/>
          <p:cNvSpPr>
            <a:spLocks noGrp="1"/>
          </p:cNvSpPr>
          <p:nvPr>
            <p:ph type="sldNum" sz="quarter" idx="10"/>
          </p:nvPr>
        </p:nvSpPr>
        <p:spPr/>
        <p:txBody>
          <a:bodyPr/>
          <a:lstStyle/>
          <a:p>
            <a:fld id="{3F4D644F-9C61-4CBF-BD98-E49F4F72BC24}" type="slidenum">
              <a:rPr lang="en-US" smtClean="0"/>
              <a:t>23</a:t>
            </a:fld>
            <a:endParaRPr lang="en-US" dirty="0"/>
          </a:p>
        </p:txBody>
      </p:sp>
    </p:spTree>
    <p:extLst>
      <p:ext uri="{BB962C8B-B14F-4D97-AF65-F5344CB8AC3E}">
        <p14:creationId xmlns:p14="http://schemas.microsoft.com/office/powerpoint/2010/main" val="2714083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We will now</a:t>
            </a:r>
            <a:r>
              <a:rPr lang="en-US" b="0" baseline="0" dirty="0" smtClean="0"/>
              <a:t> begin discussing the industry objectives. Initially the LDAP ids will be built for all companies with an MCAS login. For those companies who only sell jurisdictions not using the Market Conduct Annual Statement (MCAS), the NAIC will reach out to them. The identification of these insurers is in process. Each company will have an administrator login (using the same MCAS LDAP ID), who can do the maintenance for the users within their company code, the NAIC refers to these as </a:t>
            </a:r>
            <a:r>
              <a:rPr lang="en-US" b="0" baseline="0" dirty="0" err="1" smtClean="0"/>
              <a:t>cocodes</a:t>
            </a:r>
            <a:r>
              <a:rPr lang="en-US" b="0" baseline="0" dirty="0" smtClean="0"/>
              <a:t>. Each user must have an LDAP id for authentication. The industry focus group was fine with proceeding in this manner. </a:t>
            </a:r>
          </a:p>
          <a:p>
            <a:endParaRPr lang="en-US" b="0" baseline="0" dirty="0" smtClean="0"/>
          </a:p>
          <a:p>
            <a:r>
              <a:rPr lang="en-US" b="0" baseline="0" dirty="0" smtClean="0"/>
              <a:t>It should be noted that the NAIC and the Regulator Subject Matter Expert Groups anticipates that several of the applications currently in use by our jurisdictions will remain in place. New York and Louisiana are jurisdictions that have legislation that requires an electronic database of some type:   New York’s specifically references their life insurance policy locator application. This should not prohibit a resident of those states from using this application rather than the one built for the state. </a:t>
            </a:r>
          </a:p>
          <a:p>
            <a:endParaRPr lang="en-US" b="0" baseline="0" dirty="0" smtClean="0"/>
          </a:p>
          <a:p>
            <a:r>
              <a:rPr lang="en-US" b="1" baseline="0" dirty="0" smtClean="0"/>
              <a:t>Like the consumer application, this project will provide the industry users with a single access point to use to download searches. </a:t>
            </a:r>
          </a:p>
          <a:p>
            <a:r>
              <a:rPr lang="en-US" b="0" baseline="0" dirty="0" smtClean="0"/>
              <a:t>Today, the insurers have 17 different state processes to work with. While much of the data is consistent, there are variations in terms of data and the method for the insurer to access the search request. Some states send emails with the request, some send an excel spreadsheet via email, and some allow the insurer to download the data. This application will provide a national download by month and year in CSV format. </a:t>
            </a:r>
          </a:p>
          <a:p>
            <a:endParaRPr lang="en-US" b="1" baseline="0" dirty="0" smtClean="0"/>
          </a:p>
          <a:p>
            <a:r>
              <a:rPr lang="en-US" b="1" baseline="0" dirty="0" smtClean="0"/>
              <a:t>On the first business day of the month, a broadcast email will be sent to the insurers indicating that there are searches to be completed.</a:t>
            </a:r>
          </a:p>
          <a:p>
            <a:r>
              <a:rPr lang="en-US" b="0" baseline="0" dirty="0" smtClean="0"/>
              <a:t>The broadcast email will be sent to an email of the insurers choice, typically a group email box.  If there are no requests for the month, the email will be modified to let the insurers know that there are no requests for the month. </a:t>
            </a:r>
          </a:p>
          <a:p>
            <a:endParaRPr lang="en-US" sz="1200" b="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We’re discussing with the insurance companies now about the frequency of messages that would go to the insurers after the initial email blast.</a:t>
            </a:r>
            <a:r>
              <a:rPr lang="en-US" sz="1200" kern="1200" baseline="0" dirty="0" smtClean="0">
                <a:solidFill>
                  <a:schemeClr val="tx1"/>
                </a:solidFill>
                <a:effectLst/>
                <a:latin typeface="+mn-lt"/>
                <a:ea typeface="+mn-ea"/>
                <a:cs typeface="+mn-cs"/>
              </a:rPr>
              <a:t> </a:t>
            </a:r>
            <a:r>
              <a:rPr lang="en-US" sz="1200" b="0" kern="1200" baseline="0" dirty="0" smtClean="0">
                <a:solidFill>
                  <a:srgbClr val="FF0000"/>
                </a:solidFill>
                <a:effectLst/>
                <a:latin typeface="+mn-lt"/>
                <a:ea typeface="+mn-ea"/>
                <a:cs typeface="+mn-cs"/>
              </a:rPr>
              <a:t>We would like to know how often you would like to be reminded that searches have not been downloaded – weekly, the 15</a:t>
            </a:r>
            <a:r>
              <a:rPr lang="en-US" sz="1200" b="0" kern="1200" baseline="30000" dirty="0" smtClean="0">
                <a:solidFill>
                  <a:srgbClr val="FF0000"/>
                </a:solidFill>
                <a:effectLst/>
                <a:latin typeface="+mn-lt"/>
                <a:ea typeface="+mn-ea"/>
                <a:cs typeface="+mn-cs"/>
              </a:rPr>
              <a:t>th</a:t>
            </a:r>
            <a:r>
              <a:rPr lang="en-US" sz="1200" b="0" kern="1200" baseline="0" dirty="0" smtClean="0">
                <a:solidFill>
                  <a:srgbClr val="FF0000"/>
                </a:solidFill>
                <a:effectLst/>
                <a:latin typeface="+mn-lt"/>
                <a:ea typeface="+mn-ea"/>
                <a:cs typeface="+mn-cs"/>
              </a:rPr>
              <a:t> of the month, etc.? </a:t>
            </a:r>
            <a:endParaRPr lang="en-US" b="0" baseline="0" dirty="0" smtClean="0">
              <a:solidFill>
                <a:srgbClr val="FF0000"/>
              </a:solidFill>
            </a:endParaRPr>
          </a:p>
          <a:p>
            <a:endParaRPr lang="en-US" b="0" baseline="0" dirty="0" smtClean="0"/>
          </a:p>
          <a:p>
            <a:r>
              <a:rPr lang="en-US" b="1" baseline="0" dirty="0" smtClean="0"/>
              <a:t>When a policy is found, the industry user will have a single, consistent point to update the found policies and/or contracts.</a:t>
            </a:r>
          </a:p>
          <a:p>
            <a:r>
              <a:rPr lang="en-US" b="0" baseline="0" dirty="0" smtClean="0"/>
              <a:t>We will discuss this a bit more when we review the screen mockup. </a:t>
            </a:r>
          </a:p>
          <a:p>
            <a:endParaRPr lang="en-US" b="1" dirty="0"/>
          </a:p>
        </p:txBody>
      </p:sp>
      <p:sp>
        <p:nvSpPr>
          <p:cNvPr id="4" name="Slide Number Placeholder 3"/>
          <p:cNvSpPr>
            <a:spLocks noGrp="1"/>
          </p:cNvSpPr>
          <p:nvPr>
            <p:ph type="sldNum" sz="quarter" idx="10"/>
          </p:nvPr>
        </p:nvSpPr>
        <p:spPr/>
        <p:txBody>
          <a:bodyPr/>
          <a:lstStyle/>
          <a:p>
            <a:fld id="{3F4D644F-9C61-4CBF-BD98-E49F4F72BC24}" type="slidenum">
              <a:rPr lang="en-US" smtClean="0"/>
              <a:t>24</a:t>
            </a:fld>
            <a:endParaRPr lang="en-US" dirty="0"/>
          </a:p>
        </p:txBody>
      </p:sp>
    </p:spTree>
    <p:extLst>
      <p:ext uri="{BB962C8B-B14F-4D97-AF65-F5344CB8AC3E}">
        <p14:creationId xmlns:p14="http://schemas.microsoft.com/office/powerpoint/2010/main" val="860722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Standardization of the information provided when a policy is found.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Of upmost concern to both groups was the liability of providing details about the response to the consumer request. The groups determined that the ONLY contact about a request would be from the insurer when a policy is found that was initiated by a consumer request from this application.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a policy is found through normal business means – escheatment, DMF search, previously paid or processed claim, etc., nothing will be reporting via this process. This process is specific to requests initiated in the consumer application. </a:t>
            </a:r>
            <a:endParaRPr lang="en-US" dirty="0"/>
          </a:p>
        </p:txBody>
      </p:sp>
      <p:sp>
        <p:nvSpPr>
          <p:cNvPr id="4" name="Slide Number Placeholder 3"/>
          <p:cNvSpPr>
            <a:spLocks noGrp="1"/>
          </p:cNvSpPr>
          <p:nvPr>
            <p:ph type="sldNum" sz="quarter" idx="10"/>
          </p:nvPr>
        </p:nvSpPr>
        <p:spPr/>
        <p:txBody>
          <a:bodyPr/>
          <a:lstStyle/>
          <a:p>
            <a:fld id="{3F4D644F-9C61-4CBF-BD98-E49F4F72BC24}" type="slidenum">
              <a:rPr lang="en-US" smtClean="0"/>
              <a:t>25</a:t>
            </a:fld>
            <a:endParaRPr lang="en-US" dirty="0"/>
          </a:p>
        </p:txBody>
      </p:sp>
    </p:spTree>
    <p:extLst>
      <p:ext uri="{BB962C8B-B14F-4D97-AF65-F5344CB8AC3E}">
        <p14:creationId xmlns:p14="http://schemas.microsoft.com/office/powerpoint/2010/main" val="3626972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Industry</a:t>
            </a:r>
            <a:r>
              <a:rPr lang="en-US" baseline="0" dirty="0" smtClean="0"/>
              <a:t> Screen – Download page	</a:t>
            </a:r>
          </a:p>
          <a:p>
            <a:endParaRPr lang="en-US" baseline="0" dirty="0" smtClean="0"/>
          </a:p>
          <a:p>
            <a:r>
              <a:rPr lang="en-US" baseline="0" dirty="0" smtClean="0"/>
              <a:t>This screen is where the industry users will select a search to download. The download will be in CSV format.  The screen will be dynamically built as new searches are added. At this time, we do not anticipate archiving requests. If a month has zero searches, the month cannot be downloaded. In this example, August has no requests to search.</a:t>
            </a:r>
          </a:p>
          <a:p>
            <a:endParaRPr lang="en-US" baseline="0" dirty="0" smtClean="0"/>
          </a:p>
          <a:p>
            <a:r>
              <a:rPr lang="en-US" baseline="0" dirty="0" smtClean="0"/>
              <a:t>The regulators suggested changing the color of the month if a request has already been downloaded. This will visually show the industry user that a request has been previously downloaded. The project team has agreed that this would be helpful and will be added as a requirement.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F4D644F-9C61-4CBF-BD98-E49F4F72BC24}" type="slidenum">
              <a:rPr lang="en-US" smtClean="0"/>
              <a:t>26</a:t>
            </a:fld>
            <a:endParaRPr lang="en-US" dirty="0"/>
          </a:p>
        </p:txBody>
      </p:sp>
    </p:spTree>
    <p:extLst>
      <p:ext uri="{BB962C8B-B14F-4D97-AF65-F5344CB8AC3E}">
        <p14:creationId xmlns:p14="http://schemas.microsoft.com/office/powerpoint/2010/main" val="3298008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Industry</a:t>
            </a:r>
            <a:r>
              <a:rPr lang="en-US" baseline="0" dirty="0" smtClean="0"/>
              <a:t> Policy Found screen will be displayed. The only time the insurer will respond to a search request is when the policy is found based upon a downloaded request. </a:t>
            </a:r>
          </a:p>
          <a:p>
            <a:endParaRPr lang="en-US" baseline="0" dirty="0" smtClean="0"/>
          </a:p>
          <a:p>
            <a:r>
              <a:rPr lang="en-US" baseline="0" dirty="0" smtClean="0"/>
              <a:t>The insurer would submit the following required data:</a:t>
            </a:r>
          </a:p>
          <a:p>
            <a:pPr marL="171450" indent="-171450">
              <a:buFont typeface="Arial" panose="020B0604020202020204" pitchFamily="34" charset="0"/>
              <a:buChar char="•"/>
            </a:pPr>
            <a:r>
              <a:rPr lang="en-US" baseline="0" dirty="0" smtClean="0"/>
              <a:t>Request ID</a:t>
            </a:r>
          </a:p>
          <a:p>
            <a:pPr marL="171450" indent="-171450">
              <a:buFont typeface="Arial" panose="020B0604020202020204" pitchFamily="34" charset="0"/>
              <a:buChar char="•"/>
            </a:pPr>
            <a:r>
              <a:rPr lang="en-US" baseline="0" dirty="0" smtClean="0"/>
              <a:t>Company Cocode</a:t>
            </a:r>
          </a:p>
          <a:p>
            <a:pPr marL="171450" indent="-171450">
              <a:buFont typeface="Arial" panose="020B0604020202020204" pitchFamily="34" charset="0"/>
              <a:buChar char="•"/>
            </a:pPr>
            <a:r>
              <a:rPr lang="en-US" baseline="0" dirty="0" smtClean="0"/>
              <a:t>Policy Number </a:t>
            </a:r>
          </a:p>
          <a:p>
            <a:pPr marL="171450" indent="-171450">
              <a:buFont typeface="Arial" panose="020B0604020202020204" pitchFamily="34" charset="0"/>
              <a:buChar char="•"/>
            </a:pPr>
            <a:r>
              <a:rPr lang="en-US" baseline="0" dirty="0" smtClean="0"/>
              <a:t>Claim initiated Y/N</a:t>
            </a:r>
          </a:p>
          <a:p>
            <a:pPr marL="171450" indent="-171450">
              <a:buFont typeface="Arial" panose="020B0604020202020204" pitchFamily="34" charset="0"/>
              <a:buChar char="•"/>
            </a:pPr>
            <a:r>
              <a:rPr lang="en-US" baseline="0" dirty="0" smtClean="0"/>
              <a:t>Policy Type (annuity contract or insurance contract)</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The following data is optional:</a:t>
            </a:r>
          </a:p>
          <a:p>
            <a:pPr marL="171450" indent="-171450">
              <a:buFont typeface="Arial" panose="020B0604020202020204" pitchFamily="34" charset="0"/>
              <a:buChar char="•"/>
            </a:pPr>
            <a:r>
              <a:rPr lang="en-US" baseline="0" dirty="0" smtClean="0"/>
              <a:t>Check Number </a:t>
            </a:r>
          </a:p>
          <a:p>
            <a:pPr marL="171450" indent="-171450">
              <a:buFont typeface="Arial" panose="020B0604020202020204" pitchFamily="34" charset="0"/>
              <a:buChar char="•"/>
            </a:pPr>
            <a:r>
              <a:rPr lang="en-US" baseline="0" dirty="0" smtClean="0"/>
              <a:t>Policy Face Amount</a:t>
            </a:r>
          </a:p>
          <a:p>
            <a:pPr marL="171450" indent="-171450">
              <a:buFont typeface="Arial" panose="020B0604020202020204" pitchFamily="34" charset="0"/>
              <a:buChar char="•"/>
            </a:pPr>
            <a:r>
              <a:rPr lang="en-US" baseline="0" dirty="0" smtClean="0"/>
              <a:t>If the policy face amount is zero dollars ($0), then the user must enter a text description on why the policy face amount is zero.  Possible reasons are a loan was taken, etc. The insurers requested a text field because the reasons for a zero face amount are so varied.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All of these fields will be available industry and regulator reporting.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If more than one policy or contract is found, the user can enter additional ones.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It should be noted that these fields initiated much discussion. The decision to enter the face amount of the policy was to provide information to the regulators. The Industry Focus Group was fine with this since nothing is being disclosed to the actual requestor. The check number is useful to the regulators. As long as it is an optional field the industry group was fine with adding this field. They noted that often when the policies or contracts are found, the actual payout has not yet occurred. It should be noted, that the requestor may not be the beneficiary of the policy found, but the information would be reported if and only if the policy was found based upon the search request.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 end goal is that the industry is doing their due diligence and very few policies will be found based upon a consumer initiated search.</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During the webinar with regulators on August 31, it was suggested that we add an indicator for Inactive or Active Policy.  That field is not reflected on this screen mock up. However, we would like to ask your opinions on adding this field.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Please note that there is not a mock up of the reporting screen. We do anticipate flexibility in terms of reporting that will be a subset of reporting that will be provided to the regulators. I would like to defer this discussion until we discuss the regulator reporting.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It should be noted here as well, that the consumer/requestor will not have access to any of this information. All contact with the requestor will be initiated by a company if a policy is found. </a:t>
            </a:r>
          </a:p>
        </p:txBody>
      </p:sp>
      <p:sp>
        <p:nvSpPr>
          <p:cNvPr id="4" name="Slide Number Placeholder 3"/>
          <p:cNvSpPr>
            <a:spLocks noGrp="1"/>
          </p:cNvSpPr>
          <p:nvPr>
            <p:ph type="sldNum" sz="quarter" idx="10"/>
          </p:nvPr>
        </p:nvSpPr>
        <p:spPr/>
        <p:txBody>
          <a:bodyPr/>
          <a:lstStyle/>
          <a:p>
            <a:fld id="{3F4D644F-9C61-4CBF-BD98-E49F4F72BC24}" type="slidenum">
              <a:rPr lang="en-US" smtClean="0"/>
              <a:t>27</a:t>
            </a:fld>
            <a:endParaRPr lang="en-US" dirty="0"/>
          </a:p>
        </p:txBody>
      </p:sp>
    </p:spTree>
    <p:extLst>
      <p:ext uri="{BB962C8B-B14F-4D97-AF65-F5344CB8AC3E}">
        <p14:creationId xmlns:p14="http://schemas.microsoft.com/office/powerpoint/2010/main" val="1430600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Like</a:t>
            </a:r>
            <a:r>
              <a:rPr lang="en-US" b="0" baseline="0" dirty="0" smtClean="0"/>
              <a:t> the insurers, the regulators are asking for reports to help them.  The project team is anticipating that the reports will be much like the ones for the industry. The difference will be that the regulators would have access to reporting across all of the insurers. Any of the fields entered by the requestor or by the industry are potential reporting fields. </a:t>
            </a:r>
          </a:p>
          <a:p>
            <a:endParaRPr lang="en-US" b="0" baseline="0" dirty="0"/>
          </a:p>
          <a:p>
            <a:r>
              <a:rPr lang="en-US" b="1" baseline="0" dirty="0" smtClean="0"/>
              <a:t>Summary and detail reporting regarding the search requests.</a:t>
            </a:r>
          </a:p>
          <a:p>
            <a:endParaRPr lang="en-US" b="1" baseline="0" dirty="0" smtClean="0"/>
          </a:p>
          <a:p>
            <a:r>
              <a:rPr lang="en-US" b="1" baseline="0" dirty="0" smtClean="0"/>
              <a:t>Summary and detail reporting regarding the status of the industry searches.  </a:t>
            </a:r>
          </a:p>
          <a:p>
            <a:r>
              <a:rPr lang="en-US" b="0" baseline="0" dirty="0" smtClean="0"/>
              <a:t>At this time, the details of the reports for the regulators and screen mockups of the iSite+ reports are not yet completed. </a:t>
            </a:r>
          </a:p>
        </p:txBody>
      </p:sp>
      <p:sp>
        <p:nvSpPr>
          <p:cNvPr id="4" name="Slide Number Placeholder 3"/>
          <p:cNvSpPr>
            <a:spLocks noGrp="1"/>
          </p:cNvSpPr>
          <p:nvPr>
            <p:ph type="sldNum" sz="quarter" idx="10"/>
          </p:nvPr>
        </p:nvSpPr>
        <p:spPr/>
        <p:txBody>
          <a:bodyPr/>
          <a:lstStyle/>
          <a:p>
            <a:fld id="{3F4D644F-9C61-4CBF-BD98-E49F4F72BC24}" type="slidenum">
              <a:rPr lang="en-US" smtClean="0"/>
              <a:t>28</a:t>
            </a:fld>
            <a:endParaRPr lang="en-US" dirty="0"/>
          </a:p>
        </p:txBody>
      </p:sp>
    </p:spTree>
    <p:extLst>
      <p:ext uri="{BB962C8B-B14F-4D97-AF65-F5344CB8AC3E}">
        <p14:creationId xmlns:p14="http://schemas.microsoft.com/office/powerpoint/2010/main" val="2714083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In discussions with the Regulator</a:t>
            </a:r>
            <a:r>
              <a:rPr lang="en-US" b="0" baseline="0" dirty="0" smtClean="0"/>
              <a:t> Subject Matter Experts Group, metrics of the process are of importance.  </a:t>
            </a:r>
          </a:p>
          <a:p>
            <a:endParaRPr lang="en-US" b="0" baseline="0" dirty="0" smtClean="0"/>
          </a:p>
          <a:p>
            <a:r>
              <a:rPr lang="en-US" b="1" baseline="0" dirty="0" smtClean="0"/>
              <a:t>The metrics include:</a:t>
            </a:r>
          </a:p>
          <a:p>
            <a:pPr marL="171450" indent="-171450">
              <a:buFont typeface="Arial" panose="020B0604020202020204" pitchFamily="34" charset="0"/>
              <a:buChar char="•"/>
            </a:pPr>
            <a:r>
              <a:rPr lang="en-US" b="1" baseline="0" dirty="0" smtClean="0"/>
              <a:t>The number of searches that result in a found policy or contract.</a:t>
            </a:r>
          </a:p>
          <a:p>
            <a:pPr marL="171450" indent="-171450">
              <a:buFont typeface="Arial" panose="020B0604020202020204" pitchFamily="34" charset="0"/>
              <a:buChar char="•"/>
            </a:pPr>
            <a:r>
              <a:rPr lang="en-US" b="1" baseline="0" dirty="0" smtClean="0"/>
              <a:t>For found searches, the policy face amount. </a:t>
            </a:r>
          </a:p>
          <a:p>
            <a:pPr marL="0" indent="0">
              <a:buFont typeface="Arial" panose="020B0604020202020204" pitchFamily="34" charset="0"/>
              <a:buNone/>
            </a:pPr>
            <a:r>
              <a:rPr lang="en-US" b="0" baseline="0" dirty="0" smtClean="0"/>
              <a:t>This information will provide details for public service announcements nationally and by jurisdiction. </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1" baseline="0" dirty="0" smtClean="0"/>
              <a:t>This process will reduce the number of queries directly to the Jurisdictions’ Departments of Insurance.  </a:t>
            </a:r>
          </a:p>
          <a:p>
            <a:pPr marL="0" indent="0">
              <a:buFont typeface="Arial" panose="020B0604020202020204" pitchFamily="34" charset="0"/>
              <a:buNone/>
            </a:pPr>
            <a:r>
              <a:rPr lang="en-US" b="0" baseline="0" dirty="0" smtClean="0"/>
              <a:t>The NAIC has found during the implementation of Phase 1 of the Lost Life Insurance Locator application, that for jurisdictions without an application of their own, determining who and how to forward requests is difficult unless the consumer knows either the agent or the company issuing a policy. If the consumer has that information, the policy is probably not really a lost policy. </a:t>
            </a:r>
          </a:p>
          <a:p>
            <a:pPr marL="171450" indent="-171450">
              <a:buFont typeface="Arial" panose="020B0604020202020204" pitchFamily="34" charset="0"/>
              <a:buChar char="•"/>
            </a:pPr>
            <a:endParaRPr lang="en-US" b="1" baseline="0" dirty="0" smtClean="0"/>
          </a:p>
          <a:p>
            <a:endParaRPr lang="en-US" b="0" dirty="0"/>
          </a:p>
        </p:txBody>
      </p:sp>
      <p:sp>
        <p:nvSpPr>
          <p:cNvPr id="4" name="Slide Number Placeholder 3"/>
          <p:cNvSpPr>
            <a:spLocks noGrp="1"/>
          </p:cNvSpPr>
          <p:nvPr>
            <p:ph type="sldNum" sz="quarter" idx="10"/>
          </p:nvPr>
        </p:nvSpPr>
        <p:spPr/>
        <p:txBody>
          <a:bodyPr/>
          <a:lstStyle/>
          <a:p>
            <a:fld id="{3F4D644F-9C61-4CBF-BD98-E49F4F72BC24}" type="slidenum">
              <a:rPr lang="en-US" smtClean="0"/>
              <a:t>29</a:t>
            </a:fld>
            <a:endParaRPr lang="en-US" dirty="0"/>
          </a:p>
        </p:txBody>
      </p:sp>
    </p:spTree>
    <p:extLst>
      <p:ext uri="{BB962C8B-B14F-4D97-AF65-F5344CB8AC3E}">
        <p14:creationId xmlns:p14="http://schemas.microsoft.com/office/powerpoint/2010/main" val="271408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will begin with the overview of Phase</a:t>
            </a:r>
            <a:r>
              <a:rPr lang="en-US" baseline="0" dirty="0" smtClean="0"/>
              <a:t> 1 of the Life Insurance Policy Locator </a:t>
            </a:r>
            <a:r>
              <a:rPr lang="en-US" baseline="0" dirty="0" err="1" smtClean="0"/>
              <a:t>appliction</a:t>
            </a:r>
            <a:r>
              <a:rPr lang="en-US" baseline="0" dirty="0" smtClean="0"/>
              <a:t>.</a:t>
            </a:r>
          </a:p>
          <a:p>
            <a:endParaRPr lang="en-US" dirty="0" smtClean="0"/>
          </a:p>
          <a:p>
            <a:r>
              <a:rPr lang="en-US" dirty="0" smtClean="0"/>
              <a:t>The website is WWW.NAIC.ORG.</a:t>
            </a:r>
            <a:r>
              <a:rPr lang="en-US" baseline="0" dirty="0" smtClean="0"/>
              <a:t>  Select consumer from the menu items displayed.</a:t>
            </a:r>
            <a:endParaRPr lang="en-US" dirty="0"/>
          </a:p>
        </p:txBody>
      </p:sp>
      <p:sp>
        <p:nvSpPr>
          <p:cNvPr id="4" name="Slide Number Placeholder 3"/>
          <p:cNvSpPr>
            <a:spLocks noGrp="1"/>
          </p:cNvSpPr>
          <p:nvPr>
            <p:ph type="sldNum" sz="quarter" idx="10"/>
          </p:nvPr>
        </p:nvSpPr>
        <p:spPr/>
        <p:txBody>
          <a:bodyPr/>
          <a:lstStyle/>
          <a:p>
            <a:fld id="{3F4D644F-9C61-4CBF-BD98-E49F4F72BC24}" type="slidenum">
              <a:rPr lang="en-US" smtClean="0"/>
              <a:t>3</a:t>
            </a:fld>
            <a:endParaRPr lang="en-US" dirty="0"/>
          </a:p>
        </p:txBody>
      </p:sp>
    </p:spTree>
    <p:extLst>
      <p:ext uri="{BB962C8B-B14F-4D97-AF65-F5344CB8AC3E}">
        <p14:creationId xmlns:p14="http://schemas.microsoft.com/office/powerpoint/2010/main" val="180818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questions?</a:t>
            </a:r>
          </a:p>
          <a:p>
            <a:endParaRPr lang="en-US" dirty="0" smtClean="0"/>
          </a:p>
          <a:p>
            <a:r>
              <a:rPr lang="en-US" dirty="0" smtClean="0"/>
              <a:t>If</a:t>
            </a:r>
            <a:r>
              <a:rPr lang="en-US" baseline="0" dirty="0" smtClean="0"/>
              <a:t> you have questions, concerns, etc., please contact Kim Myers @ kmyers@naic.org at  816-783-8377</a:t>
            </a:r>
          </a:p>
          <a:p>
            <a:endParaRPr lang="en-US" baseline="0" dirty="0" smtClean="0"/>
          </a:p>
          <a:p>
            <a:r>
              <a:rPr lang="en-US" baseline="0" dirty="0" smtClean="0"/>
              <a:t>Or</a:t>
            </a:r>
          </a:p>
          <a:p>
            <a:endParaRPr lang="en-US" baseline="0" dirty="0" smtClean="0"/>
          </a:p>
          <a:p>
            <a:r>
              <a:rPr lang="en-US" baseline="0" dirty="0" smtClean="0"/>
              <a:t>Lois Alexander at lalexander@naic.org or 816-783-8517. </a:t>
            </a:r>
            <a:endParaRPr lang="en-US" dirty="0"/>
          </a:p>
        </p:txBody>
      </p:sp>
      <p:sp>
        <p:nvSpPr>
          <p:cNvPr id="4" name="Slide Number Placeholder 3"/>
          <p:cNvSpPr>
            <a:spLocks noGrp="1"/>
          </p:cNvSpPr>
          <p:nvPr>
            <p:ph type="sldNum" sz="quarter" idx="10"/>
          </p:nvPr>
        </p:nvSpPr>
        <p:spPr/>
        <p:txBody>
          <a:bodyPr/>
          <a:lstStyle/>
          <a:p>
            <a:fld id="{3F4D644F-9C61-4CBF-BD98-E49F4F72BC24}" type="slidenum">
              <a:rPr lang="en-US" smtClean="0"/>
              <a:t>30</a:t>
            </a:fld>
            <a:endParaRPr lang="en-US" dirty="0"/>
          </a:p>
        </p:txBody>
      </p:sp>
    </p:spTree>
    <p:extLst>
      <p:ext uri="{BB962C8B-B14F-4D97-AF65-F5344CB8AC3E}">
        <p14:creationId xmlns:p14="http://schemas.microsoft.com/office/powerpoint/2010/main" val="2714083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on the artwork for Life Insurance Policy Locator. </a:t>
            </a:r>
            <a:endParaRPr lang="en-US" dirty="0"/>
          </a:p>
        </p:txBody>
      </p:sp>
      <p:sp>
        <p:nvSpPr>
          <p:cNvPr id="4" name="Slide Number Placeholder 3"/>
          <p:cNvSpPr>
            <a:spLocks noGrp="1"/>
          </p:cNvSpPr>
          <p:nvPr>
            <p:ph type="sldNum" sz="quarter" idx="10"/>
          </p:nvPr>
        </p:nvSpPr>
        <p:spPr/>
        <p:txBody>
          <a:bodyPr/>
          <a:lstStyle/>
          <a:p>
            <a:fld id="{3F4D644F-9C61-4CBF-BD98-E49F4F72BC24}" type="slidenum">
              <a:rPr lang="en-US" smtClean="0"/>
              <a:t>4</a:t>
            </a:fld>
            <a:endParaRPr lang="en-US" dirty="0"/>
          </a:p>
        </p:txBody>
      </p:sp>
    </p:spTree>
    <p:extLst>
      <p:ext uri="{BB962C8B-B14F-4D97-AF65-F5344CB8AC3E}">
        <p14:creationId xmlns:p14="http://schemas.microsoft.com/office/powerpoint/2010/main" val="180818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application was designed to be mobile friendly. When using a larger device, this</a:t>
            </a:r>
            <a:r>
              <a:rPr lang="en-US" baseline="0" dirty="0" smtClean="0"/>
              <a:t> screen will appear</a:t>
            </a:r>
          </a:p>
          <a:p>
            <a:endParaRPr lang="en-US" baseline="0" dirty="0" smtClean="0"/>
          </a:p>
          <a:p>
            <a:r>
              <a:rPr lang="en-US" baseline="0" dirty="0" smtClean="0">
                <a:solidFill>
                  <a:schemeClr val="tx1"/>
                </a:solidFill>
              </a:rPr>
              <a:t>Jurisdictions had the option to select one of 4 options:</a:t>
            </a:r>
          </a:p>
          <a:p>
            <a:pPr marL="174708" indent="-174708">
              <a:buFont typeface="Arial" panose="020B0604020202020204" pitchFamily="34" charset="0"/>
              <a:buChar char="•"/>
            </a:pPr>
            <a:r>
              <a:rPr lang="en-US" baseline="0" dirty="0" smtClean="0">
                <a:solidFill>
                  <a:schemeClr val="tx1"/>
                </a:solidFill>
              </a:rPr>
              <a:t>Link to a URL on their own website – 17 states linked to an existing Lost Life Insurance Policy Locator webpage – 2 linked to other consumer pages (WA and WY).</a:t>
            </a:r>
          </a:p>
          <a:p>
            <a:pPr marL="174708" indent="-174708">
              <a:buFont typeface="Arial" panose="020B0604020202020204" pitchFamily="34" charset="0"/>
              <a:buChar char="•"/>
            </a:pPr>
            <a:r>
              <a:rPr lang="en-US" baseline="0" dirty="0" smtClean="0">
                <a:solidFill>
                  <a:schemeClr val="tx1"/>
                </a:solidFill>
              </a:rPr>
              <a:t>Provided an email to allow the consumer to complete a request form (7 jurisdictions). </a:t>
            </a:r>
          </a:p>
          <a:p>
            <a:pPr marL="174708" indent="-174708">
              <a:buFont typeface="Arial" panose="020B0604020202020204" pitchFamily="34" charset="0"/>
              <a:buChar char="•"/>
            </a:pPr>
            <a:r>
              <a:rPr lang="en-US" baseline="0" dirty="0" smtClean="0">
                <a:solidFill>
                  <a:schemeClr val="tx1"/>
                </a:solidFill>
              </a:rPr>
              <a:t>Provided a phone number to be included in the NAIC is building a National Lost Life Insurance Locator application. (12 jurisdictions) </a:t>
            </a:r>
          </a:p>
          <a:p>
            <a:pPr marL="174708" indent="-174708">
              <a:buFont typeface="Arial" panose="020B0604020202020204" pitchFamily="34" charset="0"/>
              <a:buChar char="•"/>
            </a:pPr>
            <a:r>
              <a:rPr lang="en-US" baseline="0" dirty="0" smtClean="0">
                <a:solidFill>
                  <a:schemeClr val="tx1"/>
                </a:solidFill>
              </a:rPr>
              <a:t>Present a generic notice that the National Lost Life Insurance Locator application is being built (13) jurisdictions selected this option – the balance of the states default to this option)</a:t>
            </a:r>
          </a:p>
          <a:p>
            <a:endParaRPr lang="en-US" baseline="0" dirty="0" smtClean="0"/>
          </a:p>
        </p:txBody>
      </p:sp>
      <p:sp>
        <p:nvSpPr>
          <p:cNvPr id="4" name="Slide Number Placeholder 3"/>
          <p:cNvSpPr>
            <a:spLocks noGrp="1"/>
          </p:cNvSpPr>
          <p:nvPr>
            <p:ph type="sldNum" sz="quarter" idx="10"/>
          </p:nvPr>
        </p:nvSpPr>
        <p:spPr/>
        <p:txBody>
          <a:bodyPr/>
          <a:lstStyle/>
          <a:p>
            <a:fld id="{3F4D644F-9C61-4CBF-BD98-E49F4F72BC24}" type="slidenum">
              <a:rPr lang="en-US" smtClean="0"/>
              <a:t>5</a:t>
            </a:fld>
            <a:endParaRPr lang="en-US" dirty="0"/>
          </a:p>
        </p:txBody>
      </p:sp>
    </p:spTree>
    <p:extLst>
      <p:ext uri="{BB962C8B-B14F-4D97-AF65-F5344CB8AC3E}">
        <p14:creationId xmlns:p14="http://schemas.microsoft.com/office/powerpoint/2010/main" val="3524215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a:t>
            </a:r>
            <a:r>
              <a:rPr lang="en-US" baseline="0" dirty="0" smtClean="0"/>
              <a:t> from a drop down box. For small mobile devices, the map will not render – the consumer will only be able to select from the drop down box.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F4D644F-9C61-4CBF-BD98-E49F4F72BC24}" type="slidenum">
              <a:rPr lang="en-US" smtClean="0"/>
              <a:t>6</a:t>
            </a:fld>
            <a:endParaRPr lang="en-US" dirty="0"/>
          </a:p>
        </p:txBody>
      </p:sp>
    </p:spTree>
    <p:extLst>
      <p:ext uri="{BB962C8B-B14F-4D97-AF65-F5344CB8AC3E}">
        <p14:creationId xmlns:p14="http://schemas.microsoft.com/office/powerpoint/2010/main" val="3944538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Seventeen</a:t>
            </a:r>
            <a:r>
              <a:rPr lang="en-US" baseline="0" dirty="0" smtClean="0"/>
              <a:t> states will redirect to an existing state specific Life Insurance Policy Locator application. It should be noted that each of these are slightly different from both a consumer and industry perspective. </a:t>
            </a:r>
          </a:p>
          <a:p>
            <a:endParaRPr lang="en-US" baseline="0" dirty="0" smtClean="0"/>
          </a:p>
          <a:p>
            <a:r>
              <a:rPr lang="en-US" baseline="0" dirty="0" smtClean="0"/>
              <a:t>The following states have their own processes in place:</a:t>
            </a:r>
          </a:p>
          <a:p>
            <a:endParaRPr lang="en-US" baseline="0" dirty="0" smtClean="0"/>
          </a:p>
          <a:p>
            <a:r>
              <a:rPr lang="en-US" baseline="0" dirty="0" smtClean="0"/>
              <a:t>Alabama, Delaware, Hawaii, Illinois, Kansas, Louisiana, Maine, Michigan, Missouri, North Carolina, New Hampshire, New York, Oklahoma, Oregon, Tennessee, and Texas.</a:t>
            </a:r>
          </a:p>
          <a:p>
            <a:endParaRPr lang="en-US" b="1" baseline="0" dirty="0" smtClean="0"/>
          </a:p>
          <a:p>
            <a:r>
              <a:rPr lang="en-US" b="1" baseline="0" dirty="0" smtClean="0"/>
              <a:t>Two states, Wyoming and Washington redirect to a Department of Insurance page. </a:t>
            </a:r>
            <a:endParaRPr lang="en-US" b="1" dirty="0"/>
          </a:p>
        </p:txBody>
      </p:sp>
      <p:sp>
        <p:nvSpPr>
          <p:cNvPr id="4" name="Slide Number Placeholder 3"/>
          <p:cNvSpPr>
            <a:spLocks noGrp="1"/>
          </p:cNvSpPr>
          <p:nvPr>
            <p:ph type="sldNum" sz="quarter" idx="10"/>
          </p:nvPr>
        </p:nvSpPr>
        <p:spPr/>
        <p:txBody>
          <a:bodyPr/>
          <a:lstStyle/>
          <a:p>
            <a:fld id="{3F4D644F-9C61-4CBF-BD98-E49F4F72BC24}" type="slidenum">
              <a:rPr lang="en-US" smtClean="0"/>
              <a:t>7</a:t>
            </a:fld>
            <a:endParaRPr lang="en-US" dirty="0"/>
          </a:p>
        </p:txBody>
      </p:sp>
    </p:spTree>
    <p:extLst>
      <p:ext uri="{BB962C8B-B14F-4D97-AF65-F5344CB8AC3E}">
        <p14:creationId xmlns:p14="http://schemas.microsoft.com/office/powerpoint/2010/main" val="2132157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can see, Washington forwards to a how to find a policy page.  Wyoming points to their complaint page for consumers. </a:t>
            </a:r>
            <a:endParaRPr lang="en-US" dirty="0"/>
          </a:p>
        </p:txBody>
      </p:sp>
      <p:sp>
        <p:nvSpPr>
          <p:cNvPr id="4" name="Slide Number Placeholder 3"/>
          <p:cNvSpPr>
            <a:spLocks noGrp="1"/>
          </p:cNvSpPr>
          <p:nvPr>
            <p:ph type="sldNum" sz="quarter" idx="10"/>
          </p:nvPr>
        </p:nvSpPr>
        <p:spPr/>
        <p:txBody>
          <a:bodyPr/>
          <a:lstStyle/>
          <a:p>
            <a:fld id="{3F4D644F-9C61-4CBF-BD98-E49F4F72BC24}" type="slidenum">
              <a:rPr lang="en-US" smtClean="0"/>
              <a:t>8</a:t>
            </a:fld>
            <a:endParaRPr lang="en-US" dirty="0"/>
          </a:p>
        </p:txBody>
      </p:sp>
    </p:spTree>
    <p:extLst>
      <p:ext uri="{BB962C8B-B14F-4D97-AF65-F5344CB8AC3E}">
        <p14:creationId xmlns:p14="http://schemas.microsoft.com/office/powerpoint/2010/main" val="2132157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the user had selected any one of the following jurisdictions:   Iowa, Kansas, New Jersey, New Mexico, Pennsylvania, Puerto Rico or West Virginia, they will be presented with this information.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3F4D644F-9C61-4CBF-BD98-E49F4F72BC24}" type="slidenum">
              <a:rPr lang="en-US" smtClean="0"/>
              <a:t>9</a:t>
            </a:fld>
            <a:endParaRPr lang="en-US" dirty="0"/>
          </a:p>
        </p:txBody>
      </p:sp>
    </p:spTree>
    <p:extLst>
      <p:ext uri="{BB962C8B-B14F-4D97-AF65-F5344CB8AC3E}">
        <p14:creationId xmlns:p14="http://schemas.microsoft.com/office/powerpoint/2010/main" val="1205118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EDC22-8AB4-4C63-8193-92F6E9126E80}" type="datetimeFigureOut">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6BF3A7-C9C5-466A-900F-D45008D4BF91}" type="slidenum">
              <a:rPr lang="en-US" smtClean="0"/>
              <a:t>‹#›</a:t>
            </a:fld>
            <a:endParaRPr lang="en-US" dirty="0"/>
          </a:p>
        </p:txBody>
      </p:sp>
    </p:spTree>
    <p:extLst>
      <p:ext uri="{BB962C8B-B14F-4D97-AF65-F5344CB8AC3E}">
        <p14:creationId xmlns:p14="http://schemas.microsoft.com/office/powerpoint/2010/main" val="1632234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DC22-8AB4-4C63-8193-92F6E9126E80}" type="datetimeFigureOut">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6BF3A7-C9C5-466A-900F-D45008D4BF91}" type="slidenum">
              <a:rPr lang="en-US" smtClean="0"/>
              <a:t>‹#›</a:t>
            </a:fld>
            <a:endParaRPr lang="en-US" dirty="0"/>
          </a:p>
        </p:txBody>
      </p:sp>
    </p:spTree>
    <p:extLst>
      <p:ext uri="{BB962C8B-B14F-4D97-AF65-F5344CB8AC3E}">
        <p14:creationId xmlns:p14="http://schemas.microsoft.com/office/powerpoint/2010/main" val="1314073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DC22-8AB4-4C63-8193-92F6E9126E80}" type="datetimeFigureOut">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6BF3A7-C9C5-466A-900F-D45008D4BF91}" type="slidenum">
              <a:rPr lang="en-US" smtClean="0"/>
              <a:t>‹#›</a:t>
            </a:fld>
            <a:endParaRPr lang="en-US" dirty="0"/>
          </a:p>
        </p:txBody>
      </p:sp>
    </p:spTree>
    <p:extLst>
      <p:ext uri="{BB962C8B-B14F-4D97-AF65-F5344CB8AC3E}">
        <p14:creationId xmlns:p14="http://schemas.microsoft.com/office/powerpoint/2010/main" val="2991548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DC22-8AB4-4C63-8193-92F6E9126E80}" type="datetimeFigureOut">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6BF3A7-C9C5-466A-900F-D45008D4BF91}" type="slidenum">
              <a:rPr lang="en-US" smtClean="0"/>
              <a:t>‹#›</a:t>
            </a:fld>
            <a:endParaRPr lang="en-US" dirty="0"/>
          </a:p>
        </p:txBody>
      </p:sp>
    </p:spTree>
    <p:extLst>
      <p:ext uri="{BB962C8B-B14F-4D97-AF65-F5344CB8AC3E}">
        <p14:creationId xmlns:p14="http://schemas.microsoft.com/office/powerpoint/2010/main" val="252127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EDC22-8AB4-4C63-8193-92F6E9126E80}" type="datetimeFigureOut">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6BF3A7-C9C5-466A-900F-D45008D4BF91}" type="slidenum">
              <a:rPr lang="en-US" smtClean="0"/>
              <a:t>‹#›</a:t>
            </a:fld>
            <a:endParaRPr lang="en-US" dirty="0"/>
          </a:p>
        </p:txBody>
      </p:sp>
    </p:spTree>
    <p:extLst>
      <p:ext uri="{BB962C8B-B14F-4D97-AF65-F5344CB8AC3E}">
        <p14:creationId xmlns:p14="http://schemas.microsoft.com/office/powerpoint/2010/main" val="164043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EDC22-8AB4-4C63-8193-92F6E9126E80}" type="datetimeFigureOut">
              <a:rPr lang="en-US" smtClean="0"/>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6BF3A7-C9C5-466A-900F-D45008D4BF91}" type="slidenum">
              <a:rPr lang="en-US" smtClean="0"/>
              <a:t>‹#›</a:t>
            </a:fld>
            <a:endParaRPr lang="en-US" dirty="0"/>
          </a:p>
        </p:txBody>
      </p:sp>
    </p:spTree>
    <p:extLst>
      <p:ext uri="{BB962C8B-B14F-4D97-AF65-F5344CB8AC3E}">
        <p14:creationId xmlns:p14="http://schemas.microsoft.com/office/powerpoint/2010/main" val="31188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EDC22-8AB4-4C63-8193-92F6E9126E80}" type="datetimeFigureOut">
              <a:rPr lang="en-US" smtClean="0"/>
              <a:t>9/21/2016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6BF3A7-C9C5-466A-900F-D45008D4BF91}" type="slidenum">
              <a:rPr lang="en-US" smtClean="0"/>
              <a:t>‹#›</a:t>
            </a:fld>
            <a:endParaRPr lang="en-US" dirty="0"/>
          </a:p>
        </p:txBody>
      </p:sp>
    </p:spTree>
    <p:extLst>
      <p:ext uri="{BB962C8B-B14F-4D97-AF65-F5344CB8AC3E}">
        <p14:creationId xmlns:p14="http://schemas.microsoft.com/office/powerpoint/2010/main" val="273375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EDC22-8AB4-4C63-8193-92F6E9126E80}" type="datetimeFigureOut">
              <a:rPr lang="en-US" smtClean="0"/>
              <a:t>9/21/2016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6BF3A7-C9C5-466A-900F-D45008D4BF91}" type="slidenum">
              <a:rPr lang="en-US" smtClean="0"/>
              <a:t>‹#›</a:t>
            </a:fld>
            <a:endParaRPr lang="en-US" dirty="0"/>
          </a:p>
        </p:txBody>
      </p:sp>
    </p:spTree>
    <p:extLst>
      <p:ext uri="{BB962C8B-B14F-4D97-AF65-F5344CB8AC3E}">
        <p14:creationId xmlns:p14="http://schemas.microsoft.com/office/powerpoint/2010/main" val="3131861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EDC22-8AB4-4C63-8193-92F6E9126E80}" type="datetimeFigureOut">
              <a:rPr lang="en-US" smtClean="0"/>
              <a:t>9/21/2016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6BF3A7-C9C5-466A-900F-D45008D4BF91}" type="slidenum">
              <a:rPr lang="en-US" smtClean="0"/>
              <a:t>‹#›</a:t>
            </a:fld>
            <a:endParaRPr lang="en-US" dirty="0"/>
          </a:p>
        </p:txBody>
      </p:sp>
    </p:spTree>
    <p:extLst>
      <p:ext uri="{BB962C8B-B14F-4D97-AF65-F5344CB8AC3E}">
        <p14:creationId xmlns:p14="http://schemas.microsoft.com/office/powerpoint/2010/main" val="381445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DC22-8AB4-4C63-8193-92F6E9126E80}" type="datetimeFigureOut">
              <a:rPr lang="en-US" smtClean="0"/>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6BF3A7-C9C5-466A-900F-D45008D4BF91}" type="slidenum">
              <a:rPr lang="en-US" smtClean="0"/>
              <a:t>‹#›</a:t>
            </a:fld>
            <a:endParaRPr lang="en-US" dirty="0"/>
          </a:p>
        </p:txBody>
      </p:sp>
    </p:spTree>
    <p:extLst>
      <p:ext uri="{BB962C8B-B14F-4D97-AF65-F5344CB8AC3E}">
        <p14:creationId xmlns:p14="http://schemas.microsoft.com/office/powerpoint/2010/main" val="3590294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DC22-8AB4-4C63-8193-92F6E9126E80}" type="datetimeFigureOut">
              <a:rPr lang="en-US" smtClean="0"/>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6BF3A7-C9C5-466A-900F-D45008D4BF91}" type="slidenum">
              <a:rPr lang="en-US" smtClean="0"/>
              <a:t>‹#›</a:t>
            </a:fld>
            <a:endParaRPr lang="en-US" dirty="0"/>
          </a:p>
        </p:txBody>
      </p:sp>
    </p:spTree>
    <p:extLst>
      <p:ext uri="{BB962C8B-B14F-4D97-AF65-F5344CB8AC3E}">
        <p14:creationId xmlns:p14="http://schemas.microsoft.com/office/powerpoint/2010/main" val="28442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EDC22-8AB4-4C63-8193-92F6E9126E80}" type="datetimeFigureOut">
              <a:rPr lang="en-US" smtClean="0"/>
              <a:t>9/21/2016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F3A7-C9C5-466A-900F-D45008D4BF91}" type="slidenum">
              <a:rPr lang="en-US" smtClean="0"/>
              <a:t>‹#›</a:t>
            </a:fld>
            <a:endParaRPr lang="en-US" dirty="0"/>
          </a:p>
        </p:txBody>
      </p:sp>
    </p:spTree>
    <p:extLst>
      <p:ext uri="{BB962C8B-B14F-4D97-AF65-F5344CB8AC3E}">
        <p14:creationId xmlns:p14="http://schemas.microsoft.com/office/powerpoint/2010/main" val="1189816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kmyers@naic.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mailto:lalexander@naic.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3295650"/>
          </a:xfrm>
        </p:spPr>
        <p:txBody>
          <a:bodyPr/>
          <a:lstStyle/>
          <a:p>
            <a:endParaRPr lang="en-US" dirty="0"/>
          </a:p>
        </p:txBody>
      </p:sp>
      <p:sp>
        <p:nvSpPr>
          <p:cNvPr id="3" name="Subtitle 2"/>
          <p:cNvSpPr>
            <a:spLocks noGrp="1"/>
          </p:cNvSpPr>
          <p:nvPr>
            <p:ph type="subTitle" idx="1"/>
          </p:nvPr>
        </p:nvSpPr>
        <p:spPr>
          <a:xfrm>
            <a:off x="1371600" y="4343400"/>
            <a:ext cx="6400800" cy="1295400"/>
          </a:xfrm>
        </p:spPr>
        <p:txBody>
          <a:bodyPr>
            <a:normAutofit lnSpcReduction="10000"/>
          </a:bodyPr>
          <a:lstStyle/>
          <a:p>
            <a:endParaRPr lang="en-US" dirty="0" smtClean="0">
              <a:solidFill>
                <a:schemeClr val="accent3">
                  <a:lumMod val="50000"/>
                </a:schemeClr>
              </a:solidFill>
            </a:endParaRPr>
          </a:p>
          <a:p>
            <a:r>
              <a:rPr lang="en-US" sz="4000" dirty="0" smtClean="0">
                <a:solidFill>
                  <a:schemeClr val="accent3">
                    <a:lumMod val="50000"/>
                  </a:schemeClr>
                </a:solidFill>
              </a:rPr>
              <a:t>Welcome</a:t>
            </a:r>
            <a:endParaRPr lang="en-US" sz="4000" dirty="0">
              <a:solidFill>
                <a:schemeClr val="accent3">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 y="304800"/>
            <a:ext cx="8163252" cy="3733800"/>
          </a:xfrm>
          <a:prstGeom prst="rect">
            <a:avLst/>
          </a:prstGeom>
        </p:spPr>
      </p:pic>
    </p:spTree>
    <p:extLst>
      <p:ext uri="{BB962C8B-B14F-4D97-AF65-F5344CB8AC3E}">
        <p14:creationId xmlns:p14="http://schemas.microsoft.com/office/powerpoint/2010/main" val="1575694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6285464" cy="4754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061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Message with Jurisdiction Phone Number</a:t>
            </a:r>
            <a:endParaRPr lang="en-US"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8580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8033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Message</a:t>
            </a:r>
            <a:endParaRPr lang="en-US" dirty="0"/>
          </a:p>
        </p:txBody>
      </p:sp>
      <p:pic>
        <p:nvPicPr>
          <p:cNvPr id="921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670559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107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382000" cy="1143000"/>
          </a:xfrm>
        </p:spPr>
        <p:txBody>
          <a:bodyPr>
            <a:normAutofit/>
          </a:bodyPr>
          <a:lstStyle/>
          <a:p>
            <a:pPr algn="l"/>
            <a:r>
              <a:rPr lang="en-US" dirty="0" smtClean="0">
                <a:solidFill>
                  <a:schemeClr val="accent3">
                    <a:lumMod val="50000"/>
                  </a:schemeClr>
                </a:solidFill>
                <a:latin typeface="Arial" panose="020B0604020202020204" pitchFamily="34" charset="0"/>
                <a:cs typeface="Arial" panose="020B0604020202020204" pitchFamily="34" charset="0"/>
              </a:rPr>
              <a:t>Requirements Gathering</a:t>
            </a:r>
            <a:endParaRPr lang="en-US" dirty="0">
              <a:solidFill>
                <a:schemeClr val="accent3">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7800"/>
            <a:ext cx="8229600" cy="4800600"/>
          </a:xfrm>
        </p:spPr>
        <p:txBody>
          <a:bodyPr>
            <a:noAutofit/>
          </a:bodyPr>
          <a:lstStyle/>
          <a:p>
            <a:pPr>
              <a:spcBef>
                <a:spcPts val="600"/>
              </a:spcBef>
            </a:pPr>
            <a:r>
              <a:rPr lang="en-US" dirty="0" smtClean="0">
                <a:latin typeface="Arial" panose="020B0604020202020204" pitchFamily="34" charset="0"/>
                <a:cs typeface="Arial" panose="020B0604020202020204" pitchFamily="34" charset="0"/>
              </a:rPr>
              <a:t>Completed a series of 3 meetings with the Regulator Subject Matter Experts Group on August 16.</a:t>
            </a:r>
          </a:p>
          <a:p>
            <a:pPr>
              <a:spcBef>
                <a:spcPts val="600"/>
              </a:spcBef>
            </a:pPr>
            <a:endParaRPr lang="en-US" sz="2400" dirty="0">
              <a:latin typeface="Arial" panose="020B0604020202020204" pitchFamily="34" charset="0"/>
              <a:cs typeface="Arial" panose="020B0604020202020204" pitchFamily="34" charset="0"/>
            </a:endParaRPr>
          </a:p>
          <a:p>
            <a:pPr>
              <a:spcBef>
                <a:spcPts val="600"/>
              </a:spcBef>
            </a:pPr>
            <a:r>
              <a:rPr lang="en-US" dirty="0" smtClean="0">
                <a:latin typeface="Arial" panose="020B0604020202020204" pitchFamily="34" charset="0"/>
                <a:cs typeface="Arial" panose="020B0604020202020204" pitchFamily="34" charset="0"/>
              </a:rPr>
              <a:t>Completed a series of 3 meetings with an Industry Focus Group on August 23. </a:t>
            </a:r>
          </a:p>
          <a:p>
            <a:pPr>
              <a:spcBef>
                <a:spcPts val="600"/>
              </a:spcBef>
            </a:pPr>
            <a:endParaRPr lang="en-US" sz="2400" dirty="0" smtClean="0">
              <a:latin typeface="Arial" panose="020B0604020202020204" pitchFamily="34" charset="0"/>
              <a:cs typeface="Arial" panose="020B0604020202020204" pitchFamily="34" charset="0"/>
            </a:endParaRPr>
          </a:p>
          <a:p>
            <a:pPr>
              <a:spcBef>
                <a:spcPts val="600"/>
              </a:spcBef>
            </a:pPr>
            <a:r>
              <a:rPr lang="en-US" dirty="0" smtClean="0">
                <a:latin typeface="Arial" panose="020B0604020202020204" pitchFamily="34" charset="0"/>
                <a:cs typeface="Arial" panose="020B0604020202020204" pitchFamily="34" charset="0"/>
              </a:rPr>
              <a:t>Finalization of Consumer Application requirements by September 15.</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561389"/>
            <a:ext cx="2209800" cy="1100945"/>
          </a:xfrm>
          <a:prstGeom prst="rect">
            <a:avLst/>
          </a:prstGeom>
        </p:spPr>
      </p:pic>
    </p:spTree>
    <p:extLst>
      <p:ext uri="{BB962C8B-B14F-4D97-AF65-F5344CB8AC3E}">
        <p14:creationId xmlns:p14="http://schemas.microsoft.com/office/powerpoint/2010/main" val="262393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382000" cy="1143000"/>
          </a:xfrm>
        </p:spPr>
        <p:txBody>
          <a:bodyPr>
            <a:normAutofit/>
          </a:bodyPr>
          <a:lstStyle/>
          <a:p>
            <a:pPr algn="l"/>
            <a:r>
              <a:rPr lang="en-US" dirty="0" smtClean="0">
                <a:solidFill>
                  <a:schemeClr val="accent3">
                    <a:lumMod val="50000"/>
                  </a:schemeClr>
                </a:solidFill>
                <a:latin typeface="Arial" panose="020B0604020202020204" pitchFamily="34" charset="0"/>
                <a:cs typeface="Arial" panose="020B0604020202020204" pitchFamily="34" charset="0"/>
              </a:rPr>
              <a:t>Requirements Gathering</a:t>
            </a:r>
            <a:endParaRPr lang="en-US" dirty="0">
              <a:solidFill>
                <a:schemeClr val="accent3">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7800"/>
            <a:ext cx="8229600" cy="4800600"/>
          </a:xfrm>
        </p:spPr>
        <p:txBody>
          <a:bodyPr>
            <a:noAutofit/>
          </a:bodyPr>
          <a:lstStyle/>
          <a:p>
            <a:pPr>
              <a:spcBef>
                <a:spcPts val="600"/>
              </a:spcBef>
            </a:pPr>
            <a:r>
              <a:rPr lang="en-US" dirty="0" smtClean="0">
                <a:latin typeface="Arial" panose="020B0604020202020204" pitchFamily="34" charset="0"/>
                <a:cs typeface="Arial" panose="020B0604020202020204" pitchFamily="34" charset="0"/>
              </a:rPr>
              <a:t>Finalize Insurer Application requirements by September 30.</a:t>
            </a:r>
          </a:p>
          <a:p>
            <a:pPr>
              <a:spcBef>
                <a:spcPts val="600"/>
              </a:spcBef>
            </a:pPr>
            <a:endParaRPr lang="en-US" dirty="0" smtClean="0">
              <a:latin typeface="Arial" panose="020B0604020202020204" pitchFamily="34" charset="0"/>
              <a:cs typeface="Arial" panose="020B0604020202020204" pitchFamily="34" charset="0"/>
            </a:endParaRPr>
          </a:p>
          <a:p>
            <a:pPr>
              <a:spcBef>
                <a:spcPts val="600"/>
              </a:spcBef>
            </a:pPr>
            <a:r>
              <a:rPr lang="en-US" dirty="0" smtClean="0">
                <a:latin typeface="Arial" panose="020B0604020202020204" pitchFamily="34" charset="0"/>
                <a:cs typeface="Arial" panose="020B0604020202020204" pitchFamily="34" charset="0"/>
              </a:rPr>
              <a:t>Finalize Regulator reporting requirements by October 7.</a:t>
            </a:r>
          </a:p>
          <a:p>
            <a:pPr>
              <a:spcBef>
                <a:spcPts val="600"/>
              </a:spcBef>
            </a:pPr>
            <a:endParaRPr lang="en-US" sz="2400" dirty="0">
              <a:latin typeface="Arial" panose="020B0604020202020204" pitchFamily="34" charset="0"/>
              <a:cs typeface="Arial" panose="020B0604020202020204" pitchFamily="34" charset="0"/>
            </a:endParaRPr>
          </a:p>
          <a:p>
            <a:pPr>
              <a:spcBef>
                <a:spcPts val="600"/>
              </a:spcBef>
            </a:pPr>
            <a:endParaRPr lang="en-US" sz="24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5561389"/>
            <a:ext cx="2590800" cy="1100945"/>
          </a:xfrm>
          <a:prstGeom prst="rect">
            <a:avLst/>
          </a:prstGeom>
        </p:spPr>
      </p:pic>
    </p:spTree>
    <p:extLst>
      <p:ext uri="{BB962C8B-B14F-4D97-AF65-F5344CB8AC3E}">
        <p14:creationId xmlns:p14="http://schemas.microsoft.com/office/powerpoint/2010/main" val="61961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382000" cy="1143000"/>
          </a:xfrm>
        </p:spPr>
        <p:txBody>
          <a:bodyPr>
            <a:normAutofit/>
          </a:bodyPr>
          <a:lstStyle/>
          <a:p>
            <a:pPr algn="l"/>
            <a:r>
              <a:rPr lang="en-US" dirty="0" smtClean="0">
                <a:solidFill>
                  <a:schemeClr val="accent3">
                    <a:lumMod val="50000"/>
                  </a:schemeClr>
                </a:solidFill>
                <a:latin typeface="Arial" panose="020B0604020202020204" pitchFamily="34" charset="0"/>
                <a:cs typeface="Arial" panose="020B0604020202020204" pitchFamily="34" charset="0"/>
              </a:rPr>
              <a:t>Design &amp; Application Testing</a:t>
            </a:r>
            <a:endParaRPr lang="en-US" dirty="0">
              <a:solidFill>
                <a:schemeClr val="accent3">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7800"/>
            <a:ext cx="8229600" cy="4800600"/>
          </a:xfrm>
        </p:spPr>
        <p:txBody>
          <a:bodyPr>
            <a:noAutofit/>
          </a:bodyPr>
          <a:lstStyle/>
          <a:p>
            <a:pPr>
              <a:spcBef>
                <a:spcPts val="600"/>
              </a:spcBef>
            </a:pPr>
            <a:r>
              <a:rPr lang="en-US" sz="3600" dirty="0" smtClean="0">
                <a:latin typeface="Arial" panose="020B0604020202020204" pitchFamily="34" charset="0"/>
                <a:cs typeface="Arial" panose="020B0604020202020204" pitchFamily="34" charset="0"/>
              </a:rPr>
              <a:t>Anticipate Beta Testing for Consumer and Industry Application in October.</a:t>
            </a:r>
          </a:p>
          <a:p>
            <a:pPr>
              <a:spcBef>
                <a:spcPts val="600"/>
              </a:spcBef>
            </a:pPr>
            <a:endParaRPr lang="en-US" sz="3600" dirty="0" smtClean="0">
              <a:latin typeface="Arial" panose="020B0604020202020204" pitchFamily="34" charset="0"/>
              <a:cs typeface="Arial" panose="020B0604020202020204" pitchFamily="34" charset="0"/>
            </a:endParaRPr>
          </a:p>
          <a:p>
            <a:pPr>
              <a:spcBef>
                <a:spcPts val="600"/>
              </a:spcBef>
            </a:pPr>
            <a:r>
              <a:rPr lang="en-US" sz="3600" dirty="0" smtClean="0">
                <a:latin typeface="Arial" panose="020B0604020202020204" pitchFamily="34" charset="0"/>
                <a:cs typeface="Arial" panose="020B0604020202020204" pitchFamily="34" charset="0"/>
              </a:rPr>
              <a:t>Anticipate Beta Testing Regulator reporting immediately after the consumer and industry application testing is complete.</a:t>
            </a:r>
          </a:p>
          <a:p>
            <a:pPr marL="0" indent="0">
              <a:spcBef>
                <a:spcPts val="600"/>
              </a:spcBef>
              <a:buNone/>
            </a:pPr>
            <a:endParaRPr lang="en-US" sz="3600" dirty="0" smtClean="0">
              <a:latin typeface="Arial" panose="020B0604020202020204" pitchFamily="34" charset="0"/>
              <a:cs typeface="Arial" panose="020B0604020202020204" pitchFamily="34" charset="0"/>
            </a:endParaRPr>
          </a:p>
          <a:p>
            <a:pPr>
              <a:spcBef>
                <a:spcPts val="600"/>
              </a:spcBef>
            </a:pPr>
            <a:endParaRPr lang="en-US" sz="2400" dirty="0">
              <a:latin typeface="Arial" panose="020B0604020202020204" pitchFamily="34" charset="0"/>
              <a:cs typeface="Arial" panose="020B0604020202020204" pitchFamily="34" charset="0"/>
            </a:endParaRPr>
          </a:p>
          <a:p>
            <a:pPr>
              <a:spcBef>
                <a:spcPts val="600"/>
              </a:spcBef>
            </a:pPr>
            <a:endParaRPr lang="en-US" sz="24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5561389"/>
            <a:ext cx="2590800" cy="1100945"/>
          </a:xfrm>
          <a:prstGeom prst="rect">
            <a:avLst/>
          </a:prstGeom>
        </p:spPr>
      </p:pic>
    </p:spTree>
    <p:extLst>
      <p:ext uri="{BB962C8B-B14F-4D97-AF65-F5344CB8AC3E}">
        <p14:creationId xmlns:p14="http://schemas.microsoft.com/office/powerpoint/2010/main" val="403666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5105400" cy="1143000"/>
          </a:xfrm>
        </p:spPr>
        <p:txBody>
          <a:bodyPr>
            <a:normAutofit fontScale="90000"/>
          </a:bodyPr>
          <a:lstStyle/>
          <a:p>
            <a:pPr algn="r"/>
            <a:r>
              <a:rPr lang="en-US" dirty="0" smtClean="0">
                <a:solidFill>
                  <a:schemeClr val="accent3">
                    <a:lumMod val="50000"/>
                  </a:schemeClr>
                </a:solidFill>
                <a:latin typeface="Arial" panose="020B0604020202020204" pitchFamily="34" charset="0"/>
                <a:cs typeface="Arial" panose="020B0604020202020204" pitchFamily="34" charset="0"/>
              </a:rPr>
              <a:t>Consumer Objectives</a:t>
            </a:r>
            <a:endParaRPr lang="en-US" dirty="0">
              <a:solidFill>
                <a:schemeClr val="accent3">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28800"/>
            <a:ext cx="8229600" cy="4572000"/>
          </a:xfrm>
        </p:spPr>
        <p:txBody>
          <a:bodyPr>
            <a:normAutofit fontScale="92500" lnSpcReduction="10000"/>
          </a:bodyPr>
          <a:lstStyle/>
          <a:p>
            <a:r>
              <a:rPr lang="en-US" sz="4000" dirty="0" smtClean="0">
                <a:latin typeface="Arial" panose="020B0604020202020204" pitchFamily="34" charset="0"/>
                <a:cs typeface="Arial" panose="020B0604020202020204" pitchFamily="34" charset="0"/>
              </a:rPr>
              <a:t>Ability to submit a single search.</a:t>
            </a:r>
          </a:p>
          <a:p>
            <a:pPr marL="0" indent="0">
              <a:buNone/>
            </a:pPr>
            <a:endParaRPr lang="en-US" sz="4000" dirty="0" smtClean="0">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Ability to search against all participating life insurance companies and annuity providers filing an Annual Financial Statement with the NAIC with $50,000 in annual premiums.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04801"/>
            <a:ext cx="2590800" cy="1100945"/>
          </a:xfrm>
          <a:prstGeom prst="rect">
            <a:avLst/>
          </a:prstGeom>
        </p:spPr>
      </p:pic>
    </p:spTree>
    <p:extLst>
      <p:ext uri="{BB962C8B-B14F-4D97-AF65-F5344CB8AC3E}">
        <p14:creationId xmlns:p14="http://schemas.microsoft.com/office/powerpoint/2010/main" val="203833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5105400" cy="1143000"/>
          </a:xfrm>
        </p:spPr>
        <p:txBody>
          <a:bodyPr>
            <a:normAutofit fontScale="90000"/>
          </a:bodyPr>
          <a:lstStyle/>
          <a:p>
            <a:pPr algn="r"/>
            <a:r>
              <a:rPr lang="en-US" dirty="0" smtClean="0">
                <a:solidFill>
                  <a:schemeClr val="accent3">
                    <a:lumMod val="50000"/>
                  </a:schemeClr>
                </a:solidFill>
                <a:latin typeface="Arial" panose="020B0604020202020204" pitchFamily="34" charset="0"/>
                <a:cs typeface="Arial" panose="020B0604020202020204" pitchFamily="34" charset="0"/>
              </a:rPr>
              <a:t>Consumer Objectives</a:t>
            </a:r>
            <a:endParaRPr lang="en-US" dirty="0">
              <a:solidFill>
                <a:schemeClr val="accent3">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57400"/>
            <a:ext cx="8229600" cy="4343400"/>
          </a:xfrm>
        </p:spPr>
        <p:txBody>
          <a:bodyPr>
            <a:normAutofit/>
          </a:bodyPr>
          <a:lstStyle/>
          <a:p>
            <a:r>
              <a:rPr lang="en-US" sz="4000" dirty="0" smtClean="0">
                <a:latin typeface="Arial" panose="020B0604020202020204" pitchFamily="34" charset="0"/>
                <a:cs typeface="Arial" panose="020B0604020202020204" pitchFamily="34" charset="0"/>
              </a:rPr>
              <a:t>Eliminate the need to submit a death certificate.</a:t>
            </a:r>
          </a:p>
          <a:p>
            <a:endParaRPr lang="en-US" sz="4000" dirty="0" smtClean="0">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Provide consistent information regarding the requestor and the decedent.</a:t>
            </a:r>
          </a:p>
          <a:p>
            <a:pPr marL="0" indent="0">
              <a:buNone/>
            </a:pPr>
            <a:endParaRPr lang="en-US" sz="4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04801"/>
            <a:ext cx="2590800" cy="1100945"/>
          </a:xfrm>
          <a:prstGeom prst="rect">
            <a:avLst/>
          </a:prstGeom>
        </p:spPr>
      </p:pic>
    </p:spTree>
    <p:extLst>
      <p:ext uri="{BB962C8B-B14F-4D97-AF65-F5344CB8AC3E}">
        <p14:creationId xmlns:p14="http://schemas.microsoft.com/office/powerpoint/2010/main" val="369108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029200" cy="1143000"/>
          </a:xfrm>
        </p:spPr>
        <p:txBody>
          <a:bodyPr>
            <a:normAutofit fontScale="90000"/>
          </a:bodyPr>
          <a:lstStyle/>
          <a:p>
            <a:pPr algn="l"/>
            <a:r>
              <a:rPr lang="en-US" dirty="0" smtClean="0">
                <a:solidFill>
                  <a:schemeClr val="accent3">
                    <a:lumMod val="50000"/>
                  </a:schemeClr>
                </a:solidFill>
                <a:latin typeface="Arial" panose="020B0604020202020204" pitchFamily="34" charset="0"/>
                <a:cs typeface="Arial" panose="020B0604020202020204" pitchFamily="34" charset="0"/>
              </a:rPr>
              <a:t>Consumer - Screens</a:t>
            </a:r>
            <a:endParaRPr lang="en-US"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04800"/>
            <a:ext cx="2590800" cy="1100945"/>
          </a:xfrm>
          <a:prstGeom prst="rect">
            <a:avLst/>
          </a:prstGeom>
        </p:spPr>
      </p:pic>
      <p:pic>
        <p:nvPicPr>
          <p:cNvPr id="1028"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29140" y="1600200"/>
            <a:ext cx="768571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0263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029200" cy="1143000"/>
          </a:xfrm>
        </p:spPr>
        <p:txBody>
          <a:bodyPr>
            <a:normAutofit fontScale="90000"/>
          </a:bodyPr>
          <a:lstStyle/>
          <a:p>
            <a:pPr algn="l"/>
            <a:r>
              <a:rPr lang="en-US" dirty="0" smtClean="0">
                <a:solidFill>
                  <a:schemeClr val="accent3">
                    <a:lumMod val="50000"/>
                  </a:schemeClr>
                </a:solidFill>
                <a:latin typeface="Arial" panose="020B0604020202020204" pitchFamily="34" charset="0"/>
                <a:cs typeface="Arial" panose="020B0604020202020204" pitchFamily="34" charset="0"/>
              </a:rPr>
              <a:t>Consumer - Screens</a:t>
            </a:r>
            <a:endParaRPr lang="en-US"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04800"/>
            <a:ext cx="2590800" cy="1100945"/>
          </a:xfrm>
          <a:prstGeom prst="rect">
            <a:avLst/>
          </a:prstGeom>
        </p:spPr>
      </p:pic>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6200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8609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3124199"/>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solidFill>
                  <a:schemeClr val="accent3">
                    <a:lumMod val="50000"/>
                  </a:schemeClr>
                </a:solidFill>
              </a:rPr>
              <a:t>Webinar Objectives</a:t>
            </a:r>
            <a:endParaRPr lang="en-US" dirty="0">
              <a:solidFill>
                <a:schemeClr val="accent3">
                  <a:lumMod val="50000"/>
                </a:schemeClr>
              </a:solidFill>
            </a:endParaRPr>
          </a:p>
        </p:txBody>
      </p:sp>
      <p:sp>
        <p:nvSpPr>
          <p:cNvPr id="3" name="Subtitle 2"/>
          <p:cNvSpPr>
            <a:spLocks noGrp="1"/>
          </p:cNvSpPr>
          <p:nvPr>
            <p:ph type="subTitle" idx="1"/>
          </p:nvPr>
        </p:nvSpPr>
        <p:spPr>
          <a:xfrm>
            <a:off x="990600" y="3352800"/>
            <a:ext cx="7239000" cy="3352800"/>
          </a:xfrm>
        </p:spPr>
        <p:txBody>
          <a:bodyPr>
            <a:normAutofit fontScale="85000" lnSpcReduction="10000"/>
          </a:bodyPr>
          <a:lstStyle/>
          <a:p>
            <a:pPr marL="457200" indent="-457200" algn="l">
              <a:buFont typeface="Arial" panose="020B0604020202020204" pitchFamily="34" charset="0"/>
              <a:buChar char="•"/>
            </a:pPr>
            <a:r>
              <a:rPr lang="en-US" dirty="0" smtClean="0">
                <a:solidFill>
                  <a:schemeClr val="accent3">
                    <a:lumMod val="50000"/>
                  </a:schemeClr>
                </a:solidFill>
              </a:rPr>
              <a:t>Overview of Project Phase 1</a:t>
            </a:r>
          </a:p>
          <a:p>
            <a:pPr marL="457200" indent="-457200" algn="l">
              <a:buFont typeface="Arial" panose="020B0604020202020204" pitchFamily="34" charset="0"/>
              <a:buChar char="•"/>
            </a:pPr>
            <a:endParaRPr lang="en-US" dirty="0" smtClean="0">
              <a:solidFill>
                <a:schemeClr val="accent3">
                  <a:lumMod val="50000"/>
                </a:schemeClr>
              </a:solidFill>
            </a:endParaRPr>
          </a:p>
          <a:p>
            <a:pPr marL="457200" indent="-457200" algn="l">
              <a:buFont typeface="Arial" panose="020B0604020202020204" pitchFamily="34" charset="0"/>
              <a:buChar char="•"/>
            </a:pPr>
            <a:r>
              <a:rPr lang="en-US" dirty="0" smtClean="0">
                <a:solidFill>
                  <a:schemeClr val="accent3">
                    <a:lumMod val="50000"/>
                  </a:schemeClr>
                </a:solidFill>
              </a:rPr>
              <a:t>Overview of Phase 2 Potential Screen Design</a:t>
            </a:r>
          </a:p>
          <a:p>
            <a:pPr marL="457200" indent="-457200" algn="l">
              <a:buFont typeface="Arial" panose="020B0604020202020204" pitchFamily="34" charset="0"/>
              <a:buChar char="•"/>
            </a:pPr>
            <a:endParaRPr lang="en-US" dirty="0" smtClean="0">
              <a:solidFill>
                <a:schemeClr val="accent3">
                  <a:lumMod val="50000"/>
                </a:schemeClr>
              </a:solidFill>
            </a:endParaRPr>
          </a:p>
          <a:p>
            <a:pPr marL="457200" indent="-457200" algn="l">
              <a:buFont typeface="Arial" panose="020B0604020202020204" pitchFamily="34" charset="0"/>
              <a:buChar char="•"/>
            </a:pPr>
            <a:r>
              <a:rPr lang="en-US" dirty="0" smtClean="0">
                <a:solidFill>
                  <a:schemeClr val="accent3">
                    <a:lumMod val="50000"/>
                  </a:schemeClr>
                </a:solidFill>
              </a:rPr>
              <a:t>Finalize Data Elements </a:t>
            </a:r>
          </a:p>
          <a:p>
            <a:pPr marL="457200" indent="-457200" algn="l">
              <a:buFont typeface="Arial" panose="020B0604020202020204" pitchFamily="34" charset="0"/>
              <a:buChar char="•"/>
            </a:pPr>
            <a:endParaRPr lang="en-US" dirty="0" smtClean="0">
              <a:solidFill>
                <a:schemeClr val="accent3">
                  <a:lumMod val="50000"/>
                </a:schemeClr>
              </a:solidFill>
            </a:endParaRPr>
          </a:p>
          <a:p>
            <a:pPr marL="457200" indent="-457200" algn="l">
              <a:buFont typeface="Arial" panose="020B0604020202020204" pitchFamily="34" charset="0"/>
              <a:buChar char="•"/>
            </a:pPr>
            <a:r>
              <a:rPr lang="en-US" dirty="0" smtClean="0">
                <a:solidFill>
                  <a:schemeClr val="accent3">
                    <a:lumMod val="50000"/>
                  </a:schemeClr>
                </a:solidFill>
              </a:rPr>
              <a:t>Finalize Requirements</a:t>
            </a:r>
          </a:p>
          <a:p>
            <a:pPr marL="457200" indent="-457200" algn="l">
              <a:buFont typeface="Arial" panose="020B0604020202020204" pitchFamily="34" charset="0"/>
              <a:buChar char="•"/>
            </a:pPr>
            <a:endParaRPr lang="en-US" dirty="0">
              <a:solidFill>
                <a:schemeClr val="accent3">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381000"/>
            <a:ext cx="4953000" cy="2104748"/>
          </a:xfrm>
          <a:prstGeom prst="rect">
            <a:avLst/>
          </a:prstGeom>
        </p:spPr>
      </p:pic>
    </p:spTree>
    <p:extLst>
      <p:ext uri="{BB962C8B-B14F-4D97-AF65-F5344CB8AC3E}">
        <p14:creationId xmlns:p14="http://schemas.microsoft.com/office/powerpoint/2010/main" val="424924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029200" cy="1143000"/>
          </a:xfrm>
        </p:spPr>
        <p:txBody>
          <a:bodyPr>
            <a:normAutofit fontScale="90000"/>
          </a:bodyPr>
          <a:lstStyle/>
          <a:p>
            <a:pPr algn="l"/>
            <a:r>
              <a:rPr lang="en-US" dirty="0" smtClean="0">
                <a:solidFill>
                  <a:schemeClr val="accent3">
                    <a:lumMod val="50000"/>
                  </a:schemeClr>
                </a:solidFill>
                <a:latin typeface="Arial" panose="020B0604020202020204" pitchFamily="34" charset="0"/>
                <a:cs typeface="Arial" panose="020B0604020202020204" pitchFamily="34" charset="0"/>
              </a:rPr>
              <a:t>Consumer - Screens</a:t>
            </a:r>
            <a:endParaRPr lang="en-US"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04800"/>
            <a:ext cx="2590800" cy="1100945"/>
          </a:xfrm>
          <a:prstGeom prst="rect">
            <a:avLst/>
          </a:prstGeom>
        </p:spPr>
      </p:pic>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62000" y="1600200"/>
            <a:ext cx="784859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977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029200" cy="1143000"/>
          </a:xfrm>
        </p:spPr>
        <p:txBody>
          <a:bodyPr>
            <a:normAutofit fontScale="90000"/>
          </a:bodyPr>
          <a:lstStyle/>
          <a:p>
            <a:pPr algn="l"/>
            <a:r>
              <a:rPr lang="en-US" dirty="0" smtClean="0">
                <a:solidFill>
                  <a:schemeClr val="accent3">
                    <a:lumMod val="50000"/>
                  </a:schemeClr>
                </a:solidFill>
                <a:latin typeface="Arial" panose="020B0604020202020204" pitchFamily="34" charset="0"/>
                <a:cs typeface="Arial" panose="020B0604020202020204" pitchFamily="34" charset="0"/>
              </a:rPr>
              <a:t>Consumer - Screens</a:t>
            </a:r>
            <a:endParaRPr lang="en-US"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04800"/>
            <a:ext cx="2590800" cy="1100945"/>
          </a:xfrm>
          <a:prstGeom prst="rect">
            <a:avLst/>
          </a:prstGeom>
        </p:spPr>
      </p:pic>
      <p:pic>
        <p:nvPicPr>
          <p:cNvPr id="6"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95400" y="1600200"/>
            <a:ext cx="624839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573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chemeClr val="accent3">
                    <a:lumMod val="50000"/>
                  </a:schemeClr>
                </a:solidFill>
                <a:latin typeface="Arial" panose="020B0604020202020204" pitchFamily="34" charset="0"/>
                <a:cs typeface="Arial" panose="020B0604020202020204" pitchFamily="34" charset="0"/>
              </a:rPr>
              <a:t>Consumer - Screens</a:t>
            </a:r>
            <a:endParaRPr lang="en-US"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04800"/>
            <a:ext cx="2590800" cy="1100945"/>
          </a:xfrm>
          <a:prstGeom prst="rect">
            <a:avLst/>
          </a:prstGeom>
        </p:spPr>
      </p:pic>
      <p:pic>
        <p:nvPicPr>
          <p:cNvPr id="7"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57200" y="2209800"/>
            <a:ext cx="40386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48200" y="2286000"/>
            <a:ext cx="4038600" cy="373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181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029200" cy="1143000"/>
          </a:xfrm>
        </p:spPr>
        <p:txBody>
          <a:bodyPr>
            <a:normAutofit fontScale="90000"/>
          </a:bodyPr>
          <a:lstStyle/>
          <a:p>
            <a:pPr algn="l"/>
            <a:r>
              <a:rPr lang="en-US" dirty="0" smtClean="0">
                <a:solidFill>
                  <a:schemeClr val="accent3">
                    <a:lumMod val="50000"/>
                  </a:schemeClr>
                </a:solidFill>
                <a:latin typeface="Arial" panose="020B0604020202020204" pitchFamily="34" charset="0"/>
                <a:cs typeface="Arial" panose="020B0604020202020204" pitchFamily="34" charset="0"/>
              </a:rPr>
              <a:t>Consumer - Screens</a:t>
            </a:r>
            <a:endParaRPr lang="en-US"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04800"/>
            <a:ext cx="2590800" cy="1100945"/>
          </a:xfrm>
          <a:prstGeom prst="rect">
            <a:avLst/>
          </a:prstGeom>
        </p:spPr>
      </p:pic>
      <p:sp>
        <p:nvSpPr>
          <p:cNvPr id="3" name="Content Placeholder 2"/>
          <p:cNvSpPr>
            <a:spLocks noGrp="1"/>
          </p:cNvSpPr>
          <p:nvPr>
            <p:ph idx="1"/>
          </p:nvPr>
        </p:nvSpPr>
        <p:spPr>
          <a:xfrm>
            <a:off x="457200" y="1447800"/>
            <a:ext cx="8229600" cy="4678363"/>
          </a:xfrm>
        </p:spPr>
        <p:txBody>
          <a:bodyPr>
            <a:noAutofit/>
          </a:bodyPr>
          <a:lstStyle/>
          <a:p>
            <a:pPr marL="0" indent="0">
              <a:buNone/>
            </a:pPr>
            <a:endParaRPr lang="en-US" dirty="0"/>
          </a:p>
          <a:p>
            <a:r>
              <a:rPr lang="en-US" sz="3600" dirty="0" smtClean="0"/>
              <a:t>Receive confirmation email with a unique reference number.</a:t>
            </a:r>
          </a:p>
          <a:p>
            <a:endParaRPr lang="en-US" dirty="0"/>
          </a:p>
          <a:p>
            <a:r>
              <a:rPr lang="en-US" sz="3600" dirty="0" smtClean="0"/>
              <a:t>Ability to find next steps about request using email and reference number.</a:t>
            </a:r>
            <a:endParaRPr lang="en-US" sz="3600" dirty="0"/>
          </a:p>
        </p:txBody>
      </p:sp>
    </p:spTree>
    <p:extLst>
      <p:ext uri="{BB962C8B-B14F-4D97-AF65-F5344CB8AC3E}">
        <p14:creationId xmlns:p14="http://schemas.microsoft.com/office/powerpoint/2010/main" val="211055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5410200" cy="1143000"/>
          </a:xfrm>
        </p:spPr>
        <p:txBody>
          <a:bodyPr>
            <a:normAutofit/>
          </a:bodyPr>
          <a:lstStyle/>
          <a:p>
            <a:pPr algn="l"/>
            <a:r>
              <a:rPr lang="en-US" dirty="0" smtClean="0">
                <a:solidFill>
                  <a:schemeClr val="accent3">
                    <a:lumMod val="50000"/>
                  </a:schemeClr>
                </a:solidFill>
                <a:latin typeface="Arial" panose="020B0604020202020204" pitchFamily="34" charset="0"/>
                <a:cs typeface="Arial" panose="020B0604020202020204" pitchFamily="34" charset="0"/>
              </a:rPr>
              <a:t>Industry Objectives</a:t>
            </a:r>
            <a:endParaRPr lang="en-US" dirty="0">
              <a:solidFill>
                <a:schemeClr val="accent3">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800600"/>
          </a:xfrm>
        </p:spPr>
        <p:txBody>
          <a:bodyPr>
            <a:noAutofit/>
          </a:bodyPr>
          <a:lstStyle/>
          <a:p>
            <a:pPr>
              <a:spcBef>
                <a:spcPts val="600"/>
              </a:spcBef>
            </a:pPr>
            <a:r>
              <a:rPr lang="en-US" sz="3600" dirty="0" smtClean="0">
                <a:latin typeface="Arial" panose="020B0604020202020204" pitchFamily="34" charset="0"/>
                <a:cs typeface="Arial" panose="020B0604020202020204" pitchFamily="34" charset="0"/>
              </a:rPr>
              <a:t>A single access point to use to download searches.</a:t>
            </a:r>
          </a:p>
          <a:p>
            <a:pPr marL="0" indent="0">
              <a:spcBef>
                <a:spcPts val="600"/>
              </a:spcBef>
              <a:buNone/>
            </a:pPr>
            <a:endParaRPr lang="en-US" sz="3600" dirty="0">
              <a:latin typeface="Arial" panose="020B0604020202020204" pitchFamily="34" charset="0"/>
              <a:cs typeface="Arial" panose="020B0604020202020204" pitchFamily="34" charset="0"/>
            </a:endParaRPr>
          </a:p>
          <a:p>
            <a:pPr>
              <a:spcBef>
                <a:spcPts val="600"/>
              </a:spcBef>
            </a:pPr>
            <a:r>
              <a:rPr lang="en-US" sz="3600" dirty="0">
                <a:latin typeface="Arial" panose="020B0604020202020204" pitchFamily="34" charset="0"/>
                <a:cs typeface="Arial" panose="020B0604020202020204" pitchFamily="34" charset="0"/>
              </a:rPr>
              <a:t>A broadcast email indicating that there are searches to be </a:t>
            </a:r>
            <a:r>
              <a:rPr lang="en-US" sz="3600" dirty="0" smtClean="0">
                <a:latin typeface="Arial" panose="020B0604020202020204" pitchFamily="34" charset="0"/>
                <a:cs typeface="Arial" panose="020B0604020202020204" pitchFamily="34" charset="0"/>
              </a:rPr>
              <a:t>completed.</a:t>
            </a:r>
          </a:p>
          <a:p>
            <a:pPr>
              <a:spcBef>
                <a:spcPts val="600"/>
              </a:spcBef>
            </a:pPr>
            <a:endParaRPr lang="en-US" sz="3600" dirty="0">
              <a:latin typeface="Arial" panose="020B0604020202020204" pitchFamily="34" charset="0"/>
              <a:cs typeface="Arial" panose="020B0604020202020204" pitchFamily="34" charset="0"/>
            </a:endParaRPr>
          </a:p>
          <a:p>
            <a:pPr>
              <a:spcBef>
                <a:spcPts val="600"/>
              </a:spcBef>
            </a:pPr>
            <a:r>
              <a:rPr lang="en-US" sz="3600" dirty="0">
                <a:latin typeface="Arial" panose="020B0604020202020204" pitchFamily="34" charset="0"/>
                <a:cs typeface="Arial" panose="020B0604020202020204" pitchFamily="34" charset="0"/>
              </a:rPr>
              <a:t>A single access point to update found policies/contracts.</a:t>
            </a:r>
          </a:p>
          <a:p>
            <a:pPr>
              <a:spcBef>
                <a:spcPts val="600"/>
              </a:spcBef>
            </a:pPr>
            <a:endParaRPr lang="en-US" sz="36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304800"/>
            <a:ext cx="2590800" cy="1100945"/>
          </a:xfrm>
          <a:prstGeom prst="rect">
            <a:avLst/>
          </a:prstGeom>
        </p:spPr>
      </p:pic>
    </p:spTree>
    <p:extLst>
      <p:ext uri="{BB962C8B-B14F-4D97-AF65-F5344CB8AC3E}">
        <p14:creationId xmlns:p14="http://schemas.microsoft.com/office/powerpoint/2010/main" val="182758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5410200" cy="1143000"/>
          </a:xfrm>
        </p:spPr>
        <p:txBody>
          <a:bodyPr>
            <a:normAutofit/>
          </a:bodyPr>
          <a:lstStyle/>
          <a:p>
            <a:pPr algn="l"/>
            <a:r>
              <a:rPr lang="en-US" dirty="0" smtClean="0">
                <a:solidFill>
                  <a:schemeClr val="accent3">
                    <a:lumMod val="50000"/>
                  </a:schemeClr>
                </a:solidFill>
                <a:latin typeface="Arial" panose="020B0604020202020204" pitchFamily="34" charset="0"/>
                <a:cs typeface="Arial" panose="020B0604020202020204" pitchFamily="34" charset="0"/>
              </a:rPr>
              <a:t>Industry Objectives</a:t>
            </a:r>
            <a:endParaRPr lang="en-US" dirty="0">
              <a:solidFill>
                <a:schemeClr val="accent3">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05000"/>
            <a:ext cx="8229600" cy="4495800"/>
          </a:xfrm>
        </p:spPr>
        <p:txBody>
          <a:bodyPr>
            <a:noAutofit/>
          </a:bodyPr>
          <a:lstStyle/>
          <a:p>
            <a:pPr>
              <a:spcBef>
                <a:spcPts val="600"/>
              </a:spcBef>
            </a:pPr>
            <a:r>
              <a:rPr lang="en-US" sz="4000" dirty="0" smtClean="0">
                <a:latin typeface="Arial" panose="020B0604020202020204" pitchFamily="34" charset="0"/>
                <a:cs typeface="Arial" panose="020B0604020202020204" pitchFamily="34" charset="0"/>
              </a:rPr>
              <a:t>Standardization of policy found information.</a:t>
            </a:r>
          </a:p>
          <a:p>
            <a:pPr>
              <a:spcBef>
                <a:spcPts val="600"/>
              </a:spcBef>
            </a:pPr>
            <a:endParaRPr lang="en-US" sz="4000" dirty="0" smtClean="0">
              <a:latin typeface="Arial" panose="020B0604020202020204" pitchFamily="34" charset="0"/>
              <a:cs typeface="Arial" panose="020B0604020202020204" pitchFamily="34" charset="0"/>
            </a:endParaRPr>
          </a:p>
          <a:p>
            <a:pPr>
              <a:spcBef>
                <a:spcPts val="600"/>
              </a:spcBef>
            </a:pPr>
            <a:r>
              <a:rPr lang="en-US" sz="4000" dirty="0" smtClean="0">
                <a:latin typeface="Arial" panose="020B0604020202020204" pitchFamily="34" charset="0"/>
                <a:cs typeface="Arial" panose="020B0604020202020204" pitchFamily="34" charset="0"/>
              </a:rPr>
              <a:t>Summary and detail reporting regarding the search requests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304800"/>
            <a:ext cx="2590800" cy="1100945"/>
          </a:xfrm>
          <a:prstGeom prst="rect">
            <a:avLst/>
          </a:prstGeom>
        </p:spPr>
      </p:pic>
    </p:spTree>
    <p:extLst>
      <p:ext uri="{BB962C8B-B14F-4D97-AF65-F5344CB8AC3E}">
        <p14:creationId xmlns:p14="http://schemas.microsoft.com/office/powerpoint/2010/main" val="183408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5410200" cy="1143000"/>
          </a:xfrm>
        </p:spPr>
        <p:txBody>
          <a:bodyPr>
            <a:normAutofit/>
          </a:bodyPr>
          <a:lstStyle/>
          <a:p>
            <a:pPr algn="l"/>
            <a:r>
              <a:rPr lang="en-US" dirty="0" smtClean="0">
                <a:solidFill>
                  <a:schemeClr val="accent3">
                    <a:lumMod val="50000"/>
                  </a:schemeClr>
                </a:solidFill>
                <a:latin typeface="Arial" panose="020B0604020202020204" pitchFamily="34" charset="0"/>
                <a:cs typeface="Arial" panose="020B0604020202020204" pitchFamily="34" charset="0"/>
              </a:rPr>
              <a:t>Industry - Screen</a:t>
            </a:r>
            <a:endParaRPr lang="en-US"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304800"/>
            <a:ext cx="2590800" cy="1100945"/>
          </a:xfrm>
          <a:prstGeom prst="rect">
            <a:avLst/>
          </a:prstGeom>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9811" y="1676400"/>
            <a:ext cx="7848600" cy="4525963"/>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52168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5410200" cy="1143000"/>
          </a:xfrm>
        </p:spPr>
        <p:txBody>
          <a:bodyPr>
            <a:normAutofit/>
          </a:bodyPr>
          <a:lstStyle/>
          <a:p>
            <a:pPr algn="l"/>
            <a:r>
              <a:rPr lang="en-US" dirty="0" smtClean="0">
                <a:solidFill>
                  <a:schemeClr val="accent3">
                    <a:lumMod val="50000"/>
                  </a:schemeClr>
                </a:solidFill>
                <a:latin typeface="Arial" panose="020B0604020202020204" pitchFamily="34" charset="0"/>
                <a:cs typeface="Arial" panose="020B0604020202020204" pitchFamily="34" charset="0"/>
              </a:rPr>
              <a:t>Industry - Screen</a:t>
            </a:r>
            <a:endParaRPr lang="en-US"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304800"/>
            <a:ext cx="2590800" cy="1100945"/>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9600" y="1600200"/>
            <a:ext cx="7924800" cy="4525963"/>
          </a:xfrm>
          <a:ln w="12700">
            <a:solidFill>
              <a:schemeClr val="tx1"/>
            </a:solidFill>
          </a:ln>
        </p:spPr>
      </p:pic>
    </p:spTree>
    <p:extLst>
      <p:ext uri="{BB962C8B-B14F-4D97-AF65-F5344CB8AC3E}">
        <p14:creationId xmlns:p14="http://schemas.microsoft.com/office/powerpoint/2010/main" val="874373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382000" cy="1143000"/>
          </a:xfrm>
        </p:spPr>
        <p:txBody>
          <a:bodyPr>
            <a:normAutofit/>
          </a:bodyPr>
          <a:lstStyle/>
          <a:p>
            <a:pPr algn="l"/>
            <a:r>
              <a:rPr lang="en-US" dirty="0" smtClean="0">
                <a:solidFill>
                  <a:schemeClr val="accent3">
                    <a:lumMod val="50000"/>
                  </a:schemeClr>
                </a:solidFill>
                <a:latin typeface="Arial" panose="020B0604020202020204" pitchFamily="34" charset="0"/>
                <a:cs typeface="Arial" panose="020B0604020202020204" pitchFamily="34" charset="0"/>
              </a:rPr>
              <a:t>Regulator                    Objectives</a:t>
            </a:r>
            <a:endParaRPr lang="en-US" dirty="0">
              <a:solidFill>
                <a:schemeClr val="accent3">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05000"/>
            <a:ext cx="8229600" cy="4495800"/>
          </a:xfrm>
        </p:spPr>
        <p:txBody>
          <a:bodyPr>
            <a:noAutofit/>
          </a:bodyPr>
          <a:lstStyle/>
          <a:p>
            <a:pPr>
              <a:spcBef>
                <a:spcPts val="600"/>
              </a:spcBef>
            </a:pPr>
            <a:r>
              <a:rPr lang="en-US" sz="3600" dirty="0" smtClean="0">
                <a:latin typeface="Arial" panose="020B0604020202020204" pitchFamily="34" charset="0"/>
                <a:cs typeface="Arial" panose="020B0604020202020204" pitchFamily="34" charset="0"/>
              </a:rPr>
              <a:t>Summary and detail reporting regarding the search requests.</a:t>
            </a:r>
          </a:p>
          <a:p>
            <a:pPr>
              <a:spcBef>
                <a:spcPts val="600"/>
              </a:spcBef>
            </a:pPr>
            <a:endParaRPr lang="en-US" sz="3600" dirty="0">
              <a:latin typeface="Arial" panose="020B0604020202020204" pitchFamily="34" charset="0"/>
              <a:cs typeface="Arial" panose="020B0604020202020204" pitchFamily="34" charset="0"/>
            </a:endParaRPr>
          </a:p>
          <a:p>
            <a:pPr>
              <a:spcBef>
                <a:spcPts val="600"/>
              </a:spcBef>
            </a:pPr>
            <a:r>
              <a:rPr lang="en-US" sz="3600" dirty="0" smtClean="0">
                <a:latin typeface="Arial" panose="020B0604020202020204" pitchFamily="34" charset="0"/>
                <a:cs typeface="Arial" panose="020B0604020202020204" pitchFamily="34" charset="0"/>
              </a:rPr>
              <a:t>Summary and detail reporting regarding the status of the industry searches.</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304800"/>
            <a:ext cx="2590800" cy="1100945"/>
          </a:xfrm>
          <a:prstGeom prst="rect">
            <a:avLst/>
          </a:prstGeom>
        </p:spPr>
      </p:pic>
    </p:spTree>
    <p:extLst>
      <p:ext uri="{BB962C8B-B14F-4D97-AF65-F5344CB8AC3E}">
        <p14:creationId xmlns:p14="http://schemas.microsoft.com/office/powerpoint/2010/main" val="214130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382000" cy="1143000"/>
          </a:xfrm>
        </p:spPr>
        <p:txBody>
          <a:bodyPr>
            <a:normAutofit/>
          </a:bodyPr>
          <a:lstStyle/>
          <a:p>
            <a:pPr algn="l"/>
            <a:r>
              <a:rPr lang="en-US" dirty="0" smtClean="0">
                <a:solidFill>
                  <a:schemeClr val="accent3">
                    <a:lumMod val="50000"/>
                  </a:schemeClr>
                </a:solidFill>
                <a:latin typeface="Arial" panose="020B0604020202020204" pitchFamily="34" charset="0"/>
                <a:cs typeface="Arial" panose="020B0604020202020204" pitchFamily="34" charset="0"/>
              </a:rPr>
              <a:t>Regulator                    Objectives</a:t>
            </a:r>
            <a:endParaRPr lang="en-US" dirty="0">
              <a:solidFill>
                <a:schemeClr val="accent3">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05000"/>
            <a:ext cx="8229600" cy="4495800"/>
          </a:xfrm>
        </p:spPr>
        <p:txBody>
          <a:bodyPr>
            <a:noAutofit/>
          </a:bodyPr>
          <a:lstStyle/>
          <a:p>
            <a:pPr>
              <a:spcBef>
                <a:spcPts val="600"/>
              </a:spcBef>
            </a:pPr>
            <a:r>
              <a:rPr lang="en-US" sz="3600" dirty="0" smtClean="0">
                <a:latin typeface="Arial" panose="020B0604020202020204" pitchFamily="34" charset="0"/>
                <a:cs typeface="Arial" panose="020B0604020202020204" pitchFamily="34" charset="0"/>
              </a:rPr>
              <a:t>Metrics for searches:</a:t>
            </a:r>
          </a:p>
          <a:p>
            <a:pPr lvl="1">
              <a:spcBef>
                <a:spcPts val="600"/>
              </a:spcBef>
            </a:pPr>
            <a:r>
              <a:rPr lang="en-US" dirty="0" smtClean="0">
                <a:latin typeface="Arial" panose="020B0604020202020204" pitchFamily="34" charset="0"/>
                <a:cs typeface="Arial" panose="020B0604020202020204" pitchFamily="34" charset="0"/>
              </a:rPr>
              <a:t>Number of searches resulting in a found policy or contract.</a:t>
            </a:r>
          </a:p>
          <a:p>
            <a:pPr lvl="1">
              <a:spcBef>
                <a:spcPts val="600"/>
              </a:spcBef>
            </a:pPr>
            <a:r>
              <a:rPr lang="en-US" dirty="0" smtClean="0">
                <a:latin typeface="Arial" panose="020B0604020202020204" pitchFamily="34" charset="0"/>
                <a:cs typeface="Arial" panose="020B0604020202020204" pitchFamily="34" charset="0"/>
              </a:rPr>
              <a:t>The policy face amount.</a:t>
            </a:r>
          </a:p>
          <a:p>
            <a:pPr>
              <a:spcBef>
                <a:spcPts val="600"/>
              </a:spcBef>
            </a:pPr>
            <a:endParaRPr lang="en-US" dirty="0">
              <a:latin typeface="Arial" panose="020B0604020202020204" pitchFamily="34" charset="0"/>
              <a:cs typeface="Arial" panose="020B0604020202020204" pitchFamily="34" charset="0"/>
            </a:endParaRPr>
          </a:p>
          <a:p>
            <a:pPr>
              <a:spcBef>
                <a:spcPts val="600"/>
              </a:spcBef>
            </a:pPr>
            <a:r>
              <a:rPr lang="en-US" dirty="0" smtClean="0">
                <a:latin typeface="Arial" panose="020B0604020202020204" pitchFamily="34" charset="0"/>
                <a:cs typeface="Arial" panose="020B0604020202020204" pitchFamily="34" charset="0"/>
              </a:rPr>
              <a:t>Reduction of queries directly to the Department of Insurance.</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304800"/>
            <a:ext cx="2590800" cy="1100945"/>
          </a:xfrm>
          <a:prstGeom prst="rect">
            <a:avLst/>
          </a:prstGeom>
        </p:spPr>
      </p:pic>
    </p:spTree>
    <p:extLst>
      <p:ext uri="{BB962C8B-B14F-4D97-AF65-F5344CB8AC3E}">
        <p14:creationId xmlns:p14="http://schemas.microsoft.com/office/powerpoint/2010/main" val="257491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NAIC.ORG</a:t>
            </a:r>
            <a:br>
              <a:rPr lang="en-US" dirty="0" smtClean="0"/>
            </a:br>
            <a:r>
              <a:rPr lang="en-US" sz="3200" dirty="0" smtClean="0"/>
              <a:t>Select the Consumer Menu</a:t>
            </a:r>
            <a:endParaRPr lang="en-US" sz="3200" dirty="0"/>
          </a:p>
        </p:txBody>
      </p:sp>
      <p:sp>
        <p:nvSpPr>
          <p:cNvPr id="5" name="Oval 4"/>
          <p:cNvSpPr/>
          <p:nvPr/>
        </p:nvSpPr>
        <p:spPr>
          <a:xfrm>
            <a:off x="5410200" y="21336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611132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5486400" y="2133600"/>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52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382000" cy="1143000"/>
          </a:xfrm>
        </p:spPr>
        <p:txBody>
          <a:bodyPr>
            <a:normAutofit/>
          </a:bodyPr>
          <a:lstStyle/>
          <a:p>
            <a:pPr algn="l"/>
            <a:r>
              <a:rPr lang="en-US" dirty="0" smtClean="0">
                <a:solidFill>
                  <a:schemeClr val="accent3">
                    <a:lumMod val="50000"/>
                  </a:schemeClr>
                </a:solidFill>
                <a:latin typeface="Arial" panose="020B0604020202020204" pitchFamily="34" charset="0"/>
                <a:cs typeface="Arial" panose="020B0604020202020204" pitchFamily="34" charset="0"/>
              </a:rPr>
              <a:t>Contacts</a:t>
            </a:r>
            <a:endParaRPr lang="en-US" dirty="0">
              <a:solidFill>
                <a:schemeClr val="accent3">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405744"/>
            <a:ext cx="8229600" cy="4995055"/>
          </a:xfrm>
        </p:spPr>
        <p:txBody>
          <a:bodyPr>
            <a:noAutofit/>
          </a:bodyPr>
          <a:lstStyle/>
          <a:p>
            <a:pPr marL="0" indent="0" algn="ctr">
              <a:spcBef>
                <a:spcPts val="600"/>
              </a:spcBef>
              <a:buNone/>
            </a:pPr>
            <a:endParaRPr lang="en-US" dirty="0">
              <a:latin typeface="Arial" panose="020B0604020202020204" pitchFamily="34" charset="0"/>
              <a:cs typeface="Arial" panose="020B0604020202020204" pitchFamily="34" charset="0"/>
            </a:endParaRPr>
          </a:p>
          <a:p>
            <a:pPr algn="ctr">
              <a:spcBef>
                <a:spcPts val="600"/>
              </a:spcBef>
            </a:pPr>
            <a:endParaRPr lang="en-US" sz="800" dirty="0" smtClean="0">
              <a:solidFill>
                <a:schemeClr val="accent3">
                  <a:lumMod val="50000"/>
                </a:schemeClr>
              </a:solidFill>
              <a:latin typeface="Arial" panose="020B0604020202020204" pitchFamily="34" charset="0"/>
              <a:cs typeface="Arial" panose="020B0604020202020204" pitchFamily="34" charset="0"/>
            </a:endParaRPr>
          </a:p>
          <a:p>
            <a:pPr marL="0" indent="0">
              <a:spcBef>
                <a:spcPts val="600"/>
              </a:spcBef>
              <a:buNone/>
            </a:pPr>
            <a:r>
              <a:rPr lang="en-US" sz="3600" dirty="0" smtClean="0">
                <a:solidFill>
                  <a:schemeClr val="accent3">
                    <a:lumMod val="50000"/>
                  </a:schemeClr>
                </a:solidFill>
                <a:latin typeface="Arial" panose="020B0604020202020204" pitchFamily="34" charset="0"/>
                <a:cs typeface="Arial" panose="020B0604020202020204" pitchFamily="34" charset="0"/>
              </a:rPr>
              <a:t>Please direct questions to:</a:t>
            </a:r>
          </a:p>
          <a:p>
            <a:pPr marL="400050" lvl="1" indent="0">
              <a:spcBef>
                <a:spcPts val="600"/>
              </a:spcBef>
              <a:buNone/>
            </a:pPr>
            <a:r>
              <a:rPr lang="en-US" sz="3600" dirty="0" smtClean="0">
                <a:solidFill>
                  <a:schemeClr val="accent3">
                    <a:lumMod val="50000"/>
                  </a:schemeClr>
                </a:solidFill>
                <a:latin typeface="Arial" panose="020B0604020202020204" pitchFamily="34" charset="0"/>
                <a:cs typeface="Arial" panose="020B0604020202020204" pitchFamily="34" charset="0"/>
              </a:rPr>
              <a:t> Kim Myers (</a:t>
            </a:r>
            <a:r>
              <a:rPr lang="en-US" sz="3600" dirty="0" smtClean="0">
                <a:solidFill>
                  <a:schemeClr val="accent3">
                    <a:lumMod val="50000"/>
                  </a:schemeClr>
                </a:solidFill>
                <a:latin typeface="Arial" panose="020B0604020202020204" pitchFamily="34" charset="0"/>
                <a:cs typeface="Arial" panose="020B0604020202020204" pitchFamily="34" charset="0"/>
                <a:hlinkClick r:id="rId3"/>
              </a:rPr>
              <a:t>kmyers@naic.org</a:t>
            </a:r>
            <a:r>
              <a:rPr lang="en-US" sz="3600" dirty="0" smtClean="0">
                <a:solidFill>
                  <a:schemeClr val="accent3">
                    <a:lumMod val="50000"/>
                  </a:schemeClr>
                </a:solidFill>
                <a:latin typeface="Arial" panose="020B0604020202020204" pitchFamily="34" charset="0"/>
                <a:cs typeface="Arial" panose="020B0604020202020204" pitchFamily="34" charset="0"/>
              </a:rPr>
              <a:t>) </a:t>
            </a:r>
          </a:p>
          <a:p>
            <a:pPr marL="400050" lvl="1" indent="0">
              <a:spcBef>
                <a:spcPts val="600"/>
              </a:spcBef>
              <a:buNone/>
            </a:pPr>
            <a:r>
              <a:rPr lang="en-US" sz="3600" dirty="0">
                <a:solidFill>
                  <a:schemeClr val="accent3">
                    <a:lumMod val="50000"/>
                  </a:schemeClr>
                </a:solidFill>
                <a:latin typeface="Arial" panose="020B0604020202020204" pitchFamily="34" charset="0"/>
                <a:cs typeface="Arial" panose="020B0604020202020204" pitchFamily="34" charset="0"/>
              </a:rPr>
              <a:t> </a:t>
            </a:r>
            <a:r>
              <a:rPr lang="en-US" sz="3600" dirty="0" smtClean="0">
                <a:solidFill>
                  <a:schemeClr val="accent3">
                    <a:lumMod val="50000"/>
                  </a:schemeClr>
                </a:solidFill>
                <a:latin typeface="Arial" panose="020B0604020202020204" pitchFamily="34" charset="0"/>
                <a:cs typeface="Arial" panose="020B0604020202020204" pitchFamily="34" charset="0"/>
              </a:rPr>
              <a:t>816-783-8377</a:t>
            </a:r>
          </a:p>
          <a:p>
            <a:pPr marL="0" indent="0">
              <a:spcBef>
                <a:spcPts val="600"/>
              </a:spcBef>
              <a:buNone/>
            </a:pPr>
            <a:r>
              <a:rPr lang="en-US" sz="3600" dirty="0" smtClean="0">
                <a:solidFill>
                  <a:schemeClr val="accent3">
                    <a:lumMod val="50000"/>
                  </a:schemeClr>
                </a:solidFill>
                <a:latin typeface="Arial" panose="020B0604020202020204" pitchFamily="34" charset="0"/>
                <a:cs typeface="Arial" panose="020B0604020202020204" pitchFamily="34" charset="0"/>
              </a:rPr>
              <a:t>Or</a:t>
            </a:r>
            <a:endParaRPr lang="en-US" sz="3600" dirty="0">
              <a:solidFill>
                <a:schemeClr val="accent3">
                  <a:lumMod val="50000"/>
                </a:schemeClr>
              </a:solidFill>
              <a:latin typeface="Arial" panose="020B0604020202020204" pitchFamily="34" charset="0"/>
              <a:cs typeface="Arial" panose="020B0604020202020204" pitchFamily="34" charset="0"/>
            </a:endParaRPr>
          </a:p>
          <a:p>
            <a:pPr marL="0" indent="0">
              <a:spcBef>
                <a:spcPts val="600"/>
              </a:spcBef>
              <a:buNone/>
            </a:pPr>
            <a:r>
              <a:rPr lang="en-US" sz="3600" dirty="0">
                <a:solidFill>
                  <a:schemeClr val="accent3">
                    <a:lumMod val="50000"/>
                  </a:schemeClr>
                </a:solidFill>
                <a:latin typeface="Arial" panose="020B0604020202020204" pitchFamily="34" charset="0"/>
                <a:cs typeface="Arial" panose="020B0604020202020204" pitchFamily="34" charset="0"/>
              </a:rPr>
              <a:t> </a:t>
            </a:r>
            <a:r>
              <a:rPr lang="en-US" sz="3600" dirty="0" smtClean="0">
                <a:solidFill>
                  <a:schemeClr val="accent3">
                    <a:lumMod val="50000"/>
                  </a:schemeClr>
                </a:solidFill>
                <a:latin typeface="Arial" panose="020B0604020202020204" pitchFamily="34" charset="0"/>
                <a:cs typeface="Arial" panose="020B0604020202020204" pitchFamily="34" charset="0"/>
              </a:rPr>
              <a:t>  Lois Alexander (</a:t>
            </a:r>
            <a:r>
              <a:rPr lang="en-US" sz="3600" dirty="0" smtClean="0">
                <a:solidFill>
                  <a:schemeClr val="accent3">
                    <a:lumMod val="50000"/>
                  </a:schemeClr>
                </a:solidFill>
                <a:latin typeface="Arial" panose="020B0604020202020204" pitchFamily="34" charset="0"/>
                <a:cs typeface="Arial" panose="020B0604020202020204" pitchFamily="34" charset="0"/>
                <a:hlinkClick r:id="rId4"/>
              </a:rPr>
              <a:t>lalexander@naic.org</a:t>
            </a:r>
            <a:r>
              <a:rPr lang="en-US" sz="3600" dirty="0" smtClean="0">
                <a:solidFill>
                  <a:schemeClr val="accent3">
                    <a:lumMod val="50000"/>
                  </a:schemeClr>
                </a:solidFill>
                <a:latin typeface="Arial" panose="020B0604020202020204" pitchFamily="34" charset="0"/>
                <a:cs typeface="Arial" panose="020B0604020202020204" pitchFamily="34" charset="0"/>
              </a:rPr>
              <a:t>)</a:t>
            </a:r>
          </a:p>
          <a:p>
            <a:pPr marL="0" indent="0">
              <a:spcBef>
                <a:spcPts val="600"/>
              </a:spcBef>
              <a:buNone/>
            </a:pPr>
            <a:r>
              <a:rPr lang="en-US" sz="3600" dirty="0" smtClean="0">
                <a:solidFill>
                  <a:schemeClr val="accent3">
                    <a:lumMod val="50000"/>
                  </a:schemeClr>
                </a:solidFill>
                <a:latin typeface="Arial" panose="020B0604020202020204" pitchFamily="34" charset="0"/>
                <a:cs typeface="Arial" panose="020B0604020202020204" pitchFamily="34" charset="0"/>
              </a:rPr>
              <a:t>   816-783-8517</a:t>
            </a:r>
            <a:endParaRPr lang="en-US" sz="3600"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304799"/>
            <a:ext cx="2590800" cy="1100945"/>
          </a:xfrm>
          <a:prstGeom prst="rect">
            <a:avLst/>
          </a:prstGeom>
        </p:spPr>
      </p:pic>
    </p:spTree>
    <p:extLst>
      <p:ext uri="{BB962C8B-B14F-4D97-AF65-F5344CB8AC3E}">
        <p14:creationId xmlns:p14="http://schemas.microsoft.com/office/powerpoint/2010/main" val="2169322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NAIC.ORG</a:t>
            </a:r>
            <a:br>
              <a:rPr lang="en-US" dirty="0" smtClean="0"/>
            </a:br>
            <a:r>
              <a:rPr lang="en-US" sz="3200" dirty="0" smtClean="0"/>
              <a:t>Select the Consumer Menu</a:t>
            </a:r>
            <a:endParaRPr lang="en-US" sz="3200" dirty="0"/>
          </a:p>
        </p:txBody>
      </p:sp>
      <p:sp>
        <p:nvSpPr>
          <p:cNvPr id="5" name="Oval 4"/>
          <p:cNvSpPr/>
          <p:nvPr/>
        </p:nvSpPr>
        <p:spPr>
          <a:xfrm>
            <a:off x="5257800" y="2051383"/>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612486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597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Screen</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1311414"/>
            <a:ext cx="6400800" cy="4814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292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r>
              <a:rPr lang="en-US" dirty="0" smtClean="0"/>
              <a:t>Jurisdiction Drop Down</a:t>
            </a:r>
            <a:endParaRPr lang="en-US" dirty="0"/>
          </a:p>
        </p:txBody>
      </p:sp>
      <p:pic>
        <p:nvPicPr>
          <p:cNvPr id="8" name="Content Placeholder 7"/>
          <p:cNvPicPr>
            <a:picLocks noGrp="1"/>
          </p:cNvPicPr>
          <p:nvPr>
            <p:ph idx="1"/>
          </p:nvPr>
        </p:nvPicPr>
        <p:blipFill rotWithShape="1">
          <a:blip r:embed="rId3"/>
          <a:srcRect l="62077" t="13688" r="7270" b="3422"/>
          <a:stretch/>
        </p:blipFill>
        <p:spPr bwMode="auto">
          <a:xfrm>
            <a:off x="990600" y="1600200"/>
            <a:ext cx="7086600" cy="45259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1557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Redirect to a State Specific Application</a:t>
            </a:r>
            <a:endParaRPr lang="en-US" dirty="0"/>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6828" r="43408"/>
          <a:stretch/>
        </p:blipFill>
        <p:spPr bwMode="auto">
          <a:xfrm>
            <a:off x="457200" y="1685654"/>
            <a:ext cx="8229600" cy="4355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14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Redirect to a State Specific Application</a:t>
            </a:r>
            <a:endParaRPr lang="en-US" dirty="0"/>
          </a:p>
        </p:txBody>
      </p:sp>
      <p:pic>
        <p:nvPicPr>
          <p:cNvPr id="921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09800"/>
            <a:ext cx="40386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209800"/>
            <a:ext cx="4038600" cy="3287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2752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Agreement for Form Completion</a:t>
            </a:r>
            <a:endParaRPr lang="en-US"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2209801"/>
            <a:ext cx="8382000" cy="1981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237791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1384</TotalTime>
  <Words>3628</Words>
  <Application>Microsoft Office PowerPoint</Application>
  <PresentationFormat>On-screen Show (4:3)</PresentationFormat>
  <Paragraphs>319</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   Webinar Objectives</vt:lpstr>
      <vt:lpstr>NAIC.ORG Select the Consumer Menu</vt:lpstr>
      <vt:lpstr>NAIC.ORG Select the Consumer Menu</vt:lpstr>
      <vt:lpstr>Initial Screen</vt:lpstr>
      <vt:lpstr>Jurisdiction Drop Down</vt:lpstr>
      <vt:lpstr>Redirect to a State Specific Application</vt:lpstr>
      <vt:lpstr>Redirect to a State Specific Application</vt:lpstr>
      <vt:lpstr>Agreement for Form Completion</vt:lpstr>
      <vt:lpstr>Form</vt:lpstr>
      <vt:lpstr>Message with Jurisdiction Phone Number</vt:lpstr>
      <vt:lpstr>Generic Message</vt:lpstr>
      <vt:lpstr>Requirements Gathering</vt:lpstr>
      <vt:lpstr>Requirements Gathering</vt:lpstr>
      <vt:lpstr>Design &amp; Application Testing</vt:lpstr>
      <vt:lpstr>Consumer Objectives</vt:lpstr>
      <vt:lpstr>Consumer Objectives</vt:lpstr>
      <vt:lpstr>Consumer - Screens</vt:lpstr>
      <vt:lpstr>Consumer - Screens</vt:lpstr>
      <vt:lpstr>Consumer - Screens</vt:lpstr>
      <vt:lpstr>Consumer - Screens</vt:lpstr>
      <vt:lpstr>Consumer - Screens</vt:lpstr>
      <vt:lpstr>Consumer - Screens</vt:lpstr>
      <vt:lpstr>Industry Objectives</vt:lpstr>
      <vt:lpstr>Industry Objectives</vt:lpstr>
      <vt:lpstr>Industry - Screen</vt:lpstr>
      <vt:lpstr>Industry - Screen</vt:lpstr>
      <vt:lpstr>Regulator                    Objectives</vt:lpstr>
      <vt:lpstr>Regulator                    Objectives</vt:lpstr>
      <vt:lpstr>Contacts</vt:lpstr>
    </vt:vector>
  </TitlesOfParts>
  <Company>NAIC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Myers, Kim</dc:creator>
  <cp:lastModifiedBy>Myers, Kim</cp:lastModifiedBy>
  <cp:revision>70</cp:revision>
  <cp:lastPrinted>2016-09-21T13:44:21Z</cp:lastPrinted>
  <dcterms:created xsi:type="dcterms:W3CDTF">2016-08-26T18:29:11Z</dcterms:created>
  <dcterms:modified xsi:type="dcterms:W3CDTF">2016-09-21T14:16:55Z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-863746780</vt:i4>
  </property>
  <property fmtid="{D5CDD505-2E9C-101B-9397-08002B2CF9AE}" pid="3" name="_NewReviewCycle">
    <vt:lpwstr/>
  </property>
  <property fmtid="{D5CDD505-2E9C-101B-9397-08002B2CF9AE}" pid="4" name="_EmailSubject">
    <vt:lpwstr>LPL slides</vt:lpwstr>
  </property>
  <property fmtid="{D5CDD505-2E9C-101B-9397-08002B2CF9AE}" pid="5" name="_AuthorEmail">
    <vt:lpwstr>kmyers@naic.org</vt:lpwstr>
  </property>
  <property fmtid="{D5CDD505-2E9C-101B-9397-08002B2CF9AE}" pid="6" name="_AuthorEmailDisplayName">
    <vt:lpwstr>Myers, Kim</vt:lpwstr>
  </property>
</Properties>
</file>